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9" r:id="rId3"/>
    <p:sldId id="270" r:id="rId4"/>
    <p:sldId id="271" r:id="rId5"/>
    <p:sldId id="272" r:id="rId6"/>
    <p:sldId id="273" r:id="rId7"/>
    <p:sldId id="27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6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0D766-4F3B-4662-B7C5-1C9A1B843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97983E-5CEA-412F-BDFD-8C2CEC2AC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B5DD7A-30C0-4497-AF6D-AAE874FCD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06AF-B76A-4F96-931B-4051E2B32861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0809E2-22AC-415E-A705-F2FF147AE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1D65E5-93C7-4670-AD86-D47B82E8C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BAE8-EBFF-459E-BE84-80FE5D28D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00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16DD30-5309-4603-96F3-CDDC32B55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87EEE8-8BDF-4536-AED7-0D0783C04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882026-EAE7-44F3-A997-F5E435E8C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06AF-B76A-4F96-931B-4051E2B32861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31B203-DDF8-4AD1-ACAE-22A680E7C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902780-AB7D-46AD-BE0F-BDFE06745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BAE8-EBFF-459E-BE84-80FE5D28D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498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5D9DC56-1FA1-42DA-9CD7-7C2AADB24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F87809-6D50-4B3F-9609-D4AE75E70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721CF3-A6E1-49C2-94A0-3439EAC9E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06AF-B76A-4F96-931B-4051E2B32861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DA050B-9CA3-4FDA-829B-3CB626178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DBCDD7-3846-4361-A2B7-09381BEAF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BAE8-EBFF-459E-BE84-80FE5D28D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102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CC5D9E-CAED-4B28-B5B2-F257900D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E608E8-525E-4AE1-8E29-1F2237915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0A867E-B505-4ECF-BC98-0CAEDB440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06AF-B76A-4F96-931B-4051E2B32861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160B7D-7A5F-4515-9D80-074B78368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E27562-E45F-4009-A96D-E43F2946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BAE8-EBFF-459E-BE84-80FE5D28D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979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592356-331D-4D34-B4EC-7F0DF4B17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CB6E3F-D9DF-40E1-987A-72EA8D742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B468D1-C12B-4816-B0E7-71C48692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06AF-B76A-4F96-931B-4051E2B32861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728DFF-5D94-4675-BC83-5A85092DA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EC30B9-FD0B-4E7B-8BFF-2557F7985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BAE8-EBFF-459E-BE84-80FE5D28D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67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16A6CF-BBB5-46ED-9ACD-3D6BCB2F8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8E970D-5A04-4AA3-9610-66B871CC2E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3DCD5C-704B-4048-B49E-2813B323E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64F951-38AE-405E-AA0E-CCD1A663A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06AF-B76A-4F96-931B-4051E2B32861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B042C8-580F-4827-BAD4-8F9B79E30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28F777-49FF-4E57-9A51-133A5D9AB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BAE8-EBFF-459E-BE84-80FE5D28D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754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51DA00-1B24-4373-A741-E503943AA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CEEEBE-62DD-431C-BBCC-918967EF6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8FD75-0007-492C-A256-1873076D3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9959101-A1BB-4B15-A684-FB14067F22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1E90C45-BDDE-4B52-8628-D8E1BA3838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8A5809-4458-430D-9652-27CE2E9E8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06AF-B76A-4F96-931B-4051E2B32861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8421456-7770-4BDC-AABB-97438A15C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828DE34-AAEE-4DB2-9800-DD3F897F8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BAE8-EBFF-459E-BE84-80FE5D28D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247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DE806E-9FB6-41C1-A2EC-341457A6A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7D4AC7-E76F-4372-855A-4A24CD9D7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06AF-B76A-4F96-931B-4051E2B32861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347B04-9E9D-4F07-80B2-1B93EAAB9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501025F-B7BC-4997-8C53-5B971D3E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BAE8-EBFF-459E-BE84-80FE5D28D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191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2EA03B-85F0-4B8A-862C-ABFD9C56A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06AF-B76A-4F96-931B-4051E2B32861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A4F275-1DAA-47B6-BDE9-89B62BAE1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745CE5-DCF3-45B5-A295-4A1691B8B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BAE8-EBFF-459E-BE84-80FE5D28D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57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903432-CD22-4CD4-811D-1CF5EC8AA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178FDF-52A2-4E1F-81B0-CA5A9BA18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193717-97E5-4F92-9460-4E2C58EB6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EFC945-6C73-4402-9C37-256336E9F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06AF-B76A-4F96-931B-4051E2B32861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4E2669-C7B7-44E0-8702-9DBE90C5E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3C91E9-1DDF-4C88-8581-B494E8E73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BAE8-EBFF-459E-BE84-80FE5D28D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377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BA0B12-B425-47E3-B7E4-1B65A4E1D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7E9921E-19E4-489D-B909-BDB23786AF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57B3F0-54EB-4DAF-9F12-4E60EDECF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BF87E2-472E-4935-B543-3D962E624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06AF-B76A-4F96-931B-4051E2B32861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54362F-5758-406C-9501-01ECF5DBE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3F08AD-B19E-4E33-9A56-D2F8E805A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BAE8-EBFF-459E-BE84-80FE5D28D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725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C99810-19B5-4FAE-BC11-EE35BEC2A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2F5D4A-1647-47B6-8A21-E2650ED5F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B02916-7EB5-4E57-BE42-278E9D134E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406AF-B76A-4F96-931B-4051E2B32861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C2804D-5ED2-4792-91AC-EF93CD927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8F1DEB-1E31-443A-BE71-4B50E6FF21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0BAE8-EBFF-459E-BE84-80FE5D28D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569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2FCB8-5CF8-4FD3-9F25-909386CB9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Detecting Bad Smells with Machine Learning Algorithms: an Empirical Study</a:t>
            </a:r>
            <a:b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ICSE,2020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082111-BC06-48AB-993E-AA9F5BF87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zh-CN" altLang="en-US" sz="2400" dirty="0"/>
              <a:t>用机器学习检测</a:t>
            </a:r>
            <a:r>
              <a:rPr lang="en-US" altLang="zh-CN" sz="2400" dirty="0"/>
              <a:t>Code</a:t>
            </a:r>
            <a:r>
              <a:rPr lang="zh-CN" altLang="en-US" sz="2400" dirty="0"/>
              <a:t> </a:t>
            </a:r>
            <a:r>
              <a:rPr lang="en-US" altLang="zh-CN" sz="2400" dirty="0"/>
              <a:t>smell</a:t>
            </a:r>
          </a:p>
          <a:p>
            <a:pPr lvl="1"/>
            <a:r>
              <a:rPr lang="zh-CN" altLang="en-US" dirty="0"/>
              <a:t>维度包含类名长度、属性和方法数量、代码行数等可量化的指标</a:t>
            </a:r>
            <a:endParaRPr lang="en-US" altLang="zh-CN" dirty="0"/>
          </a:p>
          <a:p>
            <a:pPr lvl="1"/>
            <a:r>
              <a:rPr lang="zh-CN" altLang="en-US" dirty="0"/>
              <a:t>标签为是否包含</a:t>
            </a:r>
            <a:r>
              <a:rPr lang="en-US" altLang="zh-CN" dirty="0"/>
              <a:t>bad</a:t>
            </a:r>
            <a:r>
              <a:rPr lang="zh-CN" altLang="en-US" dirty="0"/>
              <a:t> </a:t>
            </a:r>
            <a:r>
              <a:rPr lang="en-US" altLang="zh-CN" dirty="0"/>
              <a:t>smell</a:t>
            </a:r>
          </a:p>
          <a:p>
            <a:endParaRPr lang="en-US" altLang="zh-CN" dirty="0"/>
          </a:p>
          <a:p>
            <a:r>
              <a:rPr lang="zh-CN" altLang="en-US" sz="2400" dirty="0"/>
              <a:t>对于本课题的启发：</a:t>
            </a:r>
            <a:endParaRPr lang="en-US" altLang="zh-CN" sz="2400" dirty="0"/>
          </a:p>
          <a:p>
            <a:pPr lvl="1"/>
            <a:r>
              <a:rPr lang="zh-CN" altLang="en-US" dirty="0"/>
              <a:t>对于</a:t>
            </a:r>
            <a:r>
              <a:rPr lang="en-US" altLang="zh-CN" dirty="0"/>
              <a:t>HiveQL</a:t>
            </a:r>
            <a:r>
              <a:rPr lang="zh-CN" altLang="en-US" dirty="0"/>
              <a:t>中一些可量化的指标（比如查询的属性数、</a:t>
            </a:r>
            <a:r>
              <a:rPr lang="en-US" altLang="zh-CN" dirty="0"/>
              <a:t>AST</a:t>
            </a:r>
            <a:r>
              <a:rPr lang="zh-CN" altLang="en-US" dirty="0"/>
              <a:t>最大深度等等）或许可以使用此种机器学习方法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13938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2FCB8-5CF8-4FD3-9F25-909386CB9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Role of Data Balancing for Machine Learning-Based Code Smell Detection </a:t>
            </a:r>
            <a:b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SIGSOFT,2019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082111-BC06-48AB-993E-AA9F5BF87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这里所说的基于机器学习的方法，用到的属性和标签和上一页一致</a:t>
            </a:r>
            <a:endParaRPr lang="en-US" altLang="zh-CN" sz="2400" dirty="0"/>
          </a:p>
          <a:p>
            <a:r>
              <a:rPr lang="zh-CN" altLang="en-US" sz="2400" dirty="0"/>
              <a:t>数据平衡策略是为了解决无</a:t>
            </a:r>
            <a:r>
              <a:rPr lang="en-US" altLang="zh-CN" sz="2400" dirty="0"/>
              <a:t>bad</a:t>
            </a:r>
            <a:r>
              <a:rPr lang="zh-CN" altLang="en-US" sz="2400" dirty="0"/>
              <a:t> </a:t>
            </a:r>
            <a:r>
              <a:rPr lang="en-US" altLang="zh-CN" sz="2400" dirty="0"/>
              <a:t>smell</a:t>
            </a:r>
            <a:r>
              <a:rPr lang="zh-CN" altLang="en-US" sz="2400" dirty="0"/>
              <a:t>和有</a:t>
            </a:r>
            <a:r>
              <a:rPr lang="en-US" altLang="zh-CN" sz="2400" dirty="0"/>
              <a:t>bad</a:t>
            </a:r>
            <a:r>
              <a:rPr lang="zh-CN" altLang="en-US" sz="2400" dirty="0"/>
              <a:t> </a:t>
            </a:r>
            <a:r>
              <a:rPr lang="en-US" altLang="zh-CN" sz="2400" dirty="0"/>
              <a:t>smell</a:t>
            </a:r>
            <a:r>
              <a:rPr lang="zh-CN" altLang="en-US" sz="2400" dirty="0"/>
              <a:t>的记录比例相差太大，影响模型性能的问题（如果全部预测为无</a:t>
            </a:r>
            <a:r>
              <a:rPr lang="en-US" altLang="zh-CN" sz="2400" dirty="0"/>
              <a:t>bad</a:t>
            </a:r>
            <a:r>
              <a:rPr lang="zh-CN" altLang="en-US" sz="2400" dirty="0"/>
              <a:t> </a:t>
            </a:r>
            <a:r>
              <a:rPr lang="en-US" altLang="zh-CN" sz="2400" dirty="0"/>
              <a:t>smell</a:t>
            </a:r>
            <a:r>
              <a:rPr lang="zh-CN" altLang="en-US" sz="2400" dirty="0"/>
              <a:t>也可以达到较高准确率）</a:t>
            </a:r>
            <a:endParaRPr lang="en-US" altLang="zh-CN" sz="2400" dirty="0"/>
          </a:p>
          <a:p>
            <a:pPr lvl="1"/>
            <a:r>
              <a:rPr lang="zh-CN" altLang="en-US" dirty="0"/>
              <a:t>五种平衡正负样本的方法</a:t>
            </a:r>
            <a:endParaRPr lang="en-US" altLang="zh-CN" dirty="0"/>
          </a:p>
          <a:p>
            <a:endParaRPr lang="en-US" altLang="zh-CN" sz="2400" dirty="0"/>
          </a:p>
          <a:p>
            <a:r>
              <a:rPr lang="zh-CN" altLang="en-US" sz="2400" dirty="0"/>
              <a:t>对于本课题的启发：</a:t>
            </a:r>
            <a:endParaRPr lang="en-US" altLang="zh-CN" sz="2400" dirty="0"/>
          </a:p>
          <a:p>
            <a:pPr lvl="1"/>
            <a:r>
              <a:rPr lang="zh-CN" altLang="en-US" dirty="0"/>
              <a:t>可借鉴做数据平衡的方法</a:t>
            </a:r>
            <a:endParaRPr lang="en-US" altLang="zh-CN" dirty="0"/>
          </a:p>
          <a:p>
            <a:pPr lvl="1"/>
            <a:r>
              <a:rPr lang="zh-CN" altLang="en-US" dirty="0"/>
              <a:t>但本文最后提到，在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smell</a:t>
            </a:r>
            <a:r>
              <a:rPr lang="zh-CN" altLang="en-US" dirty="0"/>
              <a:t> </a:t>
            </a:r>
            <a:r>
              <a:rPr lang="en-US" altLang="zh-CN" dirty="0"/>
              <a:t>detection</a:t>
            </a:r>
            <a:r>
              <a:rPr lang="zh-CN" altLang="en-US" dirty="0"/>
              <a:t>领域，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balancing</a:t>
            </a:r>
            <a:r>
              <a:rPr lang="zh-CN" altLang="en-US" dirty="0"/>
              <a:t>并不能显著地提高模型准确率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87955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2FCB8-5CF8-4FD3-9F25-909386CB9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Bug Detection and Fixing via Code Representation Learning </a:t>
            </a:r>
            <a:b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ICSE,2020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082111-BC06-48AB-993E-AA9F5BF87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代码检测</a:t>
            </a:r>
            <a:endParaRPr lang="en-US" altLang="zh-CN" sz="2400" dirty="0"/>
          </a:p>
          <a:p>
            <a:pPr lvl="1"/>
            <a:r>
              <a:rPr lang="zh-CN" altLang="en-US" dirty="0"/>
              <a:t>使用程序依赖关系和数据流图捕获方法之间的关系</a:t>
            </a:r>
            <a:endParaRPr lang="en-US" altLang="zh-CN" dirty="0"/>
          </a:p>
          <a:p>
            <a:pPr lvl="1"/>
            <a:r>
              <a:rPr lang="zh-CN" altLang="en-US" dirty="0"/>
              <a:t>为有错误的路径增加权重，来训练代码表示模型</a:t>
            </a:r>
            <a:endParaRPr lang="en-US" altLang="zh-CN" dirty="0"/>
          </a:p>
          <a:p>
            <a:endParaRPr lang="en-US" altLang="zh-CN" sz="2400" dirty="0"/>
          </a:p>
          <a:p>
            <a:r>
              <a:rPr lang="zh-CN" altLang="en-US" sz="2400" dirty="0"/>
              <a:t>代码修复</a:t>
            </a:r>
            <a:endParaRPr lang="en-US" altLang="zh-CN" sz="2400" dirty="0"/>
          </a:p>
          <a:p>
            <a:pPr lvl="1"/>
            <a:r>
              <a:rPr lang="zh-CN" altLang="en-US" dirty="0"/>
              <a:t>双层树形深度学习模型</a:t>
            </a:r>
            <a:r>
              <a:rPr lang="en-US" altLang="zh-CN" dirty="0" err="1"/>
              <a:t>DLFix</a:t>
            </a:r>
            <a:endParaRPr lang="en-US" altLang="zh-CN" dirty="0"/>
          </a:p>
          <a:p>
            <a:pPr lvl="1"/>
            <a:r>
              <a:rPr lang="zh-CN" altLang="en-US" dirty="0"/>
              <a:t>一层学习周围的代码（上下文）</a:t>
            </a:r>
            <a:endParaRPr lang="en-US" altLang="zh-CN" dirty="0"/>
          </a:p>
          <a:p>
            <a:pPr lvl="1"/>
            <a:r>
              <a:rPr lang="zh-CN" altLang="en-US" dirty="0"/>
              <a:t>另一层学习错误修复转换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99496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547007-E2F7-4C61-8C44-D18269280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不断进化增加的</a:t>
            </a:r>
            <a:r>
              <a:rPr lang="en-US" altLang="zh-CN" dirty="0"/>
              <a:t>AP</a:t>
            </a:r>
            <a:r>
              <a:rPr lang="zh-CN" altLang="en-US" dirty="0"/>
              <a:t>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6F89E0-377F-40BF-9684-5D36BCC5A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11678" cy="4351338"/>
          </a:xfrm>
        </p:spPr>
        <p:txBody>
          <a:bodyPr/>
          <a:lstStyle/>
          <a:p>
            <a:r>
              <a:rPr lang="zh-CN" altLang="en-US" dirty="0"/>
              <a:t>人为总结</a:t>
            </a:r>
            <a:r>
              <a:rPr lang="en-US" altLang="zh-CN" dirty="0"/>
              <a:t>AP</a:t>
            </a:r>
            <a:r>
              <a:rPr lang="zh-CN" altLang="en-US" dirty="0"/>
              <a:t>，编写检测规则，基于静态检测</a:t>
            </a:r>
            <a:endParaRPr lang="en-US" altLang="zh-CN" dirty="0"/>
          </a:p>
          <a:p>
            <a:r>
              <a:rPr lang="zh-CN" altLang="en-US" dirty="0"/>
              <a:t>根据动态信息，推断</a:t>
            </a:r>
            <a:r>
              <a:rPr lang="en-US" altLang="zh-CN" dirty="0"/>
              <a:t>AP</a:t>
            </a:r>
            <a:r>
              <a:rPr lang="zh-CN" altLang="en-US" dirty="0"/>
              <a:t>并更新</a:t>
            </a:r>
            <a:r>
              <a:rPr lang="en-US" altLang="zh-CN" dirty="0"/>
              <a:t>AP</a:t>
            </a:r>
            <a:r>
              <a:rPr lang="zh-CN" altLang="en-US" dirty="0"/>
              <a:t>库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i="1" dirty="0"/>
              <a:t>Deep Learning Based Code Smell Detection</a:t>
            </a:r>
          </a:p>
          <a:p>
            <a:r>
              <a:rPr lang="en-US" altLang="zh-CN" i="1" dirty="0" err="1"/>
              <a:t>SQLCheck</a:t>
            </a:r>
            <a:r>
              <a:rPr lang="en-US" altLang="zh-CN" i="1" dirty="0"/>
              <a:t>: Automated Detection and Diagnosis of SQL Anti-Patterns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1993010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1FD73C-5243-4456-BD28-45B3C5689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快速检索查询</a:t>
            </a:r>
            <a:r>
              <a:rPr lang="en-US" altLang="zh-CN" dirty="0"/>
              <a:t>AP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ACF9CF-AE43-4CD7-823E-2F7D2308D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利用后台的</a:t>
            </a:r>
            <a:r>
              <a:rPr lang="en-US" altLang="zh-CN" dirty="0"/>
              <a:t>AP</a:t>
            </a:r>
            <a:r>
              <a:rPr lang="zh-CN" altLang="en-US" dirty="0"/>
              <a:t>规则库来检测修复</a:t>
            </a:r>
            <a:r>
              <a:rPr lang="en-US" altLang="zh-CN" dirty="0"/>
              <a:t>SQL</a:t>
            </a:r>
          </a:p>
          <a:p>
            <a:r>
              <a:rPr lang="zh-CN" altLang="en-US" dirty="0"/>
              <a:t>让用户直接查询可能相关的</a:t>
            </a:r>
            <a:r>
              <a:rPr lang="en-US" altLang="zh-CN" dirty="0"/>
              <a:t>AP</a:t>
            </a:r>
          </a:p>
          <a:p>
            <a:endParaRPr lang="en-US" altLang="zh-CN" dirty="0"/>
          </a:p>
          <a:p>
            <a:r>
              <a:rPr lang="en-US" altLang="zh-CN" i="1" dirty="0"/>
              <a:t>Towards a Collaborative Repository for the Documentation of Service-Based Antipatterns and Bad Smells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510879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09699F-69EB-4FCB-B406-618E950A4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利用更底层</a:t>
            </a:r>
            <a:r>
              <a:rPr lang="en-US" altLang="zh-CN" dirty="0"/>
              <a:t>HiveQL</a:t>
            </a:r>
            <a:r>
              <a:rPr lang="zh-CN" altLang="en-US" dirty="0"/>
              <a:t>结构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1F24666-F504-4AEA-9D2A-7733FABCB7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8684" y="1042684"/>
            <a:ext cx="4594622" cy="5069113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9B3DD76-9DB9-440C-9A28-E4BC46EB9441}"/>
              </a:ext>
            </a:extLst>
          </p:cNvPr>
          <p:cNvSpPr txBox="1">
            <a:spLocks/>
          </p:cNvSpPr>
          <p:nvPr/>
        </p:nvSpPr>
        <p:spPr>
          <a:xfrm>
            <a:off x="838200" y="1760459"/>
            <a:ext cx="60904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利用</a:t>
            </a:r>
            <a:r>
              <a:rPr lang="en-US" altLang="zh-CN" dirty="0"/>
              <a:t>AST</a:t>
            </a:r>
          </a:p>
          <a:p>
            <a:r>
              <a:rPr lang="zh-CN" altLang="en-US" dirty="0"/>
              <a:t>利用与</a:t>
            </a:r>
            <a:r>
              <a:rPr lang="en-US" altLang="zh-CN" dirty="0"/>
              <a:t>MapReduce</a:t>
            </a:r>
            <a:r>
              <a:rPr lang="zh-CN" altLang="en-US" dirty="0"/>
              <a:t>相关的查询块和查询计划</a:t>
            </a:r>
          </a:p>
        </p:txBody>
      </p:sp>
    </p:spTree>
    <p:extLst>
      <p:ext uri="{BB962C8B-B14F-4D97-AF65-F5344CB8AC3E}">
        <p14:creationId xmlns:p14="http://schemas.microsoft.com/office/powerpoint/2010/main" val="3940830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FB4E6-3393-4FA3-A701-225C35CC9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下周计划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8C1B08-9B57-4610-8E9D-C954579B6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对已实现的静态检测规则进行测试与修复</a:t>
            </a:r>
            <a:endParaRPr lang="en-US" altLang="zh-CN" dirty="0"/>
          </a:p>
          <a:p>
            <a:r>
              <a:rPr lang="zh-CN" altLang="en-US" dirty="0"/>
              <a:t>制定具体的静态检测创新方案</a:t>
            </a:r>
          </a:p>
        </p:txBody>
      </p:sp>
    </p:spTree>
    <p:extLst>
      <p:ext uri="{BB962C8B-B14F-4D97-AF65-F5344CB8AC3E}">
        <p14:creationId xmlns:p14="http://schemas.microsoft.com/office/powerpoint/2010/main" val="3141345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358</Words>
  <Application>Microsoft Office PowerPoint</Application>
  <PresentationFormat>宽屏</PresentationFormat>
  <Paragraphs>41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Times New Roman</vt:lpstr>
      <vt:lpstr>Office 主题​​</vt:lpstr>
      <vt:lpstr>Detecting Bad Smells with Machine Learning Algorithms: an Empirical Study ICSE,2020</vt:lpstr>
      <vt:lpstr>On the Role of Data Balancing for Machine Learning-Based Code Smell Detection  SIGSOFT,2019</vt:lpstr>
      <vt:lpstr>Improving Bug Detection and Fixing via Code Representation Learning  ICSE,2020</vt:lpstr>
      <vt:lpstr>不断进化增加的AP库</vt:lpstr>
      <vt:lpstr>快速检索查询AP</vt:lpstr>
      <vt:lpstr>利用更底层HiveQL结构</vt:lpstr>
      <vt:lpstr>下周计划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静态检测</dc:title>
  <dc:creator>ChrisCN97</dc:creator>
  <cp:lastModifiedBy>ChrisCN97</cp:lastModifiedBy>
  <cp:revision>58</cp:revision>
  <dcterms:created xsi:type="dcterms:W3CDTF">2020-08-21T11:43:38Z</dcterms:created>
  <dcterms:modified xsi:type="dcterms:W3CDTF">2020-10-25T05:09:56Z</dcterms:modified>
</cp:coreProperties>
</file>