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6"/>
  </p:normalViewPr>
  <p:slideViewPr>
    <p:cSldViewPr snapToGrid="0">
      <p:cViewPr>
        <p:scale>
          <a:sx n="95" d="100"/>
          <a:sy n="95" d="100"/>
        </p:scale>
        <p:origin x="14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A920-C672-7390-9380-CA5D064F94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09EEC-5550-C615-F4CD-2737D27E7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CC062-7804-7CDC-C990-81205B58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E8BE-7159-464A-9CB9-F8FE55CE94EF}" type="datetimeFigureOut">
              <a:rPr lang="uk-UA" smtClean="0"/>
              <a:t>20.01.24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E546B-900C-E70D-25B9-4CD99708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9DF76-1A26-919C-6B36-CC789EB40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A8-90F3-E240-8BCA-76024597B58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23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8723-56CA-861C-E5AB-ED5C4760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33741-ED41-53D7-0DD9-2E2A11392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C1499-A0E5-1EF0-0E8D-D3731997A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E8BE-7159-464A-9CB9-F8FE55CE94EF}" type="datetimeFigureOut">
              <a:rPr lang="uk-UA" smtClean="0"/>
              <a:t>20.01.24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834E-9CB2-E96F-A535-64CD971E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64C4A-6807-108B-BA8E-6D7E27DB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A8-90F3-E240-8BCA-76024597B58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2531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8FA0B-4573-7E00-E108-3F28C77E9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C0639-1D5C-3D6B-B9BD-21ABFB29F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55F95-661B-6BE0-245D-62D652B6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E8BE-7159-464A-9CB9-F8FE55CE94EF}" type="datetimeFigureOut">
              <a:rPr lang="uk-UA" smtClean="0"/>
              <a:t>20.01.24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7B5F6-F850-355B-35E5-D71818B5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95A56-5DBB-266E-617A-22440C06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A8-90F3-E240-8BCA-76024597B58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093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369A5-DC4D-BD2F-DAF4-BB24086C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1058-E883-6FB5-EA54-2AF2A4302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71DB3-1426-F689-1AD4-B510CA18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E8BE-7159-464A-9CB9-F8FE55CE94EF}" type="datetimeFigureOut">
              <a:rPr lang="uk-UA" smtClean="0"/>
              <a:t>20.01.24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386CA-E8CA-2946-29F6-15798F1A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9419D-A3FB-3B7E-6985-F270DE32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A8-90F3-E240-8BCA-76024597B58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37943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DAFE-F5A6-55AD-0D59-80F3A7EA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4F307-C638-B5C9-7090-7D50D754A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FDD7B-CE96-25A5-49CB-B927B535C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E8BE-7159-464A-9CB9-F8FE55CE94EF}" type="datetimeFigureOut">
              <a:rPr lang="uk-UA" smtClean="0"/>
              <a:t>20.01.24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4018-1F64-340A-7DE6-1CDF8932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CC023-92BA-6926-A04B-7E7990E1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A8-90F3-E240-8BCA-76024597B58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856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7F20-5F89-7DC5-C04E-8C3746EB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20F3-53F8-B474-E27A-0A91177A5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423E0-4F4D-9709-29E0-14E2AC140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1CCCF-640C-A17F-D91E-31E824AA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E8BE-7159-464A-9CB9-F8FE55CE94EF}" type="datetimeFigureOut">
              <a:rPr lang="uk-UA" smtClean="0"/>
              <a:t>20.01.24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CE2E1-4EB1-DD3C-BAD2-ABF49996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197F2-96AE-685A-5750-D4044867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A8-90F3-E240-8BCA-76024597B58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0193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A725-BA80-8E66-1C1D-DBEEB229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16D34-354A-DB1C-1BE6-2EE5BD3E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F6C1F-9378-D5D2-5C5A-6A8C26EAE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A9BB70-D0E4-6928-7DCD-CCF660957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3A0DB-E919-7DB6-99EF-3851DA4DE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EF46A-4A48-2344-AF9A-3203A5F4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E8BE-7159-464A-9CB9-F8FE55CE94EF}" type="datetimeFigureOut">
              <a:rPr lang="uk-UA" smtClean="0"/>
              <a:t>20.01.24</a:t>
            </a:fld>
            <a:endParaRPr lang="uk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D0FE1-F578-48BF-5F79-C6A1C866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C272A-1B59-6175-4EA6-8AC96694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A8-90F3-E240-8BCA-76024597B58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5137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3C6ED-E0E5-0EF1-C6FA-BE7DB349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09BCE-D884-B20C-48F1-F36F7544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E8BE-7159-464A-9CB9-F8FE55CE94EF}" type="datetimeFigureOut">
              <a:rPr lang="uk-UA" smtClean="0"/>
              <a:t>20.01.24</a:t>
            </a:fld>
            <a:endParaRPr lang="uk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7833A3-5598-F71A-18F3-CA767D15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96287-6598-211F-7FB0-739BE295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A8-90F3-E240-8BCA-76024597B58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131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553421-470B-DE91-8698-A12B0B6F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E8BE-7159-464A-9CB9-F8FE55CE94EF}" type="datetimeFigureOut">
              <a:rPr lang="uk-UA" smtClean="0"/>
              <a:t>20.01.24</a:t>
            </a:fld>
            <a:endParaRPr lang="uk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23C5C-01C5-8B41-B2A4-616EE0E0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A8A42-C66C-5120-C2B4-218BE7D8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A8-90F3-E240-8BCA-76024597B58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518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C827-714E-8B03-0323-6EEC43631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5AC-3163-AA4E-2989-CDC8E7C1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DF420-3D3A-24B7-7A1D-E10A3CF3A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EE8C6-B715-B2DC-9ED6-566956A8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E8BE-7159-464A-9CB9-F8FE55CE94EF}" type="datetimeFigureOut">
              <a:rPr lang="uk-UA" smtClean="0"/>
              <a:t>20.01.24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D6B5A-8B33-915C-8724-A1DC0CDA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80056-AF12-37B7-7554-2B0A3179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A8-90F3-E240-8BCA-76024597B58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747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5253-E6C0-987D-4C98-87836002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F1D9D9-E80A-2E99-E5D7-0A61A5F3B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AE2ED-439B-384C-652A-ED37F2F74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ED92B-5887-C03A-4BAC-E8C4E12D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DE8BE-7159-464A-9CB9-F8FE55CE94EF}" type="datetimeFigureOut">
              <a:rPr lang="uk-UA" smtClean="0"/>
              <a:t>20.01.24</a:t>
            </a:fld>
            <a:endParaRPr lang="uk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1C57D-8468-2F74-F53E-7862BE09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593D9-A0E5-4986-C9D4-C68696BE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B12A8-90F3-E240-8BCA-76024597B58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292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A824B8-8827-7FC5-3D3B-6B4D6251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uk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E6580-4611-7251-21AA-E4AB287D8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46944-3F65-CAFF-3FF3-C32F18913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DE8BE-7159-464A-9CB9-F8FE55CE94EF}" type="datetimeFigureOut">
              <a:rPr lang="uk-UA" smtClean="0"/>
              <a:t>20.01.24</a:t>
            </a:fld>
            <a:endParaRPr lang="uk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AF176-7844-2294-F98D-7E7AD2C65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3776D-F0D3-58E4-C16D-91B5783F8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12A8-90F3-E240-8BCA-76024597B58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06124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ccess.thecvf.com/content_ICCV_2017_workshops/papers/w44/Huynh_Discrimination_Between_Genuine_ICCV_2017_paper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lti-coloured smoke gradient">
            <a:extLst>
              <a:ext uri="{FF2B5EF4-FFF2-40B4-BE49-F238E27FC236}">
                <a16:creationId xmlns:a16="http://schemas.microsoft.com/office/drawing/2014/main" id="{26B56A81-0E78-CE28-98DE-3C4EAB0373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7" r="23298" b="1394"/>
          <a:stretch/>
        </p:blipFill>
        <p:spPr>
          <a:xfrm>
            <a:off x="3570533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22113-98E0-B1CD-55A0-E7D66143C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812" y="1094101"/>
            <a:ext cx="6166989" cy="3204134"/>
          </a:xfrm>
        </p:spPr>
        <p:txBody>
          <a:bodyPr anchor="b">
            <a:noAutofit/>
          </a:bodyPr>
          <a:lstStyle/>
          <a:p>
            <a:pPr marL="540385" indent="-540385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tabLst>
                <a:tab pos="5653405" algn="l"/>
              </a:tabLst>
            </a:pPr>
            <a:r>
              <a:rPr lang="uk-UA" sz="3200" b="1" dirty="0"/>
              <a:t>	Програмне забезпечення виявлення мімічних ознак брехні та виразів небезпечної поведінки людини</a:t>
            </a:r>
            <a:endParaRPr lang="en-UA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45230-46A5-7D70-7A2B-20BD380C2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uk-UA" sz="2000" dirty="0"/>
              <a:t>Романюк Д.О. ІП-13</a:t>
            </a:r>
          </a:p>
          <a:p>
            <a:pPr algn="l"/>
            <a:r>
              <a:rPr lang="uk-UA" sz="2000" dirty="0"/>
              <a:t>Керівник Ахаладзе І. Е.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2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B51C-998B-17E2-53B9-683FD0DAA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8368" y="4522156"/>
            <a:ext cx="4937937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Використані технології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2D6188-24E5-426A-BB2A-3FA2D6B9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1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208BC59-C84F-483F-80CD-FAEC74229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3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79E35085-8217-7C58-E165-4398D8558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26"/>
          <a:stretch/>
        </p:blipFill>
        <p:spPr>
          <a:xfrm>
            <a:off x="1992086" y="684057"/>
            <a:ext cx="2410097" cy="559118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1DABD52-05DF-4F31-AFB9-B330D8BE4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5559" y="725908"/>
            <a:ext cx="2852928" cy="2852928"/>
          </a:xfrm>
          <a:custGeom>
            <a:avLst/>
            <a:gdLst>
              <a:gd name="connsiteX0" fmla="*/ 1426464 w 2852928"/>
              <a:gd name="connsiteY0" fmla="*/ 0 h 2852928"/>
              <a:gd name="connsiteX1" fmla="*/ 2852928 w 2852928"/>
              <a:gd name="connsiteY1" fmla="*/ 1426464 h 2852928"/>
              <a:gd name="connsiteX2" fmla="*/ 1426464 w 2852928"/>
              <a:gd name="connsiteY2" fmla="*/ 2852928 h 2852928"/>
              <a:gd name="connsiteX3" fmla="*/ 0 w 2852928"/>
              <a:gd name="connsiteY3" fmla="*/ 1426464 h 2852928"/>
              <a:gd name="connsiteX4" fmla="*/ 1426464 w 2852928"/>
              <a:gd name="connsiteY4" fmla="*/ 0 h 285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0967" y="561316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black text with white text&#10;&#10;Description automatically generated">
            <a:extLst>
              <a:ext uri="{FF2B5EF4-FFF2-40B4-BE49-F238E27FC236}">
                <a16:creationId xmlns:a16="http://schemas.microsoft.com/office/drawing/2014/main" id="{629E4801-5619-5C4B-617D-82AF43707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89" y="1879654"/>
            <a:ext cx="1939835" cy="615897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9D64DB-4D5C-4A91-B45F-F301E3174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2"/>
            <a:ext cx="3439432" cy="3550083"/>
          </a:xfrm>
          <a:custGeom>
            <a:avLst/>
            <a:gdLst>
              <a:gd name="connsiteX0" fmla="*/ 115336 w 3439432"/>
              <a:gd name="connsiteY0" fmla="*/ 0 h 3550083"/>
              <a:gd name="connsiteX1" fmla="*/ 3439432 w 3439432"/>
              <a:gd name="connsiteY1" fmla="*/ 0 h 3550083"/>
              <a:gd name="connsiteX2" fmla="*/ 3439432 w 3439432"/>
              <a:gd name="connsiteY2" fmla="*/ 3462762 h 3550083"/>
              <a:gd name="connsiteX3" fmla="*/ 3318024 w 3439432"/>
              <a:gd name="connsiteY3" fmla="*/ 3493980 h 3550083"/>
              <a:gd name="connsiteX4" fmla="*/ 2761488 w 3439432"/>
              <a:gd name="connsiteY4" fmla="*/ 3550083 h 3550083"/>
              <a:gd name="connsiteX5" fmla="*/ 0 w 3439432"/>
              <a:gd name="connsiteY5" fmla="*/ 788595 h 3550083"/>
              <a:gd name="connsiteX6" fmla="*/ 70713 w 3439432"/>
              <a:gd name="connsiteY6" fmla="*/ 164949 h 3550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550083">
                <a:moveTo>
                  <a:pt x="115336" y="0"/>
                </a:moveTo>
                <a:lnTo>
                  <a:pt x="3439432" y="0"/>
                </a:lnTo>
                <a:lnTo>
                  <a:pt x="3439432" y="3462762"/>
                </a:lnTo>
                <a:lnTo>
                  <a:pt x="3318024" y="3493980"/>
                </a:lnTo>
                <a:cubicBezTo>
                  <a:pt x="3138258" y="3530765"/>
                  <a:pt x="2952129" y="3550083"/>
                  <a:pt x="2761488" y="3550083"/>
                </a:cubicBezTo>
                <a:cubicBezTo>
                  <a:pt x="1236360" y="3550083"/>
                  <a:pt x="0" y="2313723"/>
                  <a:pt x="0" y="788595"/>
                </a:cubicBezTo>
                <a:cubicBezTo>
                  <a:pt x="0" y="574124"/>
                  <a:pt x="24450" y="365364"/>
                  <a:pt x="70713" y="164949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E4F04B5-4D4A-4F70-8549-384AF535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0"/>
            <a:ext cx="3273238" cy="3383891"/>
          </a:xfrm>
          <a:custGeom>
            <a:avLst/>
            <a:gdLst>
              <a:gd name="connsiteX0" fmla="*/ 122841 w 3273238"/>
              <a:gd name="connsiteY0" fmla="*/ 0 h 3383891"/>
              <a:gd name="connsiteX1" fmla="*/ 3273238 w 3273238"/>
              <a:gd name="connsiteY1" fmla="*/ 0 h 3383891"/>
              <a:gd name="connsiteX2" fmla="*/ 3273238 w 3273238"/>
              <a:gd name="connsiteY2" fmla="*/ 3291335 h 3383891"/>
              <a:gd name="connsiteX3" fmla="*/ 3118338 w 3273238"/>
              <a:gd name="connsiteY3" fmla="*/ 3331164 h 3383891"/>
              <a:gd name="connsiteX4" fmla="*/ 2595295 w 3273238"/>
              <a:gd name="connsiteY4" fmla="*/ 3383891 h 3383891"/>
              <a:gd name="connsiteX5" fmla="*/ 0 w 3273238"/>
              <a:gd name="connsiteY5" fmla="*/ 788596 h 3383891"/>
              <a:gd name="connsiteX6" fmla="*/ 116679 w 3273238"/>
              <a:gd name="connsiteY6" fmla="*/ 16835 h 338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383891">
                <a:moveTo>
                  <a:pt x="122841" y="0"/>
                </a:moveTo>
                <a:lnTo>
                  <a:pt x="3273238" y="0"/>
                </a:lnTo>
                <a:lnTo>
                  <a:pt x="3273238" y="3291335"/>
                </a:lnTo>
                <a:lnTo>
                  <a:pt x="3118338" y="3331164"/>
                </a:lnTo>
                <a:cubicBezTo>
                  <a:pt x="2949390" y="3365736"/>
                  <a:pt x="2774463" y="3383891"/>
                  <a:pt x="2595295" y="3383891"/>
                </a:cubicBezTo>
                <a:cubicBezTo>
                  <a:pt x="1161953" y="3383891"/>
                  <a:pt x="0" y="2221938"/>
                  <a:pt x="0" y="788596"/>
                </a:cubicBezTo>
                <a:cubicBezTo>
                  <a:pt x="0" y="519845"/>
                  <a:pt x="40850" y="260634"/>
                  <a:pt x="116679" y="1683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2F59BEDA-9694-1CBF-D884-09BFD5073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1024842"/>
            <a:ext cx="1952160" cy="639332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D14DB62-3EB3-452E-89EE-30B0CDB0C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63236" y="4071322"/>
            <a:ext cx="2828765" cy="2786678"/>
          </a:xfrm>
          <a:custGeom>
            <a:avLst/>
            <a:gdLst>
              <a:gd name="connsiteX0" fmla="*/ 1888236 w 2828765"/>
              <a:gd name="connsiteY0" fmla="*/ 0 h 2786678"/>
              <a:gd name="connsiteX1" fmla="*/ 2788281 w 2828765"/>
              <a:gd name="connsiteY1" fmla="*/ 227900 h 2786678"/>
              <a:gd name="connsiteX2" fmla="*/ 2828765 w 2828765"/>
              <a:gd name="connsiteY2" fmla="*/ 252495 h 2786678"/>
              <a:gd name="connsiteX3" fmla="*/ 2828765 w 2828765"/>
              <a:gd name="connsiteY3" fmla="*/ 2786678 h 2786678"/>
              <a:gd name="connsiteX4" fmla="*/ 227128 w 2828765"/>
              <a:gd name="connsiteY4" fmla="*/ 2786678 h 2786678"/>
              <a:gd name="connsiteX5" fmla="*/ 148387 w 2828765"/>
              <a:gd name="connsiteY5" fmla="*/ 2623223 h 2786678"/>
              <a:gd name="connsiteX6" fmla="*/ 0 w 2828765"/>
              <a:gd name="connsiteY6" fmla="*/ 1888236 h 2786678"/>
              <a:gd name="connsiteX7" fmla="*/ 1888236 w 2828765"/>
              <a:gd name="connsiteY7" fmla="*/ 0 h 278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28765" h="2786678">
                <a:moveTo>
                  <a:pt x="1888236" y="0"/>
                </a:moveTo>
                <a:cubicBezTo>
                  <a:pt x="2214125" y="0"/>
                  <a:pt x="2520731" y="82558"/>
                  <a:pt x="2788281" y="227900"/>
                </a:cubicBezTo>
                <a:lnTo>
                  <a:pt x="2828765" y="252495"/>
                </a:lnTo>
                <a:lnTo>
                  <a:pt x="2828765" y="2786678"/>
                </a:lnTo>
                <a:lnTo>
                  <a:pt x="227128" y="2786678"/>
                </a:lnTo>
                <a:lnTo>
                  <a:pt x="148387" y="2623223"/>
                </a:lnTo>
                <a:cubicBezTo>
                  <a:pt x="52837" y="2397318"/>
                  <a:pt x="0" y="2148947"/>
                  <a:pt x="0" y="1888236"/>
                </a:cubicBezTo>
                <a:cubicBezTo>
                  <a:pt x="0" y="845392"/>
                  <a:pt x="845392" y="0"/>
                  <a:pt x="18882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B14CE1B-4BC5-4EF2-BE3D-05E4F580B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99331" y="3907418"/>
            <a:ext cx="2992669" cy="2950582"/>
          </a:xfrm>
          <a:custGeom>
            <a:avLst/>
            <a:gdLst>
              <a:gd name="connsiteX0" fmla="*/ 2052140 w 2992669"/>
              <a:gd name="connsiteY0" fmla="*/ 0 h 2950582"/>
              <a:gd name="connsiteX1" fmla="*/ 2850926 w 2992669"/>
              <a:gd name="connsiteY1" fmla="*/ 161267 h 2950582"/>
              <a:gd name="connsiteX2" fmla="*/ 2992669 w 2992669"/>
              <a:gd name="connsiteY2" fmla="*/ 229549 h 2950582"/>
              <a:gd name="connsiteX3" fmla="*/ 2992669 w 2992669"/>
              <a:gd name="connsiteY3" fmla="*/ 2950582 h 2950582"/>
              <a:gd name="connsiteX4" fmla="*/ 209274 w 2992669"/>
              <a:gd name="connsiteY4" fmla="*/ 2950582 h 2950582"/>
              <a:gd name="connsiteX5" fmla="*/ 161267 w 2992669"/>
              <a:gd name="connsiteY5" fmla="*/ 2850926 h 2950582"/>
              <a:gd name="connsiteX6" fmla="*/ 0 w 2992669"/>
              <a:gd name="connsiteY6" fmla="*/ 2052140 h 2950582"/>
              <a:gd name="connsiteX7" fmla="*/ 2052140 w 2992669"/>
              <a:gd name="connsiteY7" fmla="*/ 0 h 295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92669" h="2950582">
                <a:moveTo>
                  <a:pt x="2052140" y="0"/>
                </a:moveTo>
                <a:cubicBezTo>
                  <a:pt x="2335482" y="0"/>
                  <a:pt x="2605411" y="57424"/>
                  <a:pt x="2850926" y="161267"/>
                </a:cubicBezTo>
                <a:lnTo>
                  <a:pt x="2992669" y="229549"/>
                </a:lnTo>
                <a:lnTo>
                  <a:pt x="2992669" y="2950582"/>
                </a:lnTo>
                <a:lnTo>
                  <a:pt x="209274" y="2950582"/>
                </a:lnTo>
                <a:lnTo>
                  <a:pt x="161267" y="2850926"/>
                </a:lnTo>
                <a:cubicBezTo>
                  <a:pt x="57423" y="2605411"/>
                  <a:pt x="0" y="2335482"/>
                  <a:pt x="0" y="2052140"/>
                </a:cubicBezTo>
                <a:cubicBezTo>
                  <a:pt x="0" y="918774"/>
                  <a:pt x="918774" y="0"/>
                  <a:pt x="205214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50DBB34E-CB66-EE9D-3634-4646848DE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8582" y="5398553"/>
            <a:ext cx="2135777" cy="640732"/>
          </a:xfrm>
          <a:prstGeom prst="rect">
            <a:avLst/>
          </a:prstGeom>
        </p:spPr>
      </p:pic>
      <p:pic>
        <p:nvPicPr>
          <p:cNvPr id="14" name="Picture 13" descr="A logo with a blue circle and black text&#10;&#10;Description automatically generated">
            <a:extLst>
              <a:ext uri="{FF2B5EF4-FFF2-40B4-BE49-F238E27FC236}">
                <a16:creationId xmlns:a16="http://schemas.microsoft.com/office/drawing/2014/main" id="{528A1866-006C-976F-AC2C-2C87DB15A6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993" r="18793"/>
          <a:stretch/>
        </p:blipFill>
        <p:spPr>
          <a:xfrm>
            <a:off x="206900" y="4195483"/>
            <a:ext cx="2605561" cy="12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28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lti-coloured smoke gradient">
            <a:extLst>
              <a:ext uri="{FF2B5EF4-FFF2-40B4-BE49-F238E27FC236}">
                <a16:creationId xmlns:a16="http://schemas.microsoft.com/office/drawing/2014/main" id="{37808ABB-9461-B957-5759-0120E010B4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7" r="23298" b="139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9DCFB-CCDA-9B3A-C90B-E7779451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275859"/>
            <a:ext cx="4132909" cy="10349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 sz="3600" dirty="0"/>
              <a:t>Висновки</a:t>
            </a:r>
            <a:endParaRPr lang="uk-UA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394FE2-9B34-A6AB-C0EC-BDA6A9254FF3}"/>
              </a:ext>
            </a:extLst>
          </p:cNvPr>
          <p:cNvSpPr txBox="1"/>
          <p:nvPr/>
        </p:nvSpPr>
        <p:spPr>
          <a:xfrm>
            <a:off x="371093" y="2718054"/>
            <a:ext cx="6648271" cy="32964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uk-UA" sz="1900" dirty="0"/>
              <a:t> 	Розроблене програмне забезпечення має значний потенціал у виявленні навмисних маніпуляцій та небезпечної поведінки, адже мета впровадження такого інструменту - не лише класифікація емоцій, але й виявлення ознак брехні, що може бути корисним в різноманітних сферах.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uk-UA" sz="1900" dirty="0"/>
              <a:t>	За допомогою ідеї розробленого програмного продукту передбачається автоматизація визначення поведінкових ознак, сприяння навчанню осіб з </a:t>
            </a:r>
            <a:r>
              <a:rPr lang="uk-UA" sz="1900" dirty="0" err="1"/>
              <a:t>алекситимією</a:t>
            </a:r>
            <a:r>
              <a:rPr lang="uk-UA" sz="1900" dirty="0"/>
              <a:t>, полегшення роботи психологів та операторів детектора брехні. Крім того удосконалення розробки може навіть сприяти покращенню правової системи, шляхом уникнення неправомірних звинувачень заснованих на емоційних маніпуляціях.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7813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63B5-893A-4BAC-B080-2EEDF22F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423" y="2766218"/>
            <a:ext cx="4015154" cy="1325563"/>
          </a:xfrm>
        </p:spPr>
        <p:txBody>
          <a:bodyPr/>
          <a:lstStyle/>
          <a:p>
            <a:r>
              <a:rPr lang="uk-UA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89695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4C17B-8C22-C6A4-1AF2-8304F378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uk-UA" sz="3700"/>
              <a:t>Призначення і цілі розробки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lti-coloured smoke gradient">
            <a:extLst>
              <a:ext uri="{FF2B5EF4-FFF2-40B4-BE49-F238E27FC236}">
                <a16:creationId xmlns:a16="http://schemas.microsoft.com/office/drawing/2014/main" id="{3049C9BF-03A7-AED1-AAAB-00A793F41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92" r="17750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61F2D-B129-EE37-B425-23728AAD5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24" y="2333530"/>
            <a:ext cx="7783576" cy="3979585"/>
          </a:xfrm>
          <a:solidFill>
            <a:schemeClr val="bg1">
              <a:alpha val="54491"/>
            </a:schemeClr>
          </a:solidFill>
        </p:spPr>
        <p:txBody>
          <a:bodyPr anchor="ctr">
            <a:normAutofit lnSpcReduction="10000"/>
          </a:bodyPr>
          <a:lstStyle/>
          <a:p>
            <a:pPr indent="0">
              <a:buNone/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uk-UA" sz="2400" dirty="0">
                <a:effectLst/>
                <a:latin typeface="+mj-lt"/>
                <a:ea typeface="Times New Roman" panose="02020603050405020304" pitchFamily="18" charset="0"/>
              </a:rPr>
              <a:t>Метою розробки є впровадження програмного забезпечення, що зможе розпізнавати спектр мікровиразів обличчя людини відповідно визначаючи їх як навмисне набуті, ті що свідчать про брехню або, ті що попереджають про загрозу можливої небезпечної поведінки. </a:t>
            </a:r>
            <a:endParaRPr lang="en-US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indent="0">
              <a:buNone/>
            </a:pPr>
            <a:r>
              <a:rPr lang="uk-UA" sz="2400" dirty="0">
                <a:effectLst/>
                <a:latin typeface="+mj-lt"/>
                <a:ea typeface="Times New Roman" panose="02020603050405020304" pitchFamily="18" charset="0"/>
              </a:rPr>
              <a:t>	Розробка призначена для автоматизації роботи над визначенням поведінкових ознак брехні, навчання людей з </a:t>
            </a:r>
            <a:r>
              <a:rPr lang="uk-UA" sz="2400" dirty="0" err="1">
                <a:effectLst/>
                <a:latin typeface="+mj-lt"/>
                <a:ea typeface="Times New Roman" panose="02020603050405020304" pitchFamily="18" charset="0"/>
              </a:rPr>
              <a:t>алекситимією</a:t>
            </a:r>
            <a:r>
              <a:rPr lang="uk-UA" sz="2400" dirty="0">
                <a:effectLst/>
                <a:latin typeface="+mj-lt"/>
                <a:ea typeface="Times New Roman" panose="02020603050405020304" pitchFamily="18" charset="0"/>
              </a:rPr>
              <a:t>, полегшення роботи психологів, операторів детектора брехні та зменшення впливу «людського фактору» у різних галузях діяльності: дослідженнях вегетативної нервової системи(ВНС).</a:t>
            </a:r>
            <a:endParaRPr lang="en-UA" sz="2400" dirty="0"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28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EE4C1-62E3-2E7A-2A99-11763A5C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6543" y="2023110"/>
            <a:ext cx="2700990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Порівняння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аналогами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9217B9-9350-EE01-9AD1-AE0DAC4D6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724933"/>
              </p:ext>
            </p:extLst>
          </p:nvPr>
        </p:nvGraphicFramePr>
        <p:xfrm>
          <a:off x="995247" y="545089"/>
          <a:ext cx="6696308" cy="5211909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209662">
                  <a:extLst>
                    <a:ext uri="{9D8B030D-6E8A-4147-A177-3AD203B41FA5}">
                      <a16:colId xmlns:a16="http://schemas.microsoft.com/office/drawing/2014/main" val="2039654874"/>
                    </a:ext>
                  </a:extLst>
                </a:gridCol>
                <a:gridCol w="1767067">
                  <a:extLst>
                    <a:ext uri="{9D8B030D-6E8A-4147-A177-3AD203B41FA5}">
                      <a16:colId xmlns:a16="http://schemas.microsoft.com/office/drawing/2014/main" val="872794801"/>
                    </a:ext>
                  </a:extLst>
                </a:gridCol>
                <a:gridCol w="1366469">
                  <a:extLst>
                    <a:ext uri="{9D8B030D-6E8A-4147-A177-3AD203B41FA5}">
                      <a16:colId xmlns:a16="http://schemas.microsoft.com/office/drawing/2014/main" val="270966266"/>
                    </a:ext>
                  </a:extLst>
                </a:gridCol>
                <a:gridCol w="1075636">
                  <a:extLst>
                    <a:ext uri="{9D8B030D-6E8A-4147-A177-3AD203B41FA5}">
                      <a16:colId xmlns:a16="http://schemas.microsoft.com/office/drawing/2014/main" val="2793121566"/>
                    </a:ext>
                  </a:extLst>
                </a:gridCol>
                <a:gridCol w="1277474">
                  <a:extLst>
                    <a:ext uri="{9D8B030D-6E8A-4147-A177-3AD203B41FA5}">
                      <a16:colId xmlns:a16="http://schemas.microsoft.com/office/drawing/2014/main" val="1687369228"/>
                    </a:ext>
                  </a:extLst>
                </a:gridCol>
              </a:tblGrid>
              <a:tr h="1087826">
                <a:tc>
                  <a:txBody>
                    <a:bodyPr/>
                    <a:lstStyle/>
                    <a:p>
                      <a:r>
                        <a:rPr lang="ru-RU" sz="15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Функціонал</a:t>
                      </a:r>
                      <a:endParaRPr lang="en-UA" sz="1500" b="1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b="1" kern="100" cap="none" spc="0">
                          <a:solidFill>
                            <a:schemeClr val="tx1"/>
                          </a:solidFill>
                          <a:effectLst/>
                        </a:rPr>
                        <a:t>Курсова робота</a:t>
                      </a:r>
                      <a:endParaRPr lang="en-UA" sz="1500" b="1" kern="100" cap="none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500" b="1" kern="100" cap="none" spc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500" b="1" kern="100" cap="none" spc="0">
                          <a:solidFill>
                            <a:schemeClr val="tx1"/>
                          </a:solidFill>
                          <a:effectLst/>
                        </a:rPr>
                        <a:t>PekmanAnnalyzer</a:t>
                      </a:r>
                      <a:r>
                        <a:rPr lang="ru-RU" sz="1500" b="1" kern="100" cap="none" spc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A" sz="1500" b="1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П</a:t>
                      </a:r>
                      <a:r>
                        <a:rPr lang="ru-RU" sz="15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рограмне</a:t>
                      </a:r>
                      <a:r>
                        <a:rPr lang="ru-RU" sz="15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5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забезпечення</a:t>
                      </a:r>
                      <a:r>
                        <a:rPr lang="ru-RU" sz="15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5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стаття</a:t>
                      </a:r>
                      <a:r>
                        <a:rPr lang="ru-RU" sz="15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[</a:t>
                      </a:r>
                      <a:r>
                        <a:rPr lang="en-US" sz="15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6]</a:t>
                      </a:r>
                      <a:endParaRPr lang="en-UA" sz="1500" b="1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Microsoft </a:t>
                      </a:r>
                      <a:r>
                        <a:rPr lang="ru-RU" sz="15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Azure</a:t>
                      </a:r>
                      <a:r>
                        <a:rPr lang="ru-RU" sz="15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Face API:</a:t>
                      </a:r>
                      <a:endParaRPr lang="en-UA" sz="1500" b="1" kern="1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5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A" sz="1500" b="1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500" b="1" kern="100" cap="none" spc="0">
                          <a:solidFill>
                            <a:schemeClr val="tx1"/>
                          </a:solidFill>
                          <a:effectLst/>
                        </a:rPr>
                        <a:t>Пояснення</a:t>
                      </a:r>
                      <a:endParaRPr lang="en-UA" sz="1500" b="1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656806"/>
                  </a:ext>
                </a:extLst>
              </a:tr>
              <a:tr h="1031021">
                <a:tc>
                  <a:txBody>
                    <a:bodyPr/>
                    <a:lstStyle/>
                    <a:p>
                      <a:r>
                        <a:rPr lang="ru-RU" sz="1100" b="1" kern="100" cap="none" spc="0">
                          <a:solidFill>
                            <a:schemeClr val="tx1"/>
                          </a:solidFill>
                          <a:effectLst/>
                        </a:rPr>
                        <a:t>Класифікасія основних 6 емоцій</a:t>
                      </a:r>
                      <a:endParaRPr lang="en-UA" sz="1100" b="1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A" sz="20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A" sz="20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A" sz="20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kern="100" cap="none" spc="0">
                          <a:solidFill>
                            <a:schemeClr val="tx1"/>
                          </a:solidFill>
                          <a:effectLst/>
                        </a:rPr>
                        <a:t>Всі програми розпізнають 6 основних людський емоцій на вхідних даних</a:t>
                      </a:r>
                      <a:endParaRPr lang="en-UA" sz="1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105456"/>
                  </a:ext>
                </a:extLst>
              </a:tr>
              <a:tr h="1542270">
                <a:tc>
                  <a:txBody>
                    <a:bodyPr/>
                    <a:lstStyle/>
                    <a:p>
                      <a:r>
                        <a:rPr lang="ru-RU" sz="1100" b="1" kern="100" cap="none" spc="0">
                          <a:solidFill>
                            <a:schemeClr val="tx1"/>
                          </a:solidFill>
                          <a:effectLst/>
                        </a:rPr>
                        <a:t>Розпізнавання фальшивих і справжніх емоцій</a:t>
                      </a:r>
                      <a:endParaRPr lang="en-UA" sz="1100" b="1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A" sz="20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A" sz="20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A" sz="20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kern="100" cap="none" spc="0">
                          <a:solidFill>
                            <a:schemeClr val="tx1"/>
                          </a:solidFill>
                          <a:effectLst/>
                        </a:rPr>
                        <a:t>Не всі програми використовують методи розпізнавання фальсифікованих чи справжніх емоцій за виразом обличчя</a:t>
                      </a:r>
                      <a:endParaRPr lang="en-UA" sz="1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837342"/>
                  </a:ext>
                </a:extLst>
              </a:tr>
              <a:tr h="519771">
                <a:tc>
                  <a:txBody>
                    <a:bodyPr/>
                    <a:lstStyle/>
                    <a:p>
                      <a:r>
                        <a:rPr lang="ru-RU" sz="1100" b="1" kern="100" cap="none" spc="0">
                          <a:solidFill>
                            <a:schemeClr val="tx1"/>
                          </a:solidFill>
                          <a:effectLst/>
                        </a:rPr>
                        <a:t>Наявність інтерфейсу</a:t>
                      </a:r>
                      <a:endParaRPr lang="en-UA" sz="1100" b="1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A" sz="20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A" sz="20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A" sz="20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kern="100" cap="none" spc="0">
                          <a:solidFill>
                            <a:schemeClr val="tx1"/>
                          </a:solidFill>
                          <a:effectLst/>
                        </a:rPr>
                        <a:t>Не всі програми мають інтерфейс</a:t>
                      </a:r>
                      <a:endParaRPr lang="en-UA" sz="11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751534"/>
                  </a:ext>
                </a:extLst>
              </a:tr>
              <a:tr h="1031021">
                <a:tc>
                  <a:txBody>
                    <a:bodyPr/>
                    <a:lstStyle/>
                    <a:p>
                      <a:r>
                        <a:rPr lang="ru-RU" sz="1100" b="1" kern="100" cap="none" spc="0">
                          <a:solidFill>
                            <a:schemeClr val="tx1"/>
                          </a:solidFill>
                          <a:effectLst/>
                        </a:rPr>
                        <a:t>Можливість зберігати результат</a:t>
                      </a:r>
                      <a:endParaRPr lang="en-UA" sz="1100" b="1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00" cap="none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A" sz="20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A" sz="2000" kern="1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A" sz="2000" kern="1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kern="100" cap="none" spc="0" noProof="0" dirty="0">
                          <a:solidFill>
                            <a:schemeClr val="tx1"/>
                          </a:solidFill>
                          <a:effectLst/>
                        </a:rPr>
                        <a:t>Не всі програми дозволяють зберігати результат класифікації</a:t>
                      </a:r>
                      <a:endParaRPr lang="uk-UA" sz="1100" kern="100" cap="none" spc="0" noProof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646" marR="63906" marT="17042" marB="12781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53976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2F450CE-C37B-260F-467F-9AAA437E5363}"/>
              </a:ext>
            </a:extLst>
          </p:cNvPr>
          <p:cNvSpPr txBox="1"/>
          <p:nvPr/>
        </p:nvSpPr>
        <p:spPr>
          <a:xfrm>
            <a:off x="995247" y="5913772"/>
            <a:ext cx="1055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[6] </a:t>
            </a:r>
            <a:r>
              <a:rPr lang="uk-UA" sz="1400" dirty="0"/>
              <a:t>- </a:t>
            </a:r>
            <a:r>
              <a:rPr lang="en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Huynh, C. P., Cheung, N. M., &amp; Lai, V. T. (2017). "Discrimination Between Genuine and Posed Smiles Using Deep Neural Networks" [Електронний ресурс] // ICCV 2017 Workshop on Multimedia for Good. - Режим доступу до ресурсу: </a:t>
            </a:r>
            <a:r>
              <a:rPr lang="en-UA" sz="1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https://openaccess.thecvf.com/content_ICCV_2017_workshops/papers/w44/Huynh_Discrimination_Between_Genuine_ICCV_2017_paper.pdf</a:t>
            </a:r>
            <a:r>
              <a:rPr lang="en-UA" sz="1400" dirty="0">
                <a:effectLst/>
              </a:rPr>
              <a:t> </a:t>
            </a:r>
            <a:endParaRPr lang="en-UA" sz="1400" dirty="0"/>
          </a:p>
        </p:txBody>
      </p:sp>
    </p:spTree>
    <p:extLst>
      <p:ext uri="{BB962C8B-B14F-4D97-AF65-F5344CB8AC3E}">
        <p14:creationId xmlns:p14="http://schemas.microsoft.com/office/powerpoint/2010/main" val="201603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D74F9-9ED5-A86D-EB81-7358D663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Діаграма варіантів використання</a:t>
            </a:r>
          </a:p>
        </p:txBody>
      </p:sp>
      <p:pic>
        <p:nvPicPr>
          <p:cNvPr id="3" name="Picture 2" descr="A diagram of process and process image&#10;&#10;Description automatically generated">
            <a:extLst>
              <a:ext uri="{FF2B5EF4-FFF2-40B4-BE49-F238E27FC236}">
                <a16:creationId xmlns:a16="http://schemas.microsoft.com/office/drawing/2014/main" id="{7FBABDF9-0A56-FB76-3477-B78647CA4F0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5"/>
          <a:stretch/>
        </p:blipFill>
        <p:spPr bwMode="auto">
          <a:xfrm>
            <a:off x="643467" y="2770510"/>
            <a:ext cx="10905066" cy="2203633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42292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41DFD-0E7D-03DE-AFB8-C70EAC1E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uk-UA"/>
              <a:t>Основні функції розробки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A4780-386F-93EB-0CDC-7375A477F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uk-UA"/>
              <a:t>Класифікації основних емоцій на зображеннях та відео;</a:t>
            </a:r>
          </a:p>
          <a:p>
            <a:r>
              <a:rPr lang="uk-UA"/>
              <a:t>Класифікації правдивості «</a:t>
            </a:r>
            <a:r>
              <a:rPr lang="en-US"/>
              <a:t>Sedness</a:t>
            </a:r>
            <a:r>
              <a:rPr lang="uk-UA"/>
              <a:t>» (суму) «S</a:t>
            </a:r>
            <a:r>
              <a:rPr lang="en-US"/>
              <a:t>mile</a:t>
            </a:r>
            <a:r>
              <a:rPr lang="uk-UA"/>
              <a:t>» (посмішки) та «F</a:t>
            </a:r>
            <a:r>
              <a:rPr lang="en-US"/>
              <a:t>ear</a:t>
            </a:r>
            <a:r>
              <a:rPr lang="uk-UA"/>
              <a:t>» (</a:t>
            </a:r>
            <a:r>
              <a:rPr lang="en-US"/>
              <a:t>ст</a:t>
            </a:r>
            <a:r>
              <a:rPr lang="uk-UA"/>
              <a:t>раху) на зображеннях та відео;</a:t>
            </a:r>
          </a:p>
          <a:p>
            <a:r>
              <a:rPr lang="uk-UA"/>
              <a:t>Перегляд результату аналізу;</a:t>
            </a:r>
          </a:p>
          <a:p>
            <a:r>
              <a:rPr lang="uk-UA"/>
              <a:t>Збереження результату аналізу;</a:t>
            </a:r>
          </a:p>
        </p:txBody>
      </p:sp>
      <p:pic>
        <p:nvPicPr>
          <p:cNvPr id="4" name="Picture 3" descr="Multi-coloured smoke gradient">
            <a:extLst>
              <a:ext uri="{FF2B5EF4-FFF2-40B4-BE49-F238E27FC236}">
                <a16:creationId xmlns:a16="http://schemas.microsoft.com/office/drawing/2014/main" id="{5FFA7389-5FBB-17C3-4383-4CAD2D243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11" r="16437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22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CBD4B-2852-0D97-93E5-04D748E2B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Архітектура програмного забезпечення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0DAECCF3-BD98-3068-BDCA-A5C7B69A6C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9" y="2633472"/>
            <a:ext cx="10950694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3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E6771C77-3D78-C405-B9D1-2611CC0A6A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38" y="1008528"/>
            <a:ext cx="8962134" cy="53414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048663-B9A1-57D9-887A-A340004A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Архітектура програмного забезпечення (деталізована)</a:t>
            </a:r>
            <a:endParaRPr lang="uk-UA" dirty="0"/>
          </a:p>
        </p:txBody>
      </p:sp>
      <p:pic>
        <p:nvPicPr>
          <p:cNvPr id="12" name="Picture 11" descr="A long orange line&#10;&#10;Description automatically generated">
            <a:extLst>
              <a:ext uri="{FF2B5EF4-FFF2-40B4-BE49-F238E27FC236}">
                <a16:creationId xmlns:a16="http://schemas.microsoft.com/office/drawing/2014/main" id="{49C56BD3-93DB-4BA1-941E-5927B033A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443" b="27618"/>
          <a:stretch/>
        </p:blipFill>
        <p:spPr>
          <a:xfrm>
            <a:off x="838199" y="1690687"/>
            <a:ext cx="4970929" cy="42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6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9BDE4-216C-8E9A-0A5C-AB9F444B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Трактування результатів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088A43-7C59-C1C8-36C5-55EB34324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357937"/>
              </p:ext>
            </p:extLst>
          </p:nvPr>
        </p:nvGraphicFramePr>
        <p:xfrm>
          <a:off x="795128" y="858525"/>
          <a:ext cx="7108525" cy="5211912"/>
        </p:xfrm>
        <a:graphic>
          <a:graphicData uri="http://schemas.openxmlformats.org/drawingml/2006/table">
            <a:tbl>
              <a:tblPr firstRow="1" firstCol="1" bandRow="1"/>
              <a:tblGrid>
                <a:gridCol w="1913179">
                  <a:extLst>
                    <a:ext uri="{9D8B030D-6E8A-4147-A177-3AD203B41FA5}">
                      <a16:colId xmlns:a16="http://schemas.microsoft.com/office/drawing/2014/main" val="4255389015"/>
                    </a:ext>
                  </a:extLst>
                </a:gridCol>
                <a:gridCol w="5195346">
                  <a:extLst>
                    <a:ext uri="{9D8B030D-6E8A-4147-A177-3AD203B41FA5}">
                      <a16:colId xmlns:a16="http://schemas.microsoft.com/office/drawing/2014/main" val="26385281"/>
                    </a:ext>
                  </a:extLst>
                </a:gridCol>
              </a:tblGrid>
              <a:tr h="25806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uk-UA" sz="13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Емоція</a:t>
                      </a:r>
                      <a:endParaRPr lang="uk-UA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2" marR="82802" marT="115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Можливе визначення залежне від контексту</a:t>
                      </a:r>
                      <a:endParaRPr lang="ru-RU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2" marR="82802" marT="115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494377"/>
                  </a:ext>
                </a:extLst>
              </a:tr>
              <a:tr h="66287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Справжній сум</a:t>
                      </a:r>
                      <a:endParaRPr lang="ru-RU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2" marR="82802" marT="115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Людину засмутило питання, згадка ситуації, приховування душевного болю, приховування не знання ситуації, приховування провини</a:t>
                      </a:r>
                      <a:endParaRPr lang="ru-RU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2" marR="82802" marT="115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508356"/>
                  </a:ext>
                </a:extLst>
              </a:tr>
              <a:tr h="46047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Несправжній сум</a:t>
                      </a:r>
                      <a:endParaRPr lang="ru-RU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2" marR="82802" marT="115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Навмисна «позиція жертви», вдавання суму задля приховання провини</a:t>
                      </a:r>
                      <a:endParaRPr lang="ru-RU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2" marR="82802" marT="115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714823"/>
                  </a:ext>
                </a:extLst>
              </a:tr>
              <a:tr h="66287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Справжня посмішка</a:t>
                      </a:r>
                      <a:endParaRPr lang="ru-RU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2" marR="82802" marT="115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Щира радість до створеної ситуації, гордість вчинком про який було згадано(може бути виявом брехні у ситуацію коли людина заперечує провину, проте виникає дана експресія)</a:t>
                      </a:r>
                      <a:endParaRPr lang="ru-RU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2" marR="82802" marT="115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180815"/>
                  </a:ext>
                </a:extLst>
              </a:tr>
              <a:tr h="86527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Несправжня посмішка</a:t>
                      </a:r>
                      <a:endParaRPr lang="ru-RU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2" marR="82802" marT="115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Удавання невразливості, невпевненість, зніяковілість, використовується для того щоб впевнити співрозмовника у своїй впевненості, при цьому сама особа в це не вірить, тобто ознака брехні)</a:t>
                      </a:r>
                      <a:endParaRPr lang="ru-RU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2" marR="82802" marT="115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497066"/>
                  </a:ext>
                </a:extLst>
              </a:tr>
              <a:tr h="46047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Справжній страх</a:t>
                      </a:r>
                      <a:endParaRPr lang="ru-RU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2" marR="82802" marT="115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Реакція на жахливу ситуацію, страх бути викритим, що розкриється брехня, також вияв признання провини</a:t>
                      </a:r>
                      <a:endParaRPr lang="ru-RU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2" marR="82802" marT="115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266231"/>
                  </a:ext>
                </a:extLst>
              </a:tr>
              <a:tr h="46047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Несправжній страх</a:t>
                      </a:r>
                      <a:endParaRPr lang="ru-RU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2" marR="82802" marT="115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Навмисна «позиція жертви», вдавання страху задля певної вигоди(наприклад звинувачення іншої особи)</a:t>
                      </a:r>
                      <a:endParaRPr lang="ru-RU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2" marR="82802" marT="115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851401"/>
                  </a:ext>
                </a:extLst>
              </a:tr>
              <a:tr h="662874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Огида</a:t>
                      </a:r>
                      <a:endParaRPr lang="ru-RU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2" marR="82802" marT="115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Признак попередження небезпечної поведінки, визначення огиди до співрозмовника або людини в полі зору, презирство інших, що також може бути ознакою виявлення агресії та навіть попереджати напад</a:t>
                      </a:r>
                      <a:endParaRPr lang="ru-RU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2" marR="82802" marT="115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76270"/>
                  </a:ext>
                </a:extLst>
              </a:tr>
              <a:tr h="25806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Гнів</a:t>
                      </a:r>
                      <a:endParaRPr lang="ru-RU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2" marR="82802" marT="115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Агресія, признак попередження небезпечної поведінки та нападу</a:t>
                      </a:r>
                      <a:endParaRPr lang="ru-RU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2" marR="82802" marT="115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693765"/>
                  </a:ext>
                </a:extLst>
              </a:tr>
              <a:tr h="46047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Здивування</a:t>
                      </a:r>
                      <a:endParaRPr lang="ru-RU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2" marR="82802" marT="115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Визначення справжнього не знання про ситуацію, також допомагає визначити правдивість провини</a:t>
                      </a:r>
                      <a:endParaRPr lang="ru-RU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02" marR="82802" marT="1150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34139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FEC556C-CDE2-44EE-B2C2-55DFBEE2B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92415"/>
            <a:ext cx="184731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ru-RU" altLang="en-UA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endParaRPr kumimoji="0" lang="ru-RU" altLang="en-UA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ru-RU" altLang="en-U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020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47195D-EC06-4298-8805-0F0D6599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1342C-81F7-E892-A898-F5C9AFB4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Розгортання ПЗ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a black squar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9697369B-BA05-AF2E-6FAF-DF9385D5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7" y="1825181"/>
            <a:ext cx="3685032" cy="3278594"/>
          </a:xfrm>
          <a:prstGeom prst="rect">
            <a:avLst/>
          </a:prstGeom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2028FB57-453F-A8E0-D088-407D7F0DC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6" y="2561644"/>
            <a:ext cx="3685032" cy="18056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64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4904</TotalTime>
  <Words>635</Words>
  <Application>Microsoft Macintosh PowerPoint</Application>
  <PresentationFormat>Widescreen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 Програмне забезпечення виявлення мімічних ознак брехні та виразів небезпечної поведінки людини</vt:lpstr>
      <vt:lpstr>Призначення і цілі розробки</vt:lpstr>
      <vt:lpstr>Порівняння з аналогами</vt:lpstr>
      <vt:lpstr>Діаграма варіантів використання</vt:lpstr>
      <vt:lpstr>Основні функції розробки</vt:lpstr>
      <vt:lpstr>Архітектура програмного забезпечення</vt:lpstr>
      <vt:lpstr>Архітектура програмного забезпечення (деталізована)</vt:lpstr>
      <vt:lpstr>Трактування результатів</vt:lpstr>
      <vt:lpstr>Розгортання ПЗ</vt:lpstr>
      <vt:lpstr>Використані технології</vt:lpstr>
      <vt:lpstr>Висновки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 теми</dc:title>
  <dc:creator>Microsoft Office User</dc:creator>
  <cp:lastModifiedBy>Diana Romaniuk</cp:lastModifiedBy>
  <cp:revision>2</cp:revision>
  <dcterms:created xsi:type="dcterms:W3CDTF">2024-01-19T17:58:26Z</dcterms:created>
  <dcterms:modified xsi:type="dcterms:W3CDTF">2024-01-23T19:32:12Z</dcterms:modified>
</cp:coreProperties>
</file>