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fJ1lv3SqFChc+vObDOgDhUnrq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Hello and welcome,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we are going to talk about Machine Learning,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what it is and does,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how and why to use it,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and show one application of it in our practical part about mobile phone tariff plans.</a:t>
            </a:r>
            <a:endParaRPr/>
          </a:p>
        </p:txBody>
      </p:sp>
      <p:sp>
        <p:nvSpPr>
          <p:cNvPr id="110" name="Google Shape;1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SEMI SUPERVISED LEARNING combines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easier obtainable training data of unlabelled data with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An increase in accuracy through a small subset of labelled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REINFORCEMENT LEARNING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For AI agents, as those navigate a dynamic environment like streets or digital worlds.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Here, agents have a set of goals they want to achieve, with constraints and rewards,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Which they want to maximise the latter.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For example an AI player aims for the highest score and no “game over” states,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or a car wants to go efficiently from A to B, while staying in lane, within tempo limits and keeping appropriate distance</a:t>
            </a: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Generally speaking,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—”—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What this means specifically, i will explain a bit later,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But first, let’s have a quick historical rundown</a:t>
            </a: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Necessary baseline statistical methods discovered way before any ideas and applications</a:t>
            </a: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, going back as far as the 19th century.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Actual work on machine learning really started around the 1950s, with</a:t>
            </a:r>
            <a:endParaRPr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Alan Touring: writ</a:t>
            </a: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ing</a:t>
            </a: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 about "learning machines" - which later become genetic algorithms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SNARC: first neural network machine - IMAGE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First machine learning program playing checkers – utilising limited </a:t>
            </a: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memorisation</a:t>
            </a: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, alpha-beta pruning &amp; MinMax algorithm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Ever since then, continuous research and progress was done in the field,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becoming prevalent in public perception only sporadically,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and mainstream about 50 years later.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There was a bit of stagnation in the 70s known as “AI Winter”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But with the rediscovery of backpropagation it resurged.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In the 90s the approach shifted from a knowledge to a data-driven one.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And finally, with advancements in hardware, connectivity and data availability, the boom we know today starts in the 2000s.</a:t>
            </a: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The theoretical groundwork for advanced applications like deep learning are already established before the boom,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Like convolutional neural networks, Nearest nighbour algorithm, Random decision forests..</a:t>
            </a: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Some public milestones are</a:t>
            </a:r>
            <a:endParaRPr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1979 Stanford cart: autonomous cart navigating around obstacles with </a:t>
            </a: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3D mapping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1997: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IBM Deep Blue wins a chess match against a World Champion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First deepfake sof</a:t>
            </a: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tware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2009 ImageNet was created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a massive visual training database so algorithms have something big enough to work with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for many this is the catalyst for the AI Boom</a:t>
            </a: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 i="0" u="none" strike="noStrike">
              <a:solidFill>
                <a:srgbClr val="6049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2016 AlphaGo beats </a:t>
            </a:r>
            <a:r>
              <a:rPr lang="de-D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de-DE" b="0" i="0" u="none" strike="noStrike">
                <a:solidFill>
                  <a:srgbClr val="604933"/>
                </a:solidFill>
                <a:latin typeface="Georgia"/>
                <a:ea typeface="Georgia"/>
                <a:cs typeface="Georgia"/>
                <a:sym typeface="Georgia"/>
              </a:rPr>
              <a:t>professional player in a game thought to be near-impossible for a computer</a:t>
            </a: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Basically wants to imitate human learning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By REPEATEDLY applying algorithms to BIG amounts of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Gradually improving its accuracy with and on this training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To achieve this, there are different approaches which I will explain in a moment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i="0" u="none" strike="noStrike"/>
              <a:t>In General, machine learning builds a model with training data, to then make decisions on new data,</a:t>
            </a:r>
            <a:br>
              <a:rPr lang="de-DE" i="0" u="none" strike="noStrike"/>
            </a:br>
            <a:r>
              <a:rPr lang="de-DE"/>
              <a:t>to </a:t>
            </a:r>
            <a:r>
              <a:rPr lang="de-DE" i="0" u="none" strike="noStrike"/>
              <a:t>either or both: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i="0" u="none" strike="noStrike"/>
              <a:t>classify data based on developed models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i="0" u="none" strike="noStrike"/>
              <a:t>make predictions on future outcomes based on these models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i="0" u="none" strike="noStrike"/>
              <a:t>ML grew out of the need for AI to learn from data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de-DE" i="0" u="none" strike="noStrike"/>
              <a:t>ML learns and predicts based on passive observations - </a:t>
            </a:r>
            <a:r>
              <a:rPr lang="de-DE"/>
              <a:t>provide tailored advertisements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de-DE" i="0" u="none" strike="noStrike"/>
              <a:t>AI active</a:t>
            </a:r>
            <a:r>
              <a:rPr lang="de-DE"/>
              <a:t>ly</a:t>
            </a:r>
            <a:r>
              <a:rPr lang="de-DE" i="0" u="none" strike="noStrike"/>
              <a:t> </a:t>
            </a:r>
            <a:r>
              <a:rPr lang="de-DE"/>
              <a:t>interacts </a:t>
            </a:r>
            <a:r>
              <a:rPr lang="de-DE" i="0" u="none" strike="noStrike"/>
              <a:t>with environment to learn and take action - </a:t>
            </a:r>
            <a:r>
              <a:rPr lang="de-DE"/>
              <a:t>ultimately replacing the </a:t>
            </a:r>
            <a:r>
              <a:rPr lang="de-DE" i="0" u="none" strike="noStrike"/>
              <a:t>human agent, like Siri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i="0" u="none" strike="noStrike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There is also a small distinction between ML and Data Mining</a:t>
            </a:r>
            <a:endParaRPr i="0" u="none" strike="noStrike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i="0" u="none" strike="noStrike"/>
              <a:t>They apply the same technologies but with different goals.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while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de-DE" i="0" u="none" strike="noStrike"/>
              <a:t>ML predicts based on known properties from the training data - Reproduction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de-DE" i="0" u="none" strike="noStrike"/>
              <a:t>DM finds unknown properties in the data - Discovery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SUPERVISED LEARNING is about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i="0" u="none" strike="noStrike"/>
              <a:t>interpreting patterns utilising known input and desired output training data to then better predict unlabeled data.</a:t>
            </a:r>
            <a:endParaRPr i="0" u="none" strike="noStrike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i="0" u="none" strike="noStrike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i="0" u="none" strike="noStrike"/>
              <a:t>e.g. image recognition, distinguishing cats from dogs</a:t>
            </a:r>
            <a:endParaRPr i="0" u="none" strike="noStrike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/>
              <a:t>UNSUPERVISED LEARNING is about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Finding HIDDEN patterns in unlabeled input and output,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For example online shopping makes product recommendations based on purchase histories</a:t>
            </a: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2"/>
          <p:cNvSpPr txBox="1"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de-DE" sz="11500"/>
              <a:t>Machine Learning</a:t>
            </a:r>
            <a:endParaRPr sz="11500"/>
          </a:p>
        </p:txBody>
      </p:sp>
      <p:sp>
        <p:nvSpPr>
          <p:cNvPr id="114" name="Google Shape;114;p32"/>
          <p:cNvSpPr txBox="1"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000"/>
              <a:buNone/>
            </a:pPr>
            <a:r>
              <a:rPr lang="de-DE"/>
              <a:t>Diana Romanenko, Alexander Krois, Niklas Lorber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Approaches #2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de-DE">
                <a:solidFill>
                  <a:schemeClr val="accent2"/>
                </a:solidFill>
              </a:rPr>
              <a:t>Semi-Supervised Learning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2"/>
          </p:nvPr>
        </p:nvSpPr>
        <p:spPr>
          <a:xfrm>
            <a:off x="839800" y="2544050"/>
            <a:ext cx="51579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partly labelled input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−"/>
            </a:pPr>
            <a:r>
              <a:rPr lang="de-DE" sz="2000"/>
              <a:t>Easier training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−"/>
            </a:pPr>
            <a:r>
              <a:rPr lang="de-DE" sz="2000"/>
              <a:t>Better accuracy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000"/>
          </a:p>
        </p:txBody>
      </p:sp>
      <p:sp>
        <p:nvSpPr>
          <p:cNvPr id="176" name="Google Shape;17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de-DE">
                <a:solidFill>
                  <a:schemeClr val="accent2"/>
                </a:solidFill>
              </a:rPr>
              <a:t>Reinforcement Learning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body" idx="4"/>
          </p:nvPr>
        </p:nvSpPr>
        <p:spPr>
          <a:xfrm>
            <a:off x="6172200" y="2544041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dynamic environment</a:t>
            </a:r>
            <a:endParaRPr/>
          </a:p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achieve goal</a:t>
            </a:r>
            <a:endParaRPr/>
          </a:p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maximise reward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e.g. autonomous driving, playing games (against humans)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79" y="4347369"/>
            <a:ext cx="4482713" cy="1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Regression Algorithms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de-DE">
                <a:solidFill>
                  <a:schemeClr val="accent2"/>
                </a:solidFill>
              </a:rPr>
              <a:t>Linear Regression</a:t>
            </a:r>
            <a:endParaRPr/>
          </a:p>
        </p:txBody>
      </p:sp>
      <p:pic>
        <p:nvPicPr>
          <p:cNvPr id="185" name="Google Shape;185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2849" y="4251007"/>
            <a:ext cx="3555625" cy="191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de-DE">
                <a:solidFill>
                  <a:schemeClr val="accent2"/>
                </a:solidFill>
              </a:rPr>
              <a:t>Logistic Regression</a:t>
            </a:r>
            <a:endParaRPr/>
          </a:p>
        </p:txBody>
      </p:sp>
      <p:pic>
        <p:nvPicPr>
          <p:cNvPr id="187" name="Google Shape;187;p8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168759" y="3868434"/>
            <a:ext cx="3555625" cy="268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839800" y="2525048"/>
            <a:ext cx="422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correlated variables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noisy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error of the model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6172200" y="2525055"/>
            <a:ext cx="554874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used in binary classification problems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weights of input variable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predicted non linear function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best with elimination of correlated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Decision Tree</a:t>
            </a:r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4"/>
          </p:nvPr>
        </p:nvSpPr>
        <p:spPr>
          <a:xfrm>
            <a:off x="6172200" y="2538144"/>
            <a:ext cx="5367118" cy="15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square represent nodes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accuracy increases with nodes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decission is choosen -&gt; leaves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intuitive easy to build -&gt; fall short on accuracy</a:t>
            </a:r>
            <a:endParaRPr/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439" y="4154913"/>
            <a:ext cx="4142651" cy="14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6594314" y="5624814"/>
            <a:ext cx="334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de-DE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 = E(Parent) - ∑ѡ</a:t>
            </a:r>
            <a:r>
              <a:rPr lang="de-DE" sz="20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de-DE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E(child</a:t>
            </a:r>
            <a:r>
              <a:rPr lang="de-DE" sz="20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de-DE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788" y="2650649"/>
            <a:ext cx="5157775" cy="322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Random Forest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07" name="Google Shape;207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9788" y="3429000"/>
            <a:ext cx="5157900" cy="9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4"/>
          </p:nvPr>
        </p:nvSpPr>
        <p:spPr>
          <a:xfrm>
            <a:off x="6172200" y="2545732"/>
            <a:ext cx="5157900" cy="36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DE" sz="2000"/>
              <a:t>build up on multiple decission trees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randomly selecting subsets of variables each step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model selects all predictions of each tree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„majority wins“ model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2000"/>
              <a:t>risk of individual error reduced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865185" y="546138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Why Machine Learning?</a:t>
            </a:r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865185" y="2526443"/>
            <a:ext cx="3647861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/>
              <a:t>exponential data growth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/>
              <a:t>information must be obtained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/>
              <a:t>Decisions must be made</a:t>
            </a:r>
            <a:endParaRPr/>
          </a:p>
          <a:p>
            <a:pPr marL="469900" lvl="0" indent="-215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1192701"/>
            <a:ext cx="6019331" cy="446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Applications of Machine Learning</a:t>
            </a:r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763795" y="2623338"/>
            <a:ext cx="10350373" cy="2534228"/>
            <a:chOff x="82613" y="908550"/>
            <a:chExt cx="10350373" cy="2534228"/>
          </a:xfrm>
        </p:grpSpPr>
        <p:sp>
          <p:nvSpPr>
            <p:cNvPr id="223" name="Google Shape;223;p15"/>
            <p:cNvSpPr/>
            <p:nvPr/>
          </p:nvSpPr>
          <p:spPr>
            <a:xfrm>
              <a:off x="82613" y="908559"/>
              <a:ext cx="897246" cy="897246"/>
            </a:xfrm>
            <a:prstGeom prst="ellipse">
              <a:avLst/>
            </a:prstGeom>
            <a:solidFill>
              <a:srgbClr val="C9D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71034" y="1096980"/>
              <a:ext cx="520402" cy="5204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172125" y="908550"/>
              <a:ext cx="2069100" cy="8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1172125" y="908550"/>
              <a:ext cx="2069100" cy="8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Analytics (large DBs)</a:t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655575" y="908559"/>
              <a:ext cx="897246" cy="897246"/>
            </a:xfrm>
            <a:prstGeom prst="ellipse">
              <a:avLst/>
            </a:prstGeom>
            <a:solidFill>
              <a:srgbClr val="C9D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843996" y="1096980"/>
              <a:ext cx="520402" cy="5204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45088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4745088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Natural Language Processing</a:t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7228536" y="908559"/>
              <a:ext cx="897246" cy="897246"/>
            </a:xfrm>
            <a:prstGeom prst="ellipse">
              <a:avLst/>
            </a:prstGeom>
            <a:solidFill>
              <a:srgbClr val="C9D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416958" y="1096980"/>
              <a:ext cx="520402" cy="5204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8318049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 txBox="1"/>
            <p:nvPr/>
          </p:nvSpPr>
          <p:spPr>
            <a:xfrm>
              <a:off x="8318049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 Vision</a:t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82613" y="2545532"/>
              <a:ext cx="897246" cy="897246"/>
            </a:xfrm>
            <a:prstGeom prst="ellipse">
              <a:avLst/>
            </a:prstGeom>
            <a:solidFill>
              <a:srgbClr val="C9D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71034" y="2733954"/>
              <a:ext cx="520402" cy="5204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172126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 txBox="1"/>
            <p:nvPr/>
          </p:nvSpPr>
          <p:spPr>
            <a:xfrm>
              <a:off x="1172126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Robotics</a:t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655575" y="2545532"/>
              <a:ext cx="897246" cy="897246"/>
            </a:xfrm>
            <a:prstGeom prst="ellipse">
              <a:avLst/>
            </a:prstGeom>
            <a:solidFill>
              <a:srgbClr val="C9D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843996" y="2733954"/>
              <a:ext cx="520402" cy="52040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745088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4745088" y="2545532"/>
              <a:ext cx="2282328" cy="897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Recommendations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5000"/>
              <a:t>Future Predictions</a:t>
            </a:r>
            <a:endParaRPr/>
          </a:p>
        </p:txBody>
      </p:sp>
      <p:grpSp>
        <p:nvGrpSpPr>
          <p:cNvPr id="248" name="Google Shape;248;p16"/>
          <p:cNvGrpSpPr/>
          <p:nvPr/>
        </p:nvGrpSpPr>
        <p:grpSpPr>
          <a:xfrm>
            <a:off x="5468389" y="621063"/>
            <a:ext cx="6263640" cy="5503345"/>
            <a:chOff x="0" y="671"/>
            <a:chExt cx="6263640" cy="5503345"/>
          </a:xfrm>
        </p:grpSpPr>
        <p:sp>
          <p:nvSpPr>
            <p:cNvPr id="249" name="Google Shape;249;p16"/>
            <p:cNvSpPr/>
            <p:nvPr/>
          </p:nvSpPr>
          <p:spPr>
            <a:xfrm>
              <a:off x="0" y="671"/>
              <a:ext cx="6263640" cy="157238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75646" y="354458"/>
              <a:ext cx="864811" cy="8648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816103" y="671"/>
              <a:ext cx="4447536" cy="1572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1816103" y="671"/>
              <a:ext cx="4447536" cy="1572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400" tIns="166400" rIns="166400" bIns="166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Trend will continue</a:t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0" y="1966151"/>
              <a:ext cx="6263640" cy="157238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75646" y="2319938"/>
              <a:ext cx="864811" cy="8648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816103" y="1966151"/>
              <a:ext cx="4447536" cy="1572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1816103" y="1966151"/>
              <a:ext cx="4447536" cy="1572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400" tIns="166400" rIns="166400" bIns="166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applied in more and more areas</a:t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0" y="3931632"/>
              <a:ext cx="6263640" cy="157238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75646" y="4285418"/>
              <a:ext cx="864811" cy="86481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816103" y="3931632"/>
              <a:ext cx="4447536" cy="1572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1816103" y="3931632"/>
              <a:ext cx="4447536" cy="1572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400" tIns="166400" rIns="166400" bIns="166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Basis of further technologies</a:t>
              </a:r>
              <a:b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de-DE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(AI, Autonomous driving, Recommender Systems)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Practical Part</a:t>
            </a: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9566" lvl="0" indent="-3295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000"/>
              <a:t>System capable offering users new tariffs</a:t>
            </a:r>
            <a:endParaRPr/>
          </a:p>
          <a:p>
            <a:pPr marL="329566" lvl="0" indent="-32956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000"/>
              <a:t>Data from previous tariff changes available</a:t>
            </a:r>
            <a:endParaRPr/>
          </a:p>
          <a:p>
            <a:pPr marL="329566" lvl="0" indent="-32956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000"/>
              <a:t>Classification problem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/>
          </a:p>
          <a:p>
            <a:pPr marL="329566" lvl="0" indent="-32956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000"/>
              <a:t>Goal -&gt; System capable of analyzing customer and making predictions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/>
          </a:p>
          <a:p>
            <a:pPr marL="329566" lvl="0" indent="-32956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000"/>
              <a:t>Tested 3 Models (Decision Tree Algorithm, Random Forest Classifier, Logic Regression)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de-DE" sz="2400" b="1">
                <a:solidFill>
                  <a:schemeClr val="accent2"/>
                </a:solidFill>
              </a:rPr>
              <a:t>Now we will show you in detail what we did!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de-DE" sz="4000" i="1">
                <a:solidFill>
                  <a:srgbClr val="FFFFFF"/>
                </a:solidFill>
              </a:rPr>
              <a:t>Machine Learning is a type of artificial intelligence (AI) that provides computers with the ability to learn without explicit programming.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History</a:t>
            </a:r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42677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8" lvl="0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/>
              <a:t>Based on “old mathematics”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−"/>
            </a:pPr>
            <a:r>
              <a:rPr lang="de-DE" sz="2000"/>
              <a:t>1800s Bayes Theorem, Least squares linear regression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−"/>
            </a:pPr>
            <a:r>
              <a:rPr lang="de-DE" sz="2000"/>
              <a:t>1900s Markov Chains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de-DE" sz="2000" i="0"/>
              <a:t>First postulations around 1950: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 i="0"/>
              <a:t>Alan Touring: "learning machines"</a:t>
            </a:r>
            <a:endParaRPr sz="2000"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 i="0"/>
              <a:t>SNARC</a:t>
            </a:r>
            <a:endParaRPr sz="2000"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/>
              <a:t>Checkers program</a:t>
            </a:r>
            <a:endParaRPr sz="2000"/>
          </a:p>
          <a:p>
            <a:pPr marL="268288" lvl="0" indent="-1031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000"/>
          </a:p>
          <a:p>
            <a:pPr marL="268288" lvl="0" indent="-1031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000"/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5564" y="3846421"/>
            <a:ext cx="5978235" cy="233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Timeline</a:t>
            </a:r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8" lvl="0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de-DE" sz="2000"/>
              <a:t>“Machine Learning” </a:t>
            </a: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coined in 1959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−"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de-DE" sz="2000" i="0">
                <a:latin typeface="Calibri"/>
                <a:ea typeface="Calibri"/>
                <a:cs typeface="Calibri"/>
                <a:sym typeface="Calibri"/>
              </a:rPr>
              <a:t>ynonym "self-teaching computers“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77825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de-DE" sz="2000" b="0">
                <a:latin typeface="Calibri"/>
                <a:ea typeface="Calibri"/>
                <a:cs typeface="Calibri"/>
                <a:sym typeface="Calibri"/>
              </a:rPr>
              <a:t>1970s pessimism caused "AI Winter"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de-DE" sz="2000"/>
              <a:t>1980s 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DE" sz="2000" b="0">
                <a:latin typeface="Calibri"/>
                <a:ea typeface="Calibri"/>
                <a:cs typeface="Calibri"/>
                <a:sym typeface="Calibri"/>
              </a:rPr>
              <a:t>esurgence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1990s knowledge-driven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 →</a:t>
            </a: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 data-driven approach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2000s </a:t>
            </a:r>
            <a:r>
              <a:rPr lang="de-DE" sz="2000"/>
              <a:t>B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oom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Groundwork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44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000"/>
              <a:t>E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stablished ideas before 2000s</a:t>
            </a:r>
            <a:endParaRPr sz="2000" b="0" i="0"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000" b="1" i="0">
                <a:latin typeface="Calibri"/>
                <a:ea typeface="Calibri"/>
                <a:cs typeface="Calibri"/>
                <a:sym typeface="Calibri"/>
              </a:rPr>
              <a:t>Multi-layer networks</a:t>
            </a:r>
            <a:endParaRPr/>
          </a:p>
          <a:p>
            <a:pPr marL="720725" lvl="1" indent="-346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Perceptrons</a:t>
            </a:r>
            <a:endParaRPr sz="2000" b="0" i="0">
              <a:latin typeface="Calibri"/>
              <a:ea typeface="Calibri"/>
              <a:cs typeface="Calibri"/>
              <a:sym typeface="Calibri"/>
            </a:endParaRPr>
          </a:p>
          <a:p>
            <a:pPr marL="720725" lvl="1" indent="-346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Convolutional neural networks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Markov decision process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000" b="1" i="0">
                <a:latin typeface="Calibri"/>
                <a:ea typeface="Calibri"/>
                <a:cs typeface="Calibri"/>
                <a:sym typeface="Calibri"/>
              </a:rPr>
              <a:t>Nearest neighbour algorithm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Backpropagation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Boosting</a:t>
            </a:r>
            <a:endParaRPr/>
          </a:p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000" b="1" i="0">
                <a:latin typeface="Calibri"/>
                <a:ea typeface="Calibri"/>
                <a:cs typeface="Calibri"/>
                <a:sym typeface="Calibri"/>
              </a:rPr>
              <a:t>Random decision forests</a:t>
            </a:r>
            <a:endParaRPr/>
          </a:p>
          <a:p>
            <a:pPr marL="268288" lvl="0" indent="-2428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de-DE" sz="2000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Achievements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7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1979 Stanford cart</a:t>
            </a:r>
            <a:endParaRPr sz="2000"/>
          </a:p>
          <a:p>
            <a:pPr marL="268287" lvl="0" indent="-2682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1997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20725" lvl="1" indent="-346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−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IBM Deep Blue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20725" lvl="1" indent="-346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−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First Deepfake software</a:t>
            </a:r>
            <a:endParaRPr sz="2000" b="0" i="0"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2009 ImageNet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2016 AlphaGo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645" y="1690700"/>
            <a:ext cx="5832154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What is Machine Learning?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8" lvl="0" indent="-268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000"/>
              <a:t>Imitate human learning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000"/>
              <a:t>Use of Data and Algorithms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000"/>
              <a:t>Gradually improving its accuracy</a:t>
            </a:r>
            <a:endParaRPr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000"/>
              <a:t>Different Approaches</a:t>
            </a:r>
            <a:endParaRPr/>
          </a:p>
          <a:p>
            <a:pPr marL="268288" lvl="0" indent="-904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268288" lvl="0" indent="-268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000"/>
              <a:t>Achieve either or both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 sz="2000"/>
              <a:t>Classify data 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 sz="2000"/>
              <a:t>Predict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What is Machine Learning?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6165793" y="1120971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9999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de-DE" sz="2400">
                <a:solidFill>
                  <a:schemeClr val="accent2"/>
                </a:solidFill>
              </a:rPr>
              <a:t>ML vs Artificial Intelligence</a:t>
            </a:r>
            <a:endParaRPr sz="2000"/>
          </a:p>
          <a:p>
            <a:pPr marL="720725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 sz="2000"/>
              <a:t>ML imitates human learning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 sz="2000"/>
              <a:t>AI replaces human agent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69999" lvl="0" indent="-25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de-DE" sz="2400">
                <a:solidFill>
                  <a:schemeClr val="accent2"/>
                </a:solidFill>
              </a:rPr>
              <a:t>ML vs Data Mining</a:t>
            </a:r>
            <a:endParaRPr sz="2000"/>
          </a:p>
          <a:p>
            <a:pPr marL="720725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 sz="2000"/>
              <a:t>ML predicts with known properties</a:t>
            </a:r>
            <a:endParaRPr/>
          </a:p>
          <a:p>
            <a:pPr marL="720725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 sz="2000"/>
              <a:t>DM finds unknown properties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Approaches #1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de-DE">
                <a:solidFill>
                  <a:schemeClr val="accent2"/>
                </a:solidFill>
              </a:rPr>
              <a:t>Supervised Learning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839800" y="253480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labelled input &amp; output</a:t>
            </a:r>
            <a:endParaRPr/>
          </a:p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interpret pattern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e.g. image recognition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de-DE">
                <a:solidFill>
                  <a:schemeClr val="accent2"/>
                </a:solidFill>
              </a:rPr>
              <a:t>Unsupervised Learning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8" name="Google Shape;168;p6"/>
          <p:cNvSpPr txBox="1">
            <a:spLocks noGrp="1"/>
          </p:cNvSpPr>
          <p:nvPr>
            <p:ph type="body" idx="4"/>
          </p:nvPr>
        </p:nvSpPr>
        <p:spPr>
          <a:xfrm>
            <a:off x="6172200" y="2534808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unlabelled input &amp; output</a:t>
            </a:r>
            <a:endParaRPr/>
          </a:p>
          <a:p>
            <a:pPr marL="268287" lvl="0" indent="-26828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e-DE" sz="2000"/>
              <a:t>find hidden pattern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2000" b="0" i="0">
                <a:latin typeface="Calibri"/>
                <a:ea typeface="Calibri"/>
                <a:cs typeface="Calibri"/>
                <a:sym typeface="Calibri"/>
              </a:rPr>
              <a:t>product recommendation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Широкоэкранный</PresentationFormat>
  <Paragraphs>209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Noto Sans Symbols</vt:lpstr>
      <vt:lpstr>Office</vt:lpstr>
      <vt:lpstr>Office</vt:lpstr>
      <vt:lpstr>Office</vt:lpstr>
      <vt:lpstr>Machine Learning</vt:lpstr>
      <vt:lpstr>Machine Learning is a type of artificial intelligence (AI) that provides computers with the ability to learn without explicit programming.</vt:lpstr>
      <vt:lpstr>History</vt:lpstr>
      <vt:lpstr>Timeline</vt:lpstr>
      <vt:lpstr>Groundwork</vt:lpstr>
      <vt:lpstr>Achievements</vt:lpstr>
      <vt:lpstr>What is Machine Learning?</vt:lpstr>
      <vt:lpstr>What is Machine Learning?</vt:lpstr>
      <vt:lpstr>Approaches #1</vt:lpstr>
      <vt:lpstr>Approaches #2</vt:lpstr>
      <vt:lpstr>Regression Algorithms</vt:lpstr>
      <vt:lpstr>Decision Tree</vt:lpstr>
      <vt:lpstr>Random Forest</vt:lpstr>
      <vt:lpstr>Why Machine Learning?</vt:lpstr>
      <vt:lpstr>Applications of Machine Learning</vt:lpstr>
      <vt:lpstr>Future Predictions</vt:lpstr>
      <vt:lpstr>Practical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Lorber, Niklas</dc:creator>
  <cp:lastModifiedBy>Романенко Диана Сергеевна</cp:lastModifiedBy>
  <cp:revision>1</cp:revision>
  <dcterms:created xsi:type="dcterms:W3CDTF">2022-01-17T15:10:49Z</dcterms:created>
  <dcterms:modified xsi:type="dcterms:W3CDTF">2022-01-20T12:16:01Z</dcterms:modified>
</cp:coreProperties>
</file>