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7"/>
  </p:notesMasterIdLst>
  <p:sldIdLst>
    <p:sldId id="256" r:id="rId2"/>
    <p:sldId id="260" r:id="rId3"/>
    <p:sldId id="261" r:id="rId4"/>
    <p:sldId id="258"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1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3B553-A09F-4FAD-AD7C-D9C14821D9F9}" type="datetimeFigureOut">
              <a:rPr lang="es-CO" smtClean="0"/>
              <a:t>21/03/2019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045EF-5EBE-494D-8686-E894A776517B}" type="slidenum">
              <a:rPr lang="es-CO" smtClean="0"/>
              <a:t>‹Nº›</a:t>
            </a:fld>
            <a:endParaRPr lang="es-CO"/>
          </a:p>
        </p:txBody>
      </p:sp>
    </p:spTree>
    <p:extLst>
      <p:ext uri="{BB962C8B-B14F-4D97-AF65-F5344CB8AC3E}">
        <p14:creationId xmlns:p14="http://schemas.microsoft.com/office/powerpoint/2010/main" val="235911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javase/7/docs/api/java/lang/Error.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1" i="0" kern="1200" dirty="0">
                <a:solidFill>
                  <a:schemeClr val="tx1"/>
                </a:solidFill>
                <a:effectLst/>
                <a:latin typeface="+mn-lt"/>
                <a:ea typeface="+mn-ea"/>
                <a:cs typeface="+mn-cs"/>
              </a:rPr>
              <a:t>Anotaciones de Animales (</a:t>
            </a:r>
            <a:r>
              <a:rPr lang="es-CO" sz="1200" b="1" i="0" kern="1200" dirty="0">
                <a:solidFill>
                  <a:srgbClr val="00B0F0"/>
                </a:solidFill>
                <a:effectLst/>
                <a:latin typeface="+mn-lt"/>
                <a:ea typeface="+mn-ea"/>
                <a:cs typeface="+mn-cs"/>
              </a:rPr>
              <a:t>Anotaciones Java: </a:t>
            </a:r>
            <a:r>
              <a:rPr lang="es-CO" sz="1200" b="0" i="0" kern="1200" dirty="0">
                <a:solidFill>
                  <a:srgbClr val="00B0F0"/>
                </a:solidFill>
                <a:effectLst/>
                <a:latin typeface="+mn-lt"/>
                <a:ea typeface="+mn-ea"/>
                <a:cs typeface="+mn-cs"/>
              </a:rPr>
              <a:t>Es una forma de añadir metadatos al código fuente java que están disponibles para la aplicación en tiempo de ejecución</a:t>
            </a:r>
            <a:r>
              <a:rPr lang="es-CO" sz="1200" b="0" i="0" kern="1200" dirty="0">
                <a:solidFill>
                  <a:schemeClr val="tx1"/>
                </a:solidFill>
                <a:effectLst/>
                <a:latin typeface="+mn-lt"/>
                <a:ea typeface="+mn-ea"/>
                <a:cs typeface="+mn-cs"/>
              </a:rPr>
              <a:t>)</a:t>
            </a:r>
          </a:p>
          <a:p>
            <a:endParaRPr lang="es-CO" sz="1200" b="0" i="0" kern="1200" dirty="0">
              <a:solidFill>
                <a:schemeClr val="tx1"/>
              </a:solidFill>
              <a:effectLst/>
              <a:latin typeface="+mn-lt"/>
              <a:ea typeface="+mn-ea"/>
              <a:cs typeface="+mn-cs"/>
            </a:endParaRPr>
          </a:p>
          <a:p>
            <a:r>
              <a:rPr lang="es-CO" sz="1200" b="1" i="0" kern="1200" dirty="0">
                <a:solidFill>
                  <a:schemeClr val="tx1"/>
                </a:solidFill>
                <a:effectLst/>
                <a:latin typeface="+mn-lt"/>
                <a:ea typeface="+mn-ea"/>
                <a:cs typeface="+mn-cs"/>
              </a:rPr>
              <a:t>Sin duda cada uno de los nombres de código de las versiones JDK. La mayoría de estos nombres en clave son nombres de animales.</a:t>
            </a:r>
          </a:p>
          <a:p>
            <a:r>
              <a:rPr lang="es-CO" sz="1200" b="0" i="0" kern="1200" dirty="0">
                <a:solidFill>
                  <a:schemeClr val="tx1"/>
                </a:solidFill>
                <a:effectLst/>
                <a:latin typeface="+mn-lt"/>
                <a:ea typeface="+mn-ea"/>
                <a:cs typeface="+mn-cs"/>
              </a:rPr>
              <a:t>API: La Interfaz de programación de Aplicaciones</a:t>
            </a:r>
            <a:endParaRPr lang="es-CO" dirty="0"/>
          </a:p>
        </p:txBody>
      </p:sp>
      <p:sp>
        <p:nvSpPr>
          <p:cNvPr id="4" name="Marcador de número de diapositiva 3"/>
          <p:cNvSpPr>
            <a:spLocks noGrp="1"/>
          </p:cNvSpPr>
          <p:nvPr>
            <p:ph type="sldNum" sz="quarter" idx="5"/>
          </p:nvPr>
        </p:nvSpPr>
        <p:spPr/>
        <p:txBody>
          <a:bodyPr/>
          <a:lstStyle/>
          <a:p>
            <a:fld id="{E4D045EF-5EBE-494D-8686-E894A776517B}" type="slidenum">
              <a:rPr lang="es-CO" smtClean="0"/>
              <a:t>1</a:t>
            </a:fld>
            <a:endParaRPr lang="es-CO"/>
          </a:p>
        </p:txBody>
      </p:sp>
    </p:spTree>
    <p:extLst>
      <p:ext uri="{BB962C8B-B14F-4D97-AF65-F5344CB8AC3E}">
        <p14:creationId xmlns:p14="http://schemas.microsoft.com/office/powerpoint/2010/main" val="11401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4D045EF-5EBE-494D-8686-E894A776517B}" type="slidenum">
              <a:rPr lang="es-CO" smtClean="0"/>
              <a:t>2</a:t>
            </a:fld>
            <a:endParaRPr lang="es-CO"/>
          </a:p>
        </p:txBody>
      </p:sp>
    </p:spTree>
    <p:extLst>
      <p:ext uri="{BB962C8B-B14F-4D97-AF65-F5344CB8AC3E}">
        <p14:creationId xmlns:p14="http://schemas.microsoft.com/office/powerpoint/2010/main" val="156236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b="0" i="0" dirty="0">
                <a:solidFill>
                  <a:srgbClr val="333333"/>
                </a:solidFill>
                <a:effectLst/>
                <a:latin typeface="Helvetica Neue"/>
              </a:rPr>
              <a:t>El código anterior requerirá JDK 1.6 o más reciente para compilar, pero se ejecutará de forma segura en JRE 1.5. Sin embargo, cuando ejecuta un rastreador de animales sobre la clase anterior con las firmas para JRE 1.5, el rastreador de animales informará un error de firma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1" i="0" kern="1200" dirty="0" err="1">
                <a:solidFill>
                  <a:schemeClr val="tx1"/>
                </a:solidFill>
                <a:effectLst/>
                <a:latin typeface="+mn-lt"/>
                <a:ea typeface="+mn-ea"/>
                <a:cs typeface="+mn-cs"/>
              </a:rPr>
              <a:t>Class</a:t>
            </a:r>
            <a:r>
              <a:rPr lang="es-CO" sz="1200" b="1" i="0" kern="1200" dirty="0">
                <a:solidFill>
                  <a:schemeClr val="tx1"/>
                </a:solidFill>
                <a:effectLst/>
                <a:latin typeface="+mn-lt"/>
                <a:ea typeface="+mn-ea"/>
                <a:cs typeface="+mn-cs"/>
              </a:rPr>
              <a:t> </a:t>
            </a:r>
            <a:r>
              <a:rPr lang="es-CO" sz="1200" b="1" i="0" kern="1200" dirty="0" err="1">
                <a:solidFill>
                  <a:schemeClr val="tx1"/>
                </a:solidFill>
                <a:effectLst/>
                <a:latin typeface="+mn-lt"/>
                <a:ea typeface="+mn-ea"/>
                <a:cs typeface="+mn-cs"/>
              </a:rPr>
              <a:t>LinkageError</a:t>
            </a:r>
            <a:endParaRPr lang="es-CO"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effectLst/>
              </a:rPr>
              <a:t>La clase pública </a:t>
            </a:r>
            <a:r>
              <a:rPr lang="es-CO" b="1" dirty="0" err="1">
                <a:effectLst/>
              </a:rPr>
              <a:t>LinkageError</a:t>
            </a:r>
            <a:r>
              <a:rPr lang="es-CO" dirty="0">
                <a:effectLst/>
              </a:rPr>
              <a:t> extiende </a:t>
            </a:r>
            <a:r>
              <a:rPr lang="es-CO" sz="1200" u="none" strike="noStrike" kern="1200" dirty="0">
                <a:solidFill>
                  <a:schemeClr val="tx1"/>
                </a:solidFill>
                <a:effectLst/>
                <a:latin typeface="+mn-lt"/>
                <a:ea typeface="+mn-ea"/>
                <a:cs typeface="+mn-cs"/>
                <a:hlinkClick r:id="rId3" tooltip="clase en java.lang"/>
              </a:rPr>
              <a:t>error</a:t>
            </a:r>
            <a:r>
              <a:rPr lang="es-CO" sz="1200" u="none" strike="noStrike" kern="1200" dirty="0">
                <a:solidFill>
                  <a:schemeClr val="tx1"/>
                </a:solidFill>
                <a:effectLst/>
                <a:latin typeface="+mn-lt"/>
                <a:ea typeface="+mn-ea"/>
                <a:cs typeface="+mn-cs"/>
              </a:rPr>
              <a:t> </a:t>
            </a:r>
            <a:r>
              <a:rPr lang="es-CO" sz="1200" b="0" i="0" kern="1200" dirty="0">
                <a:solidFill>
                  <a:schemeClr val="tx1"/>
                </a:solidFill>
                <a:effectLst/>
                <a:latin typeface="+mn-lt"/>
                <a:ea typeface="+mn-ea"/>
                <a:cs typeface="+mn-cs"/>
              </a:rPr>
              <a:t>Las subclases de </a:t>
            </a:r>
            <a:r>
              <a:rPr lang="es-CO" sz="1200" b="0" i="0" kern="1200" dirty="0" err="1">
                <a:solidFill>
                  <a:schemeClr val="tx1"/>
                </a:solidFill>
                <a:effectLst/>
                <a:latin typeface="+mn-lt"/>
                <a:ea typeface="+mn-ea"/>
                <a:cs typeface="+mn-cs"/>
              </a:rPr>
              <a:t>LinkageError</a:t>
            </a:r>
            <a:r>
              <a:rPr lang="es-CO" sz="1200" b="0" i="0" kern="1200" dirty="0">
                <a:solidFill>
                  <a:schemeClr val="tx1"/>
                </a:solidFill>
                <a:effectLst/>
                <a:latin typeface="+mn-lt"/>
                <a:ea typeface="+mn-ea"/>
                <a:cs typeface="+mn-cs"/>
              </a:rPr>
              <a:t> indican que una clase tiene cierta dependencia de otra clase; sin embargo, la última clase ha cambiado incompatiblemente después de la compilación de la clase anterior.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b="0" i="0" dirty="0">
              <a:solidFill>
                <a:srgbClr val="333333"/>
              </a:solidFill>
              <a:effectLst/>
              <a:latin typeface="Helvetica Neue"/>
            </a:endParaRPr>
          </a:p>
          <a:p>
            <a:endParaRPr lang="es-CO" dirty="0"/>
          </a:p>
        </p:txBody>
      </p:sp>
      <p:sp>
        <p:nvSpPr>
          <p:cNvPr id="4" name="Marcador de número de diapositiva 3"/>
          <p:cNvSpPr>
            <a:spLocks noGrp="1"/>
          </p:cNvSpPr>
          <p:nvPr>
            <p:ph type="sldNum" sz="quarter" idx="5"/>
          </p:nvPr>
        </p:nvSpPr>
        <p:spPr/>
        <p:txBody>
          <a:bodyPr/>
          <a:lstStyle/>
          <a:p>
            <a:fld id="{E4D045EF-5EBE-494D-8686-E894A776517B}" type="slidenum">
              <a:rPr lang="es-CO" smtClean="0"/>
              <a:t>3</a:t>
            </a:fld>
            <a:endParaRPr lang="es-CO"/>
          </a:p>
        </p:txBody>
      </p:sp>
    </p:spTree>
    <p:extLst>
      <p:ext uri="{BB962C8B-B14F-4D97-AF65-F5344CB8AC3E}">
        <p14:creationId xmlns:p14="http://schemas.microsoft.com/office/powerpoint/2010/main" val="16867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Try: Tenga en cuenta que esta implementación del mapa está solo disponible en JRE 1.6 , devolver nuevo </a:t>
            </a:r>
            <a:r>
              <a:rPr lang="es-CO" dirty="0" err="1"/>
              <a:t>ConcurrentSkiplistMap</a:t>
            </a:r>
            <a:r>
              <a:rPr lang="es-CO" dirty="0"/>
              <a:t>.</a:t>
            </a:r>
          </a:p>
          <a:p>
            <a:endParaRPr lang="es-CO" dirty="0"/>
          </a:p>
          <a:p>
            <a:r>
              <a:rPr lang="es-CO" dirty="0"/>
              <a:t>Catch: Retrocede al único </a:t>
            </a:r>
            <a:r>
              <a:rPr lang="es-CO" dirty="0" err="1"/>
              <a:t>map</a:t>
            </a:r>
            <a:r>
              <a:rPr lang="es-CO" dirty="0"/>
              <a:t> (mapa) concurrente de JRE 1.5 y devuelve el nuevo  </a:t>
            </a:r>
            <a:r>
              <a:rPr lang="es-CO"/>
              <a:t>ConcurrentHashMap</a:t>
            </a:r>
            <a:endParaRPr lang="es-CO" dirty="0"/>
          </a:p>
        </p:txBody>
      </p:sp>
      <p:sp>
        <p:nvSpPr>
          <p:cNvPr id="4" name="Marcador de número de diapositiva 3"/>
          <p:cNvSpPr>
            <a:spLocks noGrp="1"/>
          </p:cNvSpPr>
          <p:nvPr>
            <p:ph type="sldNum" sz="quarter" idx="5"/>
          </p:nvPr>
        </p:nvSpPr>
        <p:spPr/>
        <p:txBody>
          <a:bodyPr/>
          <a:lstStyle/>
          <a:p>
            <a:fld id="{E4D045EF-5EBE-494D-8686-E894A776517B}" type="slidenum">
              <a:rPr lang="es-CO" smtClean="0"/>
              <a:t>4</a:t>
            </a:fld>
            <a:endParaRPr lang="es-CO"/>
          </a:p>
        </p:txBody>
      </p:sp>
    </p:spTree>
    <p:extLst>
      <p:ext uri="{BB962C8B-B14F-4D97-AF65-F5344CB8AC3E}">
        <p14:creationId xmlns:p14="http://schemas.microsoft.com/office/powerpoint/2010/main" val="399098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397320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506D4B-2BF6-4D31-8C81-73FF2768F541}" type="datetimeFigureOut">
              <a:rPr lang="es-CO" smtClean="0"/>
              <a:t>21/03/2019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191785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268268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140020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2093918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3767749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432940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83613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168906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154452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0506D4B-2BF6-4D31-8C81-73FF2768F541}" type="datetimeFigureOut">
              <a:rPr lang="es-CO" smtClean="0"/>
              <a:t>21/03/2019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164199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506D4B-2BF6-4D31-8C81-73FF2768F541}" type="datetimeFigureOut">
              <a:rPr lang="es-CO" smtClean="0"/>
              <a:t>21/03/2019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57894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0506D4B-2BF6-4D31-8C81-73FF2768F541}" type="datetimeFigureOut">
              <a:rPr lang="es-CO" smtClean="0"/>
              <a:t>21/03/2019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294602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0506D4B-2BF6-4D31-8C81-73FF2768F541}" type="datetimeFigureOut">
              <a:rPr lang="es-CO" smtClean="0"/>
              <a:t>21/03/2019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83693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06D4B-2BF6-4D31-8C81-73FF2768F541}" type="datetimeFigureOut">
              <a:rPr lang="es-CO" smtClean="0"/>
              <a:t>21/03/2019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104885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506D4B-2BF6-4D31-8C81-73FF2768F541}" type="datetimeFigureOut">
              <a:rPr lang="es-CO" smtClean="0"/>
              <a:t>21/03/2019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186212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80506D4B-2BF6-4D31-8C81-73FF2768F541}" type="datetimeFigureOut">
              <a:rPr lang="es-CO" smtClean="0"/>
              <a:t>21/03/2019</a:t>
            </a:fld>
            <a:endParaRPr lang="es-CO"/>
          </a:p>
        </p:txBody>
      </p:sp>
      <p:sp>
        <p:nvSpPr>
          <p:cNvPr id="6" name="Footer Placeholder 5"/>
          <p:cNvSpPr>
            <a:spLocks noGrp="1"/>
          </p:cNvSpPr>
          <p:nvPr>
            <p:ph type="ftr" sz="quarter" idx="11"/>
          </p:nvPr>
        </p:nvSpPr>
        <p:spPr>
          <a:xfrm>
            <a:off x="1141412" y="5883275"/>
            <a:ext cx="5105400" cy="365125"/>
          </a:xfrm>
        </p:spPr>
        <p:txBody>
          <a:bodyPr/>
          <a:lstStyle/>
          <a:p>
            <a:endParaRPr lang="es-CO"/>
          </a:p>
        </p:txBody>
      </p:sp>
      <p:sp>
        <p:nvSpPr>
          <p:cNvPr id="7" name="Slide Number Placeholder 6"/>
          <p:cNvSpPr>
            <a:spLocks noGrp="1"/>
          </p:cNvSpPr>
          <p:nvPr>
            <p:ph type="sldNum" sz="quarter" idx="12"/>
          </p:nvPr>
        </p:nvSpPr>
        <p:spPr>
          <a:xfrm>
            <a:off x="10742612" y="5883275"/>
            <a:ext cx="322567" cy="365125"/>
          </a:xfrm>
        </p:spPr>
        <p:txBody>
          <a:bodyPr/>
          <a:lstStyle/>
          <a:p>
            <a:fld id="{176E61B8-C971-4092-A99E-C901E6322032}" type="slidenum">
              <a:rPr lang="es-CO" smtClean="0"/>
              <a:t>‹Nº›</a:t>
            </a:fld>
            <a:endParaRPr lang="es-CO"/>
          </a:p>
        </p:txBody>
      </p:sp>
    </p:spTree>
    <p:extLst>
      <p:ext uri="{BB962C8B-B14F-4D97-AF65-F5344CB8AC3E}">
        <p14:creationId xmlns:p14="http://schemas.microsoft.com/office/powerpoint/2010/main" val="410469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0506D4B-2BF6-4D31-8C81-73FF2768F541}" type="datetimeFigureOut">
              <a:rPr lang="es-CO" smtClean="0"/>
              <a:t>21/03/2019</a:t>
            </a:fld>
            <a:endParaRPr lang="es-C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76E61B8-C971-4092-A99E-C901E6322032}" type="slidenum">
              <a:rPr lang="es-CO" smtClean="0"/>
              <a:t>‹Nº›</a:t>
            </a:fld>
            <a:endParaRPr lang="es-CO"/>
          </a:p>
        </p:txBody>
      </p:sp>
    </p:spTree>
    <p:extLst>
      <p:ext uri="{BB962C8B-B14F-4D97-AF65-F5344CB8AC3E}">
        <p14:creationId xmlns:p14="http://schemas.microsoft.com/office/powerpoint/2010/main" val="380367281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EA209-3C35-4ECE-95CE-BE52C7276446}"/>
              </a:ext>
            </a:extLst>
          </p:cNvPr>
          <p:cNvSpPr>
            <a:spLocks noGrp="1"/>
          </p:cNvSpPr>
          <p:nvPr>
            <p:ph type="ctrTitle"/>
          </p:nvPr>
        </p:nvSpPr>
        <p:spPr/>
        <p:txBody>
          <a:bodyPr/>
          <a:lstStyle/>
          <a:p>
            <a:r>
              <a:rPr lang="es-CO" dirty="0"/>
              <a:t>Animal </a:t>
            </a:r>
            <a:r>
              <a:rPr lang="es-CO" dirty="0" err="1"/>
              <a:t>Sniffer</a:t>
            </a:r>
            <a:r>
              <a:rPr lang="es-CO" dirty="0"/>
              <a:t> </a:t>
            </a:r>
            <a:r>
              <a:rPr lang="es-CO" dirty="0" err="1"/>
              <a:t>Annotations</a:t>
            </a:r>
            <a:endParaRPr lang="es-CO" dirty="0"/>
          </a:p>
        </p:txBody>
      </p:sp>
      <p:sp>
        <p:nvSpPr>
          <p:cNvPr id="3" name="Subtítulo 2">
            <a:extLst>
              <a:ext uri="{FF2B5EF4-FFF2-40B4-BE49-F238E27FC236}">
                <a16:creationId xmlns:a16="http://schemas.microsoft.com/office/drawing/2014/main" id="{9E7F9476-4CC9-4C74-BA90-E4117CD9B356}"/>
              </a:ext>
            </a:extLst>
          </p:cNvPr>
          <p:cNvSpPr>
            <a:spLocks noGrp="1"/>
          </p:cNvSpPr>
          <p:nvPr>
            <p:ph type="subTitle" idx="1"/>
          </p:nvPr>
        </p:nvSpPr>
        <p:spPr>
          <a:xfrm>
            <a:off x="1524000" y="3656629"/>
            <a:ext cx="9144000" cy="1655762"/>
          </a:xfrm>
        </p:spPr>
        <p:txBody>
          <a:bodyPr>
            <a:normAutofit/>
          </a:bodyPr>
          <a:lstStyle/>
          <a:p>
            <a:r>
              <a:rPr lang="es-CO" dirty="0">
                <a:effectLst/>
              </a:rPr>
              <a:t>Animal </a:t>
            </a:r>
            <a:r>
              <a:rPr lang="es-CO" dirty="0" err="1">
                <a:effectLst/>
              </a:rPr>
              <a:t>Sniffer</a:t>
            </a:r>
            <a:r>
              <a:rPr lang="es-CO" dirty="0">
                <a:effectLst/>
              </a:rPr>
              <a:t> proporciona anotaciones de java 1.5+ para ayudar a verificar que las clases compiladas con un JDK / API más reciente sean compatibles con un JDK / API más antiguo.</a:t>
            </a:r>
          </a:p>
        </p:txBody>
      </p:sp>
    </p:spTree>
    <p:extLst>
      <p:ext uri="{BB962C8B-B14F-4D97-AF65-F5344CB8AC3E}">
        <p14:creationId xmlns:p14="http://schemas.microsoft.com/office/powerpoint/2010/main" val="256035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713484D-442B-43E5-8A5E-A96CD8F450A8}"/>
              </a:ext>
            </a:extLst>
          </p:cNvPr>
          <p:cNvSpPr/>
          <p:nvPr/>
        </p:nvSpPr>
        <p:spPr>
          <a:xfrm>
            <a:off x="1583634" y="335845"/>
            <a:ext cx="9552939" cy="6740307"/>
          </a:xfrm>
          <a:prstGeom prst="rect">
            <a:avLst/>
          </a:prstGeom>
        </p:spPr>
        <p:txBody>
          <a:bodyPr wrap="square">
            <a:spAutoFit/>
          </a:bodyPr>
          <a:lstStyle/>
          <a:p>
            <a:r>
              <a:rPr lang="es-CO" b="1" dirty="0"/>
              <a:t>¿Qué sucede si compila un programa escrito con una versión de una API que es diferente de la versión que está apuntando? </a:t>
            </a:r>
          </a:p>
          <a:p>
            <a:endParaRPr lang="es-CO" dirty="0"/>
          </a:p>
          <a:p>
            <a:r>
              <a:rPr lang="es-CO" dirty="0"/>
              <a:t>Primero, asumiremos que la API tiene un contrato de evolución, es decir, si una clase, un método o un campo están presentes en la versión v1, también estará presente en la versión v2, siempre que v1 sea menor o igual que v2. </a:t>
            </a:r>
          </a:p>
          <a:p>
            <a:endParaRPr lang="es-CO" dirty="0"/>
          </a:p>
          <a:p>
            <a:r>
              <a:rPr lang="es-CO" dirty="0"/>
              <a:t>Un buen ejemplo de esto es la Java </a:t>
            </a:r>
            <a:r>
              <a:rPr lang="es-CO" dirty="0" err="1"/>
              <a:t>Runtime</a:t>
            </a:r>
            <a:r>
              <a:rPr lang="es-CO" dirty="0"/>
              <a:t> Library (también conocida como JRE)</a:t>
            </a:r>
          </a:p>
          <a:p>
            <a:endParaRPr lang="es-CO" dirty="0"/>
          </a:p>
          <a:p>
            <a:r>
              <a:rPr lang="es-CO" dirty="0"/>
              <a:t>Hay ciertas situaciones en las que podría estar compilando con un JDK más nuevo que el JRE al que se dirige. Por ejemplo, las versiones más nuevas de MacOS no tienen JDK 1.5 disponible, por lo que solo se puede usar JDK 1.6. Otro caso es cuando se dirige a JRE 1.5, pero necesita solucionar algunos errores en el compilador JDK 1.5 (hay algunos errores conocidos relacionados con los genéricos) y, por lo tanto, compilar con JDK 1.6.</a:t>
            </a:r>
          </a:p>
          <a:p>
            <a:endParaRPr lang="es-CO" dirty="0">
              <a:solidFill>
                <a:srgbClr val="333333"/>
              </a:solidFill>
              <a:latin typeface="Helvetica Neue"/>
            </a:endParaRPr>
          </a:p>
          <a:p>
            <a:r>
              <a:rPr lang="es-CO" dirty="0"/>
              <a:t>Hay algunas situaciones en las que puede querer hacer uso de algunas de las clases que están disponibles en el JRE más reciente cuando su programa se ejecuta en el JDK más nuevo. Por ejemplo, JDK 1.6 introdujo </a:t>
            </a:r>
            <a:r>
              <a:rPr lang="es-CO" b="1" dirty="0" err="1">
                <a:solidFill>
                  <a:srgbClr val="FFC000"/>
                </a:solidFill>
              </a:rPr>
              <a:t>java.awt.SplashScreen</a:t>
            </a:r>
            <a:r>
              <a:rPr lang="es-CO" b="1" dirty="0">
                <a:solidFill>
                  <a:srgbClr val="FFC000"/>
                </a:solidFill>
              </a:rPr>
              <a:t>.  </a:t>
            </a:r>
            <a:r>
              <a:rPr lang="es-CO" dirty="0"/>
              <a:t>En estos casos, envolvería el uso de las clases más nuevas dentro de un bloque </a:t>
            </a:r>
            <a:r>
              <a:rPr lang="es-CO" dirty="0">
                <a:solidFill>
                  <a:schemeClr val="tx2">
                    <a:lumMod val="75000"/>
                  </a:schemeClr>
                </a:solidFill>
              </a:rPr>
              <a:t>try ... catch (</a:t>
            </a:r>
            <a:r>
              <a:rPr lang="es-CO" dirty="0" err="1">
                <a:solidFill>
                  <a:schemeClr val="tx2">
                    <a:lumMod val="75000"/>
                  </a:schemeClr>
                </a:solidFill>
              </a:rPr>
              <a:t>LinkageError</a:t>
            </a:r>
            <a:r>
              <a:rPr lang="es-CO" dirty="0">
                <a:solidFill>
                  <a:schemeClr val="tx2">
                    <a:lumMod val="75000"/>
                  </a:schemeClr>
                </a:solidFill>
              </a:rPr>
              <a:t> e), </a:t>
            </a:r>
            <a:r>
              <a:rPr lang="es-CO" dirty="0"/>
              <a:t>por ejemplo.</a:t>
            </a:r>
          </a:p>
          <a:p>
            <a:endParaRPr lang="es-CO" b="0" i="0" dirty="0">
              <a:solidFill>
                <a:srgbClr val="333333"/>
              </a:solidFill>
              <a:effectLst/>
              <a:latin typeface="Helvetica Neue"/>
            </a:endParaRPr>
          </a:p>
          <a:p>
            <a:endParaRPr lang="es-CO" dirty="0">
              <a:solidFill>
                <a:srgbClr val="404040"/>
              </a:solidFill>
              <a:latin typeface="Helvetica Neue"/>
            </a:endParaRPr>
          </a:p>
          <a:p>
            <a:endParaRPr lang="es-CO" b="0" i="0" dirty="0">
              <a:solidFill>
                <a:srgbClr val="404040"/>
              </a:solidFill>
              <a:effectLst/>
              <a:latin typeface="Helvetica Neue"/>
            </a:endParaRPr>
          </a:p>
        </p:txBody>
      </p:sp>
    </p:spTree>
    <p:extLst>
      <p:ext uri="{BB962C8B-B14F-4D97-AF65-F5344CB8AC3E}">
        <p14:creationId xmlns:p14="http://schemas.microsoft.com/office/powerpoint/2010/main" val="395903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CDA0E6C-522B-400D-991B-94053D4B013F}"/>
              </a:ext>
            </a:extLst>
          </p:cNvPr>
          <p:cNvPicPr>
            <a:picLocks noChangeAspect="1"/>
          </p:cNvPicPr>
          <p:nvPr/>
        </p:nvPicPr>
        <p:blipFill>
          <a:blip r:embed="rId3"/>
          <a:stretch>
            <a:fillRect/>
          </a:stretch>
        </p:blipFill>
        <p:spPr>
          <a:xfrm>
            <a:off x="1828800" y="156467"/>
            <a:ext cx="7615451" cy="5840319"/>
          </a:xfrm>
          <a:prstGeom prst="rect">
            <a:avLst/>
          </a:prstGeom>
        </p:spPr>
      </p:pic>
    </p:spTree>
    <p:extLst>
      <p:ext uri="{BB962C8B-B14F-4D97-AF65-F5344CB8AC3E}">
        <p14:creationId xmlns:p14="http://schemas.microsoft.com/office/powerpoint/2010/main" val="9065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A9654AF3-5C11-4C88-9EE4-944CE98FBAF4}"/>
              </a:ext>
            </a:extLst>
          </p:cNvPr>
          <p:cNvSpPr/>
          <p:nvPr/>
        </p:nvSpPr>
        <p:spPr>
          <a:xfrm>
            <a:off x="706414" y="351008"/>
            <a:ext cx="10498397" cy="923330"/>
          </a:xfrm>
          <a:prstGeom prst="rect">
            <a:avLst/>
          </a:prstGeom>
        </p:spPr>
        <p:txBody>
          <a:bodyPr wrap="square">
            <a:spAutoFit/>
          </a:bodyPr>
          <a:lstStyle/>
          <a:p>
            <a:r>
              <a:rPr lang="es-CO" dirty="0"/>
              <a:t>Animal </a:t>
            </a:r>
            <a:r>
              <a:rPr lang="es-CO" dirty="0" err="1"/>
              <a:t>Sniffer</a:t>
            </a:r>
            <a:r>
              <a:rPr lang="es-CO" dirty="0"/>
              <a:t> </a:t>
            </a:r>
            <a:r>
              <a:rPr lang="es-CO" dirty="0" err="1"/>
              <a:t>Annotations</a:t>
            </a:r>
            <a:r>
              <a:rPr lang="es-CO" dirty="0"/>
              <a:t> proporciona una anotación </a:t>
            </a:r>
            <a:r>
              <a:rPr lang="es-CO" dirty="0">
                <a:solidFill>
                  <a:srgbClr val="FFC000"/>
                </a:solidFill>
              </a:rPr>
              <a:t>predefinida @</a:t>
            </a:r>
            <a:r>
              <a:rPr lang="es-CO" dirty="0" err="1">
                <a:solidFill>
                  <a:srgbClr val="FFC000"/>
                </a:solidFill>
              </a:rPr>
              <a:t>IgnoreJRERe</a:t>
            </a:r>
            <a:r>
              <a:rPr lang="es-CO" dirty="0">
                <a:solidFill>
                  <a:srgbClr val="FFC000"/>
                </a:solidFill>
              </a:rPr>
              <a:t> requerimiento </a:t>
            </a:r>
            <a:r>
              <a:rPr lang="es-CO" dirty="0"/>
              <a:t>que puede utilizar para anotar métodos que deben ser ignorados por animal </a:t>
            </a:r>
            <a:r>
              <a:rPr lang="es-CO" dirty="0" err="1"/>
              <a:t>sniffer</a:t>
            </a:r>
            <a:r>
              <a:rPr lang="es-CO" dirty="0"/>
              <a:t>, por ejemplo…</a:t>
            </a:r>
            <a:endParaRPr lang="es-CO" dirty="0">
              <a:solidFill>
                <a:srgbClr val="FFC000"/>
              </a:solidFill>
            </a:endParaRPr>
          </a:p>
        </p:txBody>
      </p:sp>
      <p:pic>
        <p:nvPicPr>
          <p:cNvPr id="10" name="Imagen 9">
            <a:extLst>
              <a:ext uri="{FF2B5EF4-FFF2-40B4-BE49-F238E27FC236}">
                <a16:creationId xmlns:a16="http://schemas.microsoft.com/office/drawing/2014/main" id="{17663974-67F1-4F50-B5B4-1EFBAF57B73C}"/>
              </a:ext>
            </a:extLst>
          </p:cNvPr>
          <p:cNvPicPr>
            <a:picLocks noChangeAspect="1"/>
          </p:cNvPicPr>
          <p:nvPr/>
        </p:nvPicPr>
        <p:blipFill>
          <a:blip r:embed="rId3"/>
          <a:stretch>
            <a:fillRect/>
          </a:stretch>
        </p:blipFill>
        <p:spPr>
          <a:xfrm>
            <a:off x="3084394" y="1056664"/>
            <a:ext cx="7888406" cy="5144612"/>
          </a:xfrm>
          <a:prstGeom prst="rect">
            <a:avLst/>
          </a:prstGeom>
        </p:spPr>
      </p:pic>
    </p:spTree>
    <p:extLst>
      <p:ext uri="{BB962C8B-B14F-4D97-AF65-F5344CB8AC3E}">
        <p14:creationId xmlns:p14="http://schemas.microsoft.com/office/powerpoint/2010/main" val="134983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02BAED-7775-47D2-A7FD-9BAFE4C63083}"/>
              </a:ext>
            </a:extLst>
          </p:cNvPr>
          <p:cNvSpPr/>
          <p:nvPr/>
        </p:nvSpPr>
        <p:spPr>
          <a:xfrm>
            <a:off x="1583141" y="1809296"/>
            <a:ext cx="8720919" cy="1323439"/>
          </a:xfrm>
          <a:prstGeom prst="rect">
            <a:avLst/>
          </a:prstGeom>
        </p:spPr>
        <p:txBody>
          <a:bodyPr wrap="square">
            <a:spAutoFit/>
          </a:bodyPr>
          <a:lstStyle/>
          <a:p>
            <a:pPr algn="ctr"/>
            <a:r>
              <a:rPr lang="es-CO" sz="4400" b="1" dirty="0"/>
              <a:t>GRACIAS</a:t>
            </a:r>
          </a:p>
          <a:p>
            <a:endParaRPr lang="es-CO" dirty="0"/>
          </a:p>
          <a:p>
            <a:endParaRPr lang="es-CO" dirty="0"/>
          </a:p>
        </p:txBody>
      </p:sp>
    </p:spTree>
    <p:extLst>
      <p:ext uri="{BB962C8B-B14F-4D97-AF65-F5344CB8AC3E}">
        <p14:creationId xmlns:p14="http://schemas.microsoft.com/office/powerpoint/2010/main" val="801280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545</TotalTime>
  <Words>195</Words>
  <Application>Microsoft Office PowerPoint</Application>
  <PresentationFormat>Panorámica</PresentationFormat>
  <Paragraphs>30</Paragraphs>
  <Slides>5</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Century Gothic</vt:lpstr>
      <vt:lpstr>Helvetica Neue</vt:lpstr>
      <vt:lpstr>Malla</vt:lpstr>
      <vt:lpstr>Animal Sniffer Annotations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Sniffer Annotations</dc:title>
  <dc:creator>SEMILLERO10</dc:creator>
  <cp:lastModifiedBy>SEMILLERO10</cp:lastModifiedBy>
  <cp:revision>27</cp:revision>
  <dcterms:created xsi:type="dcterms:W3CDTF">2019-03-20T21:00:58Z</dcterms:created>
  <dcterms:modified xsi:type="dcterms:W3CDTF">2019-03-21T12:57:28Z</dcterms:modified>
</cp:coreProperties>
</file>