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4"/>
  </p:notesMasterIdLst>
  <p:sldIdLst>
    <p:sldId id="262" r:id="rId2"/>
    <p:sldId id="259" r:id="rId3"/>
    <p:sldId id="260" r:id="rId4"/>
    <p:sldId id="261" r:id="rId5"/>
    <p:sldId id="263" r:id="rId6"/>
    <p:sldId id="264" r:id="rId7"/>
    <p:sldId id="265" r:id="rId8"/>
    <p:sldId id="277" r:id="rId9"/>
    <p:sldId id="274" r:id="rId10"/>
    <p:sldId id="275" r:id="rId11"/>
    <p:sldId id="266" r:id="rId12"/>
    <p:sldId id="267" r:id="rId13"/>
    <p:sldId id="268" r:id="rId14"/>
    <p:sldId id="269" r:id="rId15"/>
    <p:sldId id="270" r:id="rId16"/>
    <p:sldId id="271" r:id="rId17"/>
    <p:sldId id="278" r:id="rId18"/>
    <p:sldId id="279" r:id="rId19"/>
    <p:sldId id="280" r:id="rId20"/>
    <p:sldId id="281" r:id="rId21"/>
    <p:sldId id="284"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MILLERO10" initials="S" lastIdx="1" clrIdx="0">
    <p:extLst>
      <p:ext uri="{19B8F6BF-5375-455C-9EA6-DF929625EA0E}">
        <p15:presenceInfo xmlns:p15="http://schemas.microsoft.com/office/powerpoint/2012/main" userId="SEMILLERO1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794" autoAdjust="0"/>
  </p:normalViewPr>
  <p:slideViewPr>
    <p:cSldViewPr snapToGrid="0">
      <p:cViewPr varScale="1">
        <p:scale>
          <a:sx n="61" d="100"/>
          <a:sy n="61" d="100"/>
        </p:scale>
        <p:origin x="10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FD678-AB98-43CE-984F-3E995DCF91C7}" type="datetimeFigureOut">
              <a:rPr lang="es-CO" smtClean="0"/>
              <a:t>7/04/2019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7613E-B0B2-4830-AC35-E4723FEF76C2}" type="slidenum">
              <a:rPr lang="es-CO" smtClean="0"/>
              <a:t>‹Nº›</a:t>
            </a:fld>
            <a:endParaRPr lang="es-CO"/>
          </a:p>
        </p:txBody>
      </p:sp>
    </p:spTree>
    <p:extLst>
      <p:ext uri="{BB962C8B-B14F-4D97-AF65-F5344CB8AC3E}">
        <p14:creationId xmlns:p14="http://schemas.microsoft.com/office/powerpoint/2010/main" val="407927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5177613E-B0B2-4830-AC35-E4723FEF76C2}" type="slidenum">
              <a:rPr lang="es-CO" smtClean="0"/>
              <a:t>1</a:t>
            </a:fld>
            <a:endParaRPr lang="es-CO"/>
          </a:p>
        </p:txBody>
      </p:sp>
    </p:spTree>
    <p:extLst>
      <p:ext uri="{BB962C8B-B14F-4D97-AF65-F5344CB8AC3E}">
        <p14:creationId xmlns:p14="http://schemas.microsoft.com/office/powerpoint/2010/main" val="192778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5177613E-B0B2-4830-AC35-E4723FEF76C2}" type="slidenum">
              <a:rPr lang="es-CO" smtClean="0"/>
              <a:t>2</a:t>
            </a:fld>
            <a:endParaRPr lang="es-CO"/>
          </a:p>
        </p:txBody>
      </p:sp>
    </p:spTree>
    <p:extLst>
      <p:ext uri="{BB962C8B-B14F-4D97-AF65-F5344CB8AC3E}">
        <p14:creationId xmlns:p14="http://schemas.microsoft.com/office/powerpoint/2010/main" val="218762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5177613E-B0B2-4830-AC35-E4723FEF76C2}" type="slidenum">
              <a:rPr lang="es-CO" smtClean="0"/>
              <a:t>15</a:t>
            </a:fld>
            <a:endParaRPr lang="es-CO"/>
          </a:p>
        </p:txBody>
      </p:sp>
    </p:spTree>
    <p:extLst>
      <p:ext uri="{BB962C8B-B14F-4D97-AF65-F5344CB8AC3E}">
        <p14:creationId xmlns:p14="http://schemas.microsoft.com/office/powerpoint/2010/main" val="2708600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Se crea un Test Suite llamando el Caso de prueba (se selecciona) y automáticamente se genera el reporte donde se puede visualizar información detallada del informe y hasta la imagen.</a:t>
            </a:r>
          </a:p>
        </p:txBody>
      </p:sp>
      <p:sp>
        <p:nvSpPr>
          <p:cNvPr id="4" name="Marcador de número de diapositiva 3"/>
          <p:cNvSpPr>
            <a:spLocks noGrp="1"/>
          </p:cNvSpPr>
          <p:nvPr>
            <p:ph type="sldNum" sz="quarter" idx="5"/>
          </p:nvPr>
        </p:nvSpPr>
        <p:spPr/>
        <p:txBody>
          <a:bodyPr/>
          <a:lstStyle/>
          <a:p>
            <a:fld id="{5177613E-B0B2-4830-AC35-E4723FEF76C2}" type="slidenum">
              <a:rPr lang="es-CO" smtClean="0"/>
              <a:t>21</a:t>
            </a:fld>
            <a:endParaRPr lang="es-CO"/>
          </a:p>
        </p:txBody>
      </p:sp>
    </p:spTree>
    <p:extLst>
      <p:ext uri="{BB962C8B-B14F-4D97-AF65-F5344CB8AC3E}">
        <p14:creationId xmlns:p14="http://schemas.microsoft.com/office/powerpoint/2010/main" val="122260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solidFill>
                  <a:srgbClr val="444444"/>
                </a:solidFill>
                <a:latin typeface="Roboto"/>
              </a:rPr>
              <a:t>Katalon Studio utiliza </a:t>
            </a:r>
            <a:r>
              <a:rPr lang="es-CO" dirty="0" err="1">
                <a:solidFill>
                  <a:srgbClr val="444444"/>
                </a:solidFill>
                <a:latin typeface="Roboto"/>
              </a:rPr>
              <a:t>Groovy</a:t>
            </a:r>
            <a:r>
              <a:rPr lang="es-CO" dirty="0">
                <a:solidFill>
                  <a:srgbClr val="444444"/>
                </a:solidFill>
                <a:latin typeface="Roboto"/>
              </a:rPr>
              <a:t>, un lenguaje construido sobre Java, y tiene que cargar muchas bibliotecas para analizar datos de prueba, probar objetos y registrar. Por lo tanto, puede ser un poco más lento en comparación con Java para casos de prueba largos con cientos de pasos.</a:t>
            </a:r>
          </a:p>
          <a:p>
            <a:endParaRPr lang="es-CO" sz="1200" b="0" i="0" kern="1200" dirty="0">
              <a:solidFill>
                <a:schemeClr val="tx1"/>
              </a:solidFill>
              <a:effectLst/>
              <a:latin typeface="+mn-lt"/>
              <a:ea typeface="+mn-ea"/>
              <a:cs typeface="+mn-cs"/>
            </a:endParaRPr>
          </a:p>
          <a:p>
            <a:r>
              <a:rPr lang="es-CO" sz="1200" b="0" i="0" kern="1200" dirty="0" err="1">
                <a:solidFill>
                  <a:schemeClr val="tx1"/>
                </a:solidFill>
                <a:effectLst/>
                <a:latin typeface="+mn-lt"/>
                <a:ea typeface="+mn-ea"/>
                <a:cs typeface="+mn-cs"/>
              </a:rPr>
              <a:t>Selenium</a:t>
            </a:r>
            <a:r>
              <a:rPr lang="es-CO" sz="1200" b="0" i="0" kern="1200" dirty="0">
                <a:solidFill>
                  <a:schemeClr val="tx1"/>
                </a:solidFill>
                <a:effectLst/>
                <a:latin typeface="+mn-lt"/>
                <a:ea typeface="+mn-ea"/>
                <a:cs typeface="+mn-cs"/>
              </a:rPr>
              <a:t> y </a:t>
            </a:r>
            <a:r>
              <a:rPr lang="es-CO" sz="1200" b="0" i="0" kern="1200" dirty="0" err="1">
                <a:solidFill>
                  <a:schemeClr val="tx1"/>
                </a:solidFill>
                <a:effectLst/>
                <a:latin typeface="+mn-lt"/>
                <a:ea typeface="+mn-ea"/>
                <a:cs typeface="+mn-cs"/>
              </a:rPr>
              <a:t>Appium</a:t>
            </a:r>
            <a:r>
              <a:rPr lang="es-CO" sz="1200" b="0" i="0" kern="1200" dirty="0">
                <a:solidFill>
                  <a:schemeClr val="tx1"/>
                </a:solidFill>
                <a:effectLst/>
                <a:latin typeface="+mn-lt"/>
                <a:ea typeface="+mn-ea"/>
                <a:cs typeface="+mn-cs"/>
              </a:rPr>
              <a:t> son principalmente bibliotecas de pruebas automatizadas que son más adecuadas para probadores que poseen buenas habilidades de programación. Normalmente necesitarán usar un IDE como Eclipse o Visual Studio, para importar bibliotecas de </a:t>
            </a:r>
            <a:r>
              <a:rPr lang="es-CO" sz="1200" b="0" i="0" kern="1200" dirty="0" err="1">
                <a:solidFill>
                  <a:schemeClr val="tx1"/>
                </a:solidFill>
                <a:effectLst/>
                <a:latin typeface="+mn-lt"/>
                <a:ea typeface="+mn-ea"/>
                <a:cs typeface="+mn-cs"/>
              </a:rPr>
              <a:t>Selenium</a:t>
            </a:r>
            <a:r>
              <a:rPr lang="es-CO" sz="1200" b="0" i="0" kern="1200" dirty="0">
                <a:solidFill>
                  <a:schemeClr val="tx1"/>
                </a:solidFill>
                <a:effectLst/>
                <a:latin typeface="+mn-lt"/>
                <a:ea typeface="+mn-ea"/>
                <a:cs typeface="+mn-cs"/>
              </a:rPr>
              <a:t> y </a:t>
            </a:r>
            <a:r>
              <a:rPr lang="es-CO" sz="1200" b="0" i="0" kern="1200" dirty="0" err="1">
                <a:solidFill>
                  <a:schemeClr val="tx1"/>
                </a:solidFill>
                <a:effectLst/>
                <a:latin typeface="+mn-lt"/>
                <a:ea typeface="+mn-ea"/>
                <a:cs typeface="+mn-cs"/>
              </a:rPr>
              <a:t>Appium</a:t>
            </a:r>
            <a:r>
              <a:rPr lang="es-CO" sz="1200" b="0" i="0" kern="1200" dirty="0">
                <a:solidFill>
                  <a:schemeClr val="tx1"/>
                </a:solidFill>
                <a:effectLst/>
                <a:latin typeface="+mn-lt"/>
                <a:ea typeface="+mn-ea"/>
                <a:cs typeface="+mn-cs"/>
              </a:rPr>
              <a:t> (y ciertamente sus dependencias) en un proyecto de desarrollo, para instalar marcos de prueba de unidades necesarias como </a:t>
            </a:r>
            <a:r>
              <a:rPr lang="es-CO" sz="1200" b="0" i="0" kern="1200" dirty="0" err="1">
                <a:solidFill>
                  <a:schemeClr val="tx1"/>
                </a:solidFill>
                <a:effectLst/>
                <a:latin typeface="+mn-lt"/>
                <a:ea typeface="+mn-ea"/>
                <a:cs typeface="+mn-cs"/>
              </a:rPr>
              <a:t>JUnit</a:t>
            </a:r>
            <a:r>
              <a:rPr lang="es-CO" sz="1200" b="0" i="0" kern="1200" dirty="0">
                <a:solidFill>
                  <a:schemeClr val="tx1"/>
                </a:solidFill>
                <a:effectLst/>
                <a:latin typeface="+mn-lt"/>
                <a:ea typeface="+mn-ea"/>
                <a:cs typeface="+mn-cs"/>
              </a:rPr>
              <a:t>, </a:t>
            </a:r>
            <a:r>
              <a:rPr lang="es-CO" sz="1200" b="0" i="0" kern="1200" dirty="0" err="1">
                <a:solidFill>
                  <a:schemeClr val="tx1"/>
                </a:solidFill>
                <a:effectLst/>
                <a:latin typeface="+mn-lt"/>
                <a:ea typeface="+mn-ea"/>
                <a:cs typeface="+mn-cs"/>
              </a:rPr>
              <a:t>NUnit</a:t>
            </a:r>
            <a:r>
              <a:rPr lang="es-CO" sz="1200" b="0" i="0" kern="1200" dirty="0">
                <a:solidFill>
                  <a:schemeClr val="tx1"/>
                </a:solidFill>
                <a:effectLst/>
                <a:latin typeface="+mn-lt"/>
                <a:ea typeface="+mn-ea"/>
                <a:cs typeface="+mn-cs"/>
              </a:rPr>
              <a:t> y </a:t>
            </a:r>
            <a:r>
              <a:rPr lang="es-CO" sz="1200" b="0" i="0" kern="1200" dirty="0" err="1">
                <a:solidFill>
                  <a:schemeClr val="tx1"/>
                </a:solidFill>
                <a:effectLst/>
                <a:latin typeface="+mn-lt"/>
                <a:ea typeface="+mn-ea"/>
                <a:cs typeface="+mn-cs"/>
              </a:rPr>
              <a:t>TestNG</a:t>
            </a:r>
            <a:r>
              <a:rPr lang="es-CO" sz="1200" b="0" i="0" kern="1200" dirty="0">
                <a:solidFill>
                  <a:schemeClr val="tx1"/>
                </a:solidFill>
                <a:effectLst/>
                <a:latin typeface="+mn-lt"/>
                <a:ea typeface="+mn-ea"/>
                <a:cs typeface="+mn-cs"/>
              </a:rPr>
              <a:t> antes de comenzar a escribir un caso de prueba .</a:t>
            </a:r>
          </a:p>
          <a:p>
            <a:endParaRPr lang="es-CO" dirty="0"/>
          </a:p>
        </p:txBody>
      </p:sp>
      <p:sp>
        <p:nvSpPr>
          <p:cNvPr id="4" name="Marcador de número de diapositiva 3"/>
          <p:cNvSpPr>
            <a:spLocks noGrp="1"/>
          </p:cNvSpPr>
          <p:nvPr>
            <p:ph type="sldNum" sz="quarter" idx="5"/>
          </p:nvPr>
        </p:nvSpPr>
        <p:spPr/>
        <p:txBody>
          <a:bodyPr/>
          <a:lstStyle/>
          <a:p>
            <a:fld id="{5177613E-B0B2-4830-AC35-E4723FEF76C2}" type="slidenum">
              <a:rPr lang="es-CO" smtClean="0"/>
              <a:t>22</a:t>
            </a:fld>
            <a:endParaRPr lang="es-CO"/>
          </a:p>
        </p:txBody>
      </p:sp>
    </p:spTree>
    <p:extLst>
      <p:ext uri="{BB962C8B-B14F-4D97-AF65-F5344CB8AC3E}">
        <p14:creationId xmlns:p14="http://schemas.microsoft.com/office/powerpoint/2010/main" val="90168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097A79-4881-4A82-85A9-5FD81E027870}"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137367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D097A79-4881-4A82-85A9-5FD81E027870}"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95179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D097A79-4881-4A82-85A9-5FD81E027870}"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733234-5F3F-4FAA-8575-679AC8992A16}"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417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D097A79-4881-4A82-85A9-5FD81E027870}"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1883093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D097A79-4881-4A82-85A9-5FD81E027870}"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33234-5F3F-4FAA-8575-679AC8992A16}"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56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D097A79-4881-4A82-85A9-5FD81E027870}"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1535961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097A79-4881-4A82-85A9-5FD81E027870}"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3894950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097A79-4881-4A82-85A9-5FD81E027870}"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154604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097A79-4881-4A82-85A9-5FD81E027870}"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243335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D097A79-4881-4A82-85A9-5FD81E027870}" type="datetimeFigureOut">
              <a:rPr lang="es-CO" smtClean="0"/>
              <a:t>7/04/2019</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380922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097A79-4881-4A82-85A9-5FD81E027870}"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36909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097A79-4881-4A82-85A9-5FD81E027870}" type="datetimeFigureOut">
              <a:rPr lang="es-CO" smtClean="0"/>
              <a:t>7/04/2019</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68944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097A79-4881-4A82-85A9-5FD81E027870}" type="datetimeFigureOut">
              <a:rPr lang="es-CO" smtClean="0"/>
              <a:t>7/04/2019</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375567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97A79-4881-4A82-85A9-5FD81E027870}" type="datetimeFigureOut">
              <a:rPr lang="es-CO" smtClean="0"/>
              <a:t>7/04/2019</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200275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097A79-4881-4A82-85A9-5FD81E027870}"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355823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097A79-4881-4A82-85A9-5FD81E027870}" type="datetimeFigureOut">
              <a:rPr lang="es-CO" smtClean="0"/>
              <a:t>7/04/2019</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33234-5F3F-4FAA-8575-679AC8992A16}" type="slidenum">
              <a:rPr lang="es-CO" smtClean="0"/>
              <a:t>‹Nº›</a:t>
            </a:fld>
            <a:endParaRPr lang="es-CO"/>
          </a:p>
        </p:txBody>
      </p:sp>
    </p:spTree>
    <p:extLst>
      <p:ext uri="{BB962C8B-B14F-4D97-AF65-F5344CB8AC3E}">
        <p14:creationId xmlns:p14="http://schemas.microsoft.com/office/powerpoint/2010/main" val="167537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D097A79-4881-4A82-85A9-5FD81E027870}" type="datetimeFigureOut">
              <a:rPr lang="es-CO" smtClean="0"/>
              <a:t>7/04/2019</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733234-5F3F-4FAA-8575-679AC8992A16}" type="slidenum">
              <a:rPr lang="es-CO" smtClean="0"/>
              <a:t>‹Nº›</a:t>
            </a:fld>
            <a:endParaRPr lang="es-CO"/>
          </a:p>
        </p:txBody>
      </p:sp>
    </p:spTree>
    <p:extLst>
      <p:ext uri="{BB962C8B-B14F-4D97-AF65-F5344CB8AC3E}">
        <p14:creationId xmlns:p14="http://schemas.microsoft.com/office/powerpoint/2010/main" val="90117681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talon.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docs.katalon.com/x/dAAM" TargetMode="External"/><Relationship Id="rId4" Type="http://schemas.openxmlformats.org/officeDocument/2006/relationships/hyperlink" Target="http://docs.katalon.com/display/KD/System+Requirement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www.katalon.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B893B-904F-49A1-82B9-75A24CB658F4}"/>
              </a:ext>
            </a:extLst>
          </p:cNvPr>
          <p:cNvSpPr>
            <a:spLocks noGrp="1"/>
          </p:cNvSpPr>
          <p:nvPr>
            <p:ph type="ctrTitle"/>
          </p:nvPr>
        </p:nvSpPr>
        <p:spPr>
          <a:xfrm>
            <a:off x="1524000" y="868362"/>
            <a:ext cx="9144000" cy="1146705"/>
          </a:xfrm>
        </p:spPr>
        <p:txBody>
          <a:bodyPr/>
          <a:lstStyle/>
          <a:p>
            <a:pPr algn="ctr"/>
            <a:r>
              <a:rPr lang="es-CO" b="1" dirty="0"/>
              <a:t>KATALON STUDIO</a:t>
            </a:r>
          </a:p>
        </p:txBody>
      </p:sp>
      <p:sp>
        <p:nvSpPr>
          <p:cNvPr id="3" name="Subtítulo 2">
            <a:extLst>
              <a:ext uri="{FF2B5EF4-FFF2-40B4-BE49-F238E27FC236}">
                <a16:creationId xmlns:a16="http://schemas.microsoft.com/office/drawing/2014/main" id="{B45E022B-4F5F-4767-A4BA-4C71DE608A55}"/>
              </a:ext>
            </a:extLst>
          </p:cNvPr>
          <p:cNvSpPr>
            <a:spLocks noGrp="1"/>
          </p:cNvSpPr>
          <p:nvPr>
            <p:ph type="subTitle" idx="1"/>
          </p:nvPr>
        </p:nvSpPr>
        <p:spPr>
          <a:xfrm>
            <a:off x="1871003" y="2546252"/>
            <a:ext cx="9566031" cy="3826412"/>
          </a:xfrm>
        </p:spPr>
        <p:txBody>
          <a:bodyPr>
            <a:normAutofit/>
          </a:bodyPr>
          <a:lstStyle/>
          <a:p>
            <a:pPr algn="just"/>
            <a:r>
              <a:rPr lang="es-CO" dirty="0">
                <a:solidFill>
                  <a:srgbClr val="33444C"/>
                </a:solidFill>
                <a:latin typeface="Open Sans"/>
              </a:rPr>
              <a:t>Katalon Studio es una herramienta gratuita para automatización de pruebas sobre aplicaciones web y móviles.</a:t>
            </a:r>
          </a:p>
          <a:p>
            <a:pPr algn="just"/>
            <a:r>
              <a:rPr lang="es-CO" dirty="0">
                <a:solidFill>
                  <a:srgbClr val="33444C"/>
                </a:solidFill>
                <a:latin typeface="Open Sans"/>
              </a:rPr>
              <a:t>Katalon Studio permite que los usuarios con menos experiencia en programación trabajen sin esfuerzo al proporcionar un marco de automatización predefinido con cientos de palabras clave integradas, estos podrían ser los probadores con conocimientos técnicos limitados. </a:t>
            </a:r>
          </a:p>
          <a:p>
            <a:pPr algn="just"/>
            <a:r>
              <a:rPr lang="es-CO" dirty="0">
                <a:solidFill>
                  <a:srgbClr val="33444C"/>
                </a:solidFill>
                <a:latin typeface="Open Sans"/>
              </a:rPr>
              <a:t>Katalon Studio esconde todas las complejidades técnicas detrás de la escena y proporciona una interfaz de usuario amigable con el modo manual (el usuario puede arrastrar y soltar, seleccionar palabras clave y probar objetos para formar pasos de prueba), pero aún mantiene las armas necesarias para usuarios técnicamente más poderosos que pueden excavar más profundo en la codificación con el modo de guión que es totalmente compatible con las ventajas del desarrollo, como el resaltado de sintaxis, la sugerencia de código y la depuración.</a:t>
            </a:r>
          </a:p>
          <a:p>
            <a:pPr algn="just"/>
            <a:endParaRPr lang="es-CO" dirty="0">
              <a:solidFill>
                <a:srgbClr val="33444C"/>
              </a:solidFill>
              <a:latin typeface="Open Sans"/>
            </a:endParaRPr>
          </a:p>
          <a:p>
            <a:pPr algn="just"/>
            <a:endParaRPr lang="es-CO" dirty="0">
              <a:solidFill>
                <a:srgbClr val="33444C"/>
              </a:solidFill>
              <a:latin typeface="Open Sans"/>
            </a:endParaRPr>
          </a:p>
          <a:p>
            <a:endParaRPr lang="es-CO" dirty="0"/>
          </a:p>
        </p:txBody>
      </p:sp>
    </p:spTree>
    <p:extLst>
      <p:ext uri="{BB962C8B-B14F-4D97-AF65-F5344CB8AC3E}">
        <p14:creationId xmlns:p14="http://schemas.microsoft.com/office/powerpoint/2010/main" val="406801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9818EFF-D88B-4813-AB6D-A444BF8CD917}"/>
              </a:ext>
            </a:extLst>
          </p:cNvPr>
          <p:cNvPicPr>
            <a:picLocks noChangeAspect="1"/>
          </p:cNvPicPr>
          <p:nvPr/>
        </p:nvPicPr>
        <p:blipFill rotWithShape="1">
          <a:blip r:embed="rId2"/>
          <a:srcRect l="24028" t="22456" r="14860" b="16774"/>
          <a:stretch/>
        </p:blipFill>
        <p:spPr>
          <a:xfrm>
            <a:off x="2037080" y="1107750"/>
            <a:ext cx="9421815" cy="5267650"/>
          </a:xfrm>
          <a:prstGeom prst="rect">
            <a:avLst/>
          </a:prstGeom>
        </p:spPr>
      </p:pic>
    </p:spTree>
    <p:extLst>
      <p:ext uri="{BB962C8B-B14F-4D97-AF65-F5344CB8AC3E}">
        <p14:creationId xmlns:p14="http://schemas.microsoft.com/office/powerpoint/2010/main" val="125387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6A73B8F-6673-45B4-959D-BA5DB159D27D}"/>
              </a:ext>
            </a:extLst>
          </p:cNvPr>
          <p:cNvPicPr>
            <a:picLocks noChangeAspect="1"/>
          </p:cNvPicPr>
          <p:nvPr/>
        </p:nvPicPr>
        <p:blipFill rotWithShape="1">
          <a:blip r:embed="rId2"/>
          <a:srcRect b="6411"/>
          <a:stretch/>
        </p:blipFill>
        <p:spPr>
          <a:xfrm>
            <a:off x="1926948" y="1006677"/>
            <a:ext cx="9701172" cy="5104563"/>
          </a:xfrm>
          <a:prstGeom prst="rect">
            <a:avLst/>
          </a:prstGeom>
        </p:spPr>
      </p:pic>
    </p:spTree>
    <p:extLst>
      <p:ext uri="{BB962C8B-B14F-4D97-AF65-F5344CB8AC3E}">
        <p14:creationId xmlns:p14="http://schemas.microsoft.com/office/powerpoint/2010/main" val="57132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4E5AE7F-1116-4EE6-BB4C-B8435A1B7222}"/>
              </a:ext>
            </a:extLst>
          </p:cNvPr>
          <p:cNvPicPr>
            <a:picLocks noChangeAspect="1"/>
          </p:cNvPicPr>
          <p:nvPr/>
        </p:nvPicPr>
        <p:blipFill rotWithShape="1">
          <a:blip r:embed="rId2"/>
          <a:srcRect b="5557"/>
          <a:stretch/>
        </p:blipFill>
        <p:spPr>
          <a:xfrm>
            <a:off x="1911232" y="1066800"/>
            <a:ext cx="9844661" cy="5227320"/>
          </a:xfrm>
          <a:prstGeom prst="rect">
            <a:avLst/>
          </a:prstGeom>
        </p:spPr>
      </p:pic>
      <p:sp>
        <p:nvSpPr>
          <p:cNvPr id="4" name="Rectángulo 3">
            <a:extLst>
              <a:ext uri="{FF2B5EF4-FFF2-40B4-BE49-F238E27FC236}">
                <a16:creationId xmlns:a16="http://schemas.microsoft.com/office/drawing/2014/main" id="{8C94BF15-27C4-46F1-8444-E360117AEB6D}"/>
              </a:ext>
            </a:extLst>
          </p:cNvPr>
          <p:cNvSpPr/>
          <p:nvPr/>
        </p:nvSpPr>
        <p:spPr>
          <a:xfrm>
            <a:off x="4859079" y="1382233"/>
            <a:ext cx="318977" cy="2658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2878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0998BAB-955A-4962-ADD5-C20B18555F1B}"/>
              </a:ext>
            </a:extLst>
          </p:cNvPr>
          <p:cNvPicPr>
            <a:picLocks noChangeAspect="1"/>
          </p:cNvPicPr>
          <p:nvPr/>
        </p:nvPicPr>
        <p:blipFill rotWithShape="1">
          <a:blip r:embed="rId2"/>
          <a:srcRect l="27969" r="23812" b="5500"/>
          <a:stretch/>
        </p:blipFill>
        <p:spPr>
          <a:xfrm>
            <a:off x="3962400" y="475968"/>
            <a:ext cx="6065520" cy="6364252"/>
          </a:xfrm>
          <a:prstGeom prst="rect">
            <a:avLst/>
          </a:prstGeom>
        </p:spPr>
      </p:pic>
    </p:spTree>
    <p:extLst>
      <p:ext uri="{BB962C8B-B14F-4D97-AF65-F5344CB8AC3E}">
        <p14:creationId xmlns:p14="http://schemas.microsoft.com/office/powerpoint/2010/main" val="284623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3DDD818-FEB9-4C3E-8269-2F9DACD169D3}"/>
              </a:ext>
            </a:extLst>
          </p:cNvPr>
          <p:cNvPicPr>
            <a:picLocks noChangeAspect="1"/>
          </p:cNvPicPr>
          <p:nvPr/>
        </p:nvPicPr>
        <p:blipFill rotWithShape="1">
          <a:blip r:embed="rId2"/>
          <a:srcRect l="1250" t="1977" r="2874" b="4867"/>
          <a:stretch/>
        </p:blipFill>
        <p:spPr>
          <a:xfrm>
            <a:off x="1844040" y="807720"/>
            <a:ext cx="9738359" cy="5319912"/>
          </a:xfrm>
          <a:prstGeom prst="rect">
            <a:avLst/>
          </a:prstGeom>
        </p:spPr>
      </p:pic>
    </p:spTree>
    <p:extLst>
      <p:ext uri="{BB962C8B-B14F-4D97-AF65-F5344CB8AC3E}">
        <p14:creationId xmlns:p14="http://schemas.microsoft.com/office/powerpoint/2010/main" val="245555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839EF8D-3A02-4A41-87D9-C1AE93A25531}"/>
              </a:ext>
            </a:extLst>
          </p:cNvPr>
          <p:cNvPicPr>
            <a:picLocks noChangeAspect="1"/>
          </p:cNvPicPr>
          <p:nvPr/>
        </p:nvPicPr>
        <p:blipFill rotWithShape="1">
          <a:blip r:embed="rId3"/>
          <a:srcRect l="1626" t="2644" r="1875" b="5757"/>
          <a:stretch/>
        </p:blipFill>
        <p:spPr>
          <a:xfrm>
            <a:off x="1730554" y="990600"/>
            <a:ext cx="10080446" cy="5379720"/>
          </a:xfrm>
          <a:prstGeom prst="rect">
            <a:avLst/>
          </a:prstGeom>
        </p:spPr>
      </p:pic>
    </p:spTree>
    <p:extLst>
      <p:ext uri="{BB962C8B-B14F-4D97-AF65-F5344CB8AC3E}">
        <p14:creationId xmlns:p14="http://schemas.microsoft.com/office/powerpoint/2010/main" val="105712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A00A275-E12D-4F9F-8A49-770E173EC103}"/>
              </a:ext>
            </a:extLst>
          </p:cNvPr>
          <p:cNvPicPr>
            <a:picLocks noChangeAspect="1"/>
          </p:cNvPicPr>
          <p:nvPr/>
        </p:nvPicPr>
        <p:blipFill rotWithShape="1">
          <a:blip r:embed="rId2"/>
          <a:srcRect l="1500" r="2875" b="4867"/>
          <a:stretch/>
        </p:blipFill>
        <p:spPr>
          <a:xfrm>
            <a:off x="1731333" y="777240"/>
            <a:ext cx="10094906" cy="5646420"/>
          </a:xfrm>
          <a:prstGeom prst="rect">
            <a:avLst/>
          </a:prstGeom>
        </p:spPr>
      </p:pic>
      <p:sp>
        <p:nvSpPr>
          <p:cNvPr id="4" name="Rectángulo 3">
            <a:extLst>
              <a:ext uri="{FF2B5EF4-FFF2-40B4-BE49-F238E27FC236}">
                <a16:creationId xmlns:a16="http://schemas.microsoft.com/office/drawing/2014/main" id="{AA92945B-28F7-4D42-81DC-9AF0E644B0BC}"/>
              </a:ext>
            </a:extLst>
          </p:cNvPr>
          <p:cNvSpPr/>
          <p:nvPr/>
        </p:nvSpPr>
        <p:spPr>
          <a:xfrm>
            <a:off x="10149840" y="6080760"/>
            <a:ext cx="944880"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6326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4AB7BB-0D30-4212-BB2F-BE8D70BA2047}"/>
              </a:ext>
            </a:extLst>
          </p:cNvPr>
          <p:cNvPicPr>
            <a:picLocks noChangeAspect="1"/>
          </p:cNvPicPr>
          <p:nvPr/>
        </p:nvPicPr>
        <p:blipFill rotWithShape="1">
          <a:blip r:embed="rId2"/>
          <a:srcRect l="53876" t="1" r="2625" b="21819"/>
          <a:stretch/>
        </p:blipFill>
        <p:spPr>
          <a:xfrm>
            <a:off x="3566160" y="156628"/>
            <a:ext cx="6720840" cy="6544744"/>
          </a:xfrm>
          <a:prstGeom prst="rect">
            <a:avLst/>
          </a:prstGeom>
        </p:spPr>
      </p:pic>
      <p:sp>
        <p:nvSpPr>
          <p:cNvPr id="3" name="Rectángulo 2">
            <a:extLst>
              <a:ext uri="{FF2B5EF4-FFF2-40B4-BE49-F238E27FC236}">
                <a16:creationId xmlns:a16="http://schemas.microsoft.com/office/drawing/2014/main" id="{58649543-2C24-4F51-A170-20095936D6C4}"/>
              </a:ext>
            </a:extLst>
          </p:cNvPr>
          <p:cNvSpPr/>
          <p:nvPr/>
        </p:nvSpPr>
        <p:spPr>
          <a:xfrm>
            <a:off x="8046721" y="6167592"/>
            <a:ext cx="777240" cy="309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4336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A6BC876-5EDF-49A2-82FA-7B2EB8EB8F74}"/>
              </a:ext>
            </a:extLst>
          </p:cNvPr>
          <p:cNvPicPr>
            <a:picLocks noChangeAspect="1"/>
          </p:cNvPicPr>
          <p:nvPr/>
        </p:nvPicPr>
        <p:blipFill rotWithShape="1">
          <a:blip r:embed="rId2"/>
          <a:srcRect b="5385"/>
          <a:stretch/>
        </p:blipFill>
        <p:spPr>
          <a:xfrm>
            <a:off x="1525230" y="853440"/>
            <a:ext cx="10514369" cy="5593080"/>
          </a:xfrm>
          <a:prstGeom prst="rect">
            <a:avLst/>
          </a:prstGeom>
        </p:spPr>
      </p:pic>
      <p:sp>
        <p:nvSpPr>
          <p:cNvPr id="4" name="Rectángulo 3">
            <a:extLst>
              <a:ext uri="{FF2B5EF4-FFF2-40B4-BE49-F238E27FC236}">
                <a16:creationId xmlns:a16="http://schemas.microsoft.com/office/drawing/2014/main" id="{7326F649-DFB8-4744-9C6A-36FCCA71B614}"/>
              </a:ext>
            </a:extLst>
          </p:cNvPr>
          <p:cNvSpPr/>
          <p:nvPr/>
        </p:nvSpPr>
        <p:spPr>
          <a:xfrm>
            <a:off x="2270761" y="2677633"/>
            <a:ext cx="777240" cy="172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29130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6688B0D-DDD1-480A-8307-32775593CE00}"/>
              </a:ext>
            </a:extLst>
          </p:cNvPr>
          <p:cNvPicPr>
            <a:picLocks noChangeAspect="1"/>
          </p:cNvPicPr>
          <p:nvPr/>
        </p:nvPicPr>
        <p:blipFill rotWithShape="1">
          <a:blip r:embed="rId2"/>
          <a:srcRect t="1" b="7188"/>
          <a:stretch/>
        </p:blipFill>
        <p:spPr>
          <a:xfrm>
            <a:off x="1693010" y="1143000"/>
            <a:ext cx="10163709" cy="5303520"/>
          </a:xfrm>
          <a:prstGeom prst="rect">
            <a:avLst/>
          </a:prstGeom>
        </p:spPr>
      </p:pic>
      <p:sp>
        <p:nvSpPr>
          <p:cNvPr id="3" name="Rectángulo 2">
            <a:extLst>
              <a:ext uri="{FF2B5EF4-FFF2-40B4-BE49-F238E27FC236}">
                <a16:creationId xmlns:a16="http://schemas.microsoft.com/office/drawing/2014/main" id="{7CAD5E8A-18FD-4EA4-8BD6-13782264FA6D}"/>
              </a:ext>
            </a:extLst>
          </p:cNvPr>
          <p:cNvSpPr/>
          <p:nvPr/>
        </p:nvSpPr>
        <p:spPr>
          <a:xfrm>
            <a:off x="6885999" y="1443192"/>
            <a:ext cx="444441" cy="3246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8685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466A2AC-EACA-47CE-ABE8-D4A63D2246AC}"/>
              </a:ext>
            </a:extLst>
          </p:cNvPr>
          <p:cNvSpPr/>
          <p:nvPr/>
        </p:nvSpPr>
        <p:spPr>
          <a:xfrm>
            <a:off x="2002221" y="0"/>
            <a:ext cx="9562312" cy="3693319"/>
          </a:xfrm>
          <a:prstGeom prst="rect">
            <a:avLst/>
          </a:prstGeom>
        </p:spPr>
        <p:txBody>
          <a:bodyPr wrap="square">
            <a:spAutoFit/>
          </a:bodyPr>
          <a:lstStyle/>
          <a:p>
            <a:endParaRPr lang="es-CO" dirty="0">
              <a:solidFill>
                <a:srgbClr val="33444C"/>
              </a:solidFill>
              <a:latin typeface="Open Sans"/>
            </a:endParaRPr>
          </a:p>
          <a:p>
            <a:endParaRPr lang="es-CO" dirty="0">
              <a:solidFill>
                <a:srgbClr val="33444C"/>
              </a:solidFill>
              <a:latin typeface="Open Sans"/>
            </a:endParaRPr>
          </a:p>
          <a:p>
            <a:r>
              <a:rPr lang="es-CO" dirty="0">
                <a:solidFill>
                  <a:srgbClr val="33444C"/>
                </a:solidFill>
                <a:latin typeface="Open Sans"/>
              </a:rPr>
              <a:t>Para la instalación se ingresa a: </a:t>
            </a:r>
            <a:r>
              <a:rPr lang="es-CO" dirty="0">
                <a:hlinkClick r:id="rId3"/>
              </a:rPr>
              <a:t>https://www.katalon.com/</a:t>
            </a:r>
            <a:r>
              <a:rPr lang="es-CO" dirty="0"/>
              <a:t> Se realiza la descarga</a:t>
            </a:r>
          </a:p>
          <a:p>
            <a:endParaRPr lang="es-CO" dirty="0"/>
          </a:p>
          <a:p>
            <a:r>
              <a:rPr lang="es-CO" b="1" dirty="0">
                <a:solidFill>
                  <a:srgbClr val="33444C"/>
                </a:solidFill>
                <a:latin typeface="Open Sans"/>
              </a:rPr>
              <a:t>Configuración del entorno</a:t>
            </a:r>
          </a:p>
          <a:p>
            <a:r>
              <a:rPr lang="es-CO" dirty="0">
                <a:solidFill>
                  <a:srgbClr val="33444C"/>
                </a:solidFill>
                <a:latin typeface="Open Sans"/>
              </a:rPr>
              <a:t>Primero debe verificar si su computadora cumple con los </a:t>
            </a:r>
            <a:r>
              <a:rPr lang="es-CO" dirty="0">
                <a:solidFill>
                  <a:srgbClr val="33444C"/>
                </a:solidFill>
                <a:latin typeface="Open Sans"/>
                <a:hlinkClick r:id="rId4">
                  <a:extLst>
                    <a:ext uri="{A12FA001-AC4F-418D-AE19-62706E023703}">
                      <ahyp:hlinkClr xmlns:ahyp="http://schemas.microsoft.com/office/drawing/2018/hyperlinkcolor" val="tx"/>
                    </a:ext>
                  </a:extLst>
                </a:hlinkClick>
              </a:rPr>
              <a:t>requisitos</a:t>
            </a:r>
            <a:r>
              <a:rPr lang="es-CO" dirty="0">
                <a:solidFill>
                  <a:srgbClr val="33444C"/>
                </a:solidFill>
                <a:latin typeface="Open Sans"/>
              </a:rPr>
              <a:t> del </a:t>
            </a:r>
            <a:r>
              <a:rPr lang="es-CO" dirty="0">
                <a:solidFill>
                  <a:srgbClr val="33444C"/>
                </a:solidFill>
                <a:latin typeface="Open Sans"/>
                <a:hlinkClick r:id="rId4">
                  <a:extLst>
                    <a:ext uri="{A12FA001-AC4F-418D-AE19-62706E023703}">
                      <ahyp:hlinkClr xmlns:ahyp="http://schemas.microsoft.com/office/drawing/2018/hyperlinkcolor" val="tx"/>
                    </a:ext>
                  </a:extLst>
                </a:hlinkClick>
              </a:rPr>
              <a:t>sistema</a:t>
            </a:r>
            <a:r>
              <a:rPr lang="es-CO" dirty="0">
                <a:solidFill>
                  <a:srgbClr val="33444C"/>
                </a:solidFill>
                <a:latin typeface="Open Sans"/>
              </a:rPr>
              <a:t> para automatizar el uso de Katalon Studio.</a:t>
            </a:r>
          </a:p>
          <a:p>
            <a:endParaRPr lang="es-CO" dirty="0"/>
          </a:p>
          <a:p>
            <a:r>
              <a:rPr lang="es-CO" dirty="0">
                <a:solidFill>
                  <a:srgbClr val="33444C"/>
                </a:solidFill>
                <a:latin typeface="Open Sans"/>
              </a:rPr>
              <a:t>Para la automatización de la interfaz de usuario web , no se necesitan configuraciones adicionales, excepto asegurarse de que los navegadores necesarios estén instalados. Compruebe </a:t>
            </a:r>
            <a:r>
              <a:rPr lang="es-CO" dirty="0">
                <a:solidFill>
                  <a:srgbClr val="33444C"/>
                </a:solidFill>
                <a:latin typeface="Open Sans"/>
                <a:hlinkClick r:id="rId5">
                  <a:extLst>
                    <a:ext uri="{A12FA001-AC4F-418D-AE19-62706E023703}">
                      <ahyp:hlinkClr xmlns:ahyp="http://schemas.microsoft.com/office/drawing/2018/hyperlinkcolor" val="tx"/>
                    </a:ext>
                  </a:extLst>
                </a:hlinkClick>
              </a:rPr>
              <a:t>esta lista</a:t>
            </a:r>
            <a:r>
              <a:rPr lang="es-CO" dirty="0">
                <a:solidFill>
                  <a:srgbClr val="33444C"/>
                </a:solidFill>
                <a:latin typeface="Open Sans"/>
              </a:rPr>
              <a:t> para todos los navegadores compatibles.</a:t>
            </a:r>
          </a:p>
          <a:p>
            <a:endParaRPr lang="es-CO" dirty="0">
              <a:solidFill>
                <a:srgbClr val="33444C"/>
              </a:solidFill>
              <a:latin typeface="Open Sans"/>
            </a:endParaRPr>
          </a:p>
          <a:p>
            <a:endParaRPr lang="es-CO" dirty="0"/>
          </a:p>
        </p:txBody>
      </p:sp>
      <p:pic>
        <p:nvPicPr>
          <p:cNvPr id="3" name="Imagen 2">
            <a:extLst>
              <a:ext uri="{FF2B5EF4-FFF2-40B4-BE49-F238E27FC236}">
                <a16:creationId xmlns:a16="http://schemas.microsoft.com/office/drawing/2014/main" id="{7752A989-8756-4B2D-963A-94366ECC4292}"/>
              </a:ext>
            </a:extLst>
          </p:cNvPr>
          <p:cNvPicPr>
            <a:picLocks noChangeAspect="1"/>
          </p:cNvPicPr>
          <p:nvPr/>
        </p:nvPicPr>
        <p:blipFill rotWithShape="1">
          <a:blip r:embed="rId6"/>
          <a:srcRect t="4116" b="5265"/>
          <a:stretch/>
        </p:blipFill>
        <p:spPr>
          <a:xfrm>
            <a:off x="2002221" y="3173258"/>
            <a:ext cx="9112469" cy="3562328"/>
          </a:xfrm>
          <a:prstGeom prst="rect">
            <a:avLst/>
          </a:prstGeom>
        </p:spPr>
      </p:pic>
    </p:spTree>
    <p:extLst>
      <p:ext uri="{BB962C8B-B14F-4D97-AF65-F5344CB8AC3E}">
        <p14:creationId xmlns:p14="http://schemas.microsoft.com/office/powerpoint/2010/main" val="1226890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2FDD386-7540-4B19-8311-BABCF4361D93}"/>
              </a:ext>
            </a:extLst>
          </p:cNvPr>
          <p:cNvPicPr>
            <a:picLocks noChangeAspect="1"/>
          </p:cNvPicPr>
          <p:nvPr/>
        </p:nvPicPr>
        <p:blipFill rotWithShape="1">
          <a:blip r:embed="rId2"/>
          <a:srcRect b="6201"/>
          <a:stretch/>
        </p:blipFill>
        <p:spPr>
          <a:xfrm>
            <a:off x="1599328" y="944880"/>
            <a:ext cx="10287871" cy="5425440"/>
          </a:xfrm>
          <a:prstGeom prst="rect">
            <a:avLst/>
          </a:prstGeom>
        </p:spPr>
      </p:pic>
    </p:spTree>
    <p:extLst>
      <p:ext uri="{BB962C8B-B14F-4D97-AF65-F5344CB8AC3E}">
        <p14:creationId xmlns:p14="http://schemas.microsoft.com/office/powerpoint/2010/main" val="2479400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96A3F46-2A31-422B-8CE5-52D2803E390E}"/>
              </a:ext>
            </a:extLst>
          </p:cNvPr>
          <p:cNvPicPr>
            <a:picLocks noChangeAspect="1"/>
          </p:cNvPicPr>
          <p:nvPr/>
        </p:nvPicPr>
        <p:blipFill rotWithShape="1">
          <a:blip r:embed="rId3"/>
          <a:srcRect b="5726"/>
          <a:stretch/>
        </p:blipFill>
        <p:spPr>
          <a:xfrm>
            <a:off x="1635618" y="854491"/>
            <a:ext cx="10232032" cy="5423337"/>
          </a:xfrm>
          <a:prstGeom prst="rect">
            <a:avLst/>
          </a:prstGeom>
        </p:spPr>
      </p:pic>
      <p:sp>
        <p:nvSpPr>
          <p:cNvPr id="3" name="Rectángulo 2">
            <a:extLst>
              <a:ext uri="{FF2B5EF4-FFF2-40B4-BE49-F238E27FC236}">
                <a16:creationId xmlns:a16="http://schemas.microsoft.com/office/drawing/2014/main" id="{37744380-7708-425E-9D2E-AA61171642E6}"/>
              </a:ext>
            </a:extLst>
          </p:cNvPr>
          <p:cNvSpPr/>
          <p:nvPr/>
        </p:nvSpPr>
        <p:spPr>
          <a:xfrm>
            <a:off x="2408971" y="4125836"/>
            <a:ext cx="944880" cy="1623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5EBFB12D-9AEA-4CAB-B998-6122EC7B3010}"/>
              </a:ext>
            </a:extLst>
          </p:cNvPr>
          <p:cNvSpPr/>
          <p:nvPr/>
        </p:nvSpPr>
        <p:spPr>
          <a:xfrm>
            <a:off x="2361673" y="3154680"/>
            <a:ext cx="944880" cy="1623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1428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A0EB0E-C2F5-462A-AADF-25004CC4CB28}"/>
              </a:ext>
            </a:extLst>
          </p:cNvPr>
          <p:cNvPicPr>
            <a:picLocks noChangeAspect="1"/>
          </p:cNvPicPr>
          <p:nvPr/>
        </p:nvPicPr>
        <p:blipFill rotWithShape="1">
          <a:blip r:embed="rId3"/>
          <a:srcRect b="5560"/>
          <a:stretch/>
        </p:blipFill>
        <p:spPr>
          <a:xfrm>
            <a:off x="2570921" y="1583552"/>
            <a:ext cx="8812696" cy="4679253"/>
          </a:xfrm>
          <a:prstGeom prst="rect">
            <a:avLst/>
          </a:prstGeom>
        </p:spPr>
      </p:pic>
      <p:sp>
        <p:nvSpPr>
          <p:cNvPr id="3" name="Rectángulo 2">
            <a:extLst>
              <a:ext uri="{FF2B5EF4-FFF2-40B4-BE49-F238E27FC236}">
                <a16:creationId xmlns:a16="http://schemas.microsoft.com/office/drawing/2014/main" id="{3150D544-C84B-4DB8-ADD9-17DF9E124384}"/>
              </a:ext>
            </a:extLst>
          </p:cNvPr>
          <p:cNvSpPr/>
          <p:nvPr/>
        </p:nvSpPr>
        <p:spPr>
          <a:xfrm>
            <a:off x="3379303" y="595195"/>
            <a:ext cx="7540487" cy="646331"/>
          </a:xfrm>
          <a:prstGeom prst="rect">
            <a:avLst/>
          </a:prstGeom>
        </p:spPr>
        <p:txBody>
          <a:bodyPr wrap="square">
            <a:spAutoFit/>
          </a:bodyPr>
          <a:lstStyle/>
          <a:p>
            <a:r>
              <a:rPr lang="es-CO" dirty="0">
                <a:solidFill>
                  <a:srgbClr val="111111"/>
                </a:solidFill>
                <a:latin typeface="Open Sans"/>
              </a:rPr>
              <a:t>Genera un código en </a:t>
            </a:r>
            <a:r>
              <a:rPr lang="es-CO" dirty="0" err="1">
                <a:solidFill>
                  <a:srgbClr val="111111"/>
                </a:solidFill>
                <a:latin typeface="Open Sans"/>
              </a:rPr>
              <a:t>Groovy</a:t>
            </a:r>
            <a:r>
              <a:rPr lang="es-CO" dirty="0">
                <a:solidFill>
                  <a:srgbClr val="111111"/>
                </a:solidFill>
                <a:latin typeface="Open Sans"/>
              </a:rPr>
              <a:t> muy sencillo de retocar, básicamente elegir el método adecuado del la clase </a:t>
            </a:r>
            <a:r>
              <a:rPr lang="es-CO" b="1" dirty="0" err="1">
                <a:solidFill>
                  <a:srgbClr val="111111"/>
                </a:solidFill>
                <a:latin typeface="Open Sans"/>
              </a:rPr>
              <a:t>WebUI</a:t>
            </a:r>
            <a:r>
              <a:rPr lang="es-CO" b="1" dirty="0">
                <a:solidFill>
                  <a:srgbClr val="111111"/>
                </a:solidFill>
                <a:latin typeface="Open Sans"/>
              </a:rPr>
              <a:t>:</a:t>
            </a:r>
            <a:endParaRPr lang="es-CO" dirty="0"/>
          </a:p>
        </p:txBody>
      </p:sp>
    </p:spTree>
    <p:extLst>
      <p:ext uri="{BB962C8B-B14F-4D97-AF65-F5344CB8AC3E}">
        <p14:creationId xmlns:p14="http://schemas.microsoft.com/office/powerpoint/2010/main" val="304409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BBA5B6F-94E1-4297-9429-349278C0C983}"/>
              </a:ext>
            </a:extLst>
          </p:cNvPr>
          <p:cNvPicPr>
            <a:picLocks noChangeAspect="1"/>
          </p:cNvPicPr>
          <p:nvPr/>
        </p:nvPicPr>
        <p:blipFill rotWithShape="1">
          <a:blip r:embed="rId2"/>
          <a:srcRect l="23611" t="16774" r="20972" b="7387"/>
          <a:stretch/>
        </p:blipFill>
        <p:spPr>
          <a:xfrm>
            <a:off x="1507067" y="96127"/>
            <a:ext cx="8432799" cy="6488392"/>
          </a:xfrm>
          <a:prstGeom prst="rect">
            <a:avLst/>
          </a:prstGeom>
        </p:spPr>
      </p:pic>
    </p:spTree>
    <p:extLst>
      <p:ext uri="{BB962C8B-B14F-4D97-AF65-F5344CB8AC3E}">
        <p14:creationId xmlns:p14="http://schemas.microsoft.com/office/powerpoint/2010/main" val="196924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7F3818D-A0D4-4558-95E9-287207EFDF6E}"/>
              </a:ext>
            </a:extLst>
          </p:cNvPr>
          <p:cNvPicPr>
            <a:picLocks noChangeAspect="1"/>
          </p:cNvPicPr>
          <p:nvPr/>
        </p:nvPicPr>
        <p:blipFill rotWithShape="1">
          <a:blip r:embed="rId2"/>
          <a:srcRect l="20693" t="17762" r="21529" b="21468"/>
          <a:stretch/>
        </p:blipFill>
        <p:spPr>
          <a:xfrm>
            <a:off x="1993780" y="762000"/>
            <a:ext cx="9619100" cy="5074920"/>
          </a:xfrm>
          <a:prstGeom prst="rect">
            <a:avLst/>
          </a:prstGeom>
        </p:spPr>
      </p:pic>
    </p:spTree>
    <p:extLst>
      <p:ext uri="{BB962C8B-B14F-4D97-AF65-F5344CB8AC3E}">
        <p14:creationId xmlns:p14="http://schemas.microsoft.com/office/powerpoint/2010/main" val="249073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21D4554-FD4C-46F0-A6CB-134F0DDC1D35}"/>
              </a:ext>
            </a:extLst>
          </p:cNvPr>
          <p:cNvPicPr>
            <a:picLocks noChangeAspect="1"/>
          </p:cNvPicPr>
          <p:nvPr/>
        </p:nvPicPr>
        <p:blipFill rotWithShape="1">
          <a:blip r:embed="rId2"/>
          <a:srcRect l="20834" t="30138" r="37360" b="33796"/>
          <a:stretch/>
        </p:blipFill>
        <p:spPr>
          <a:xfrm>
            <a:off x="1908063" y="1029546"/>
            <a:ext cx="9803029" cy="4798907"/>
          </a:xfrm>
          <a:prstGeom prst="rect">
            <a:avLst/>
          </a:prstGeom>
        </p:spPr>
      </p:pic>
    </p:spTree>
    <p:extLst>
      <p:ext uri="{BB962C8B-B14F-4D97-AF65-F5344CB8AC3E}">
        <p14:creationId xmlns:p14="http://schemas.microsoft.com/office/powerpoint/2010/main" val="358520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975F718-BF71-411A-9184-28C5DA97D288}"/>
              </a:ext>
            </a:extLst>
          </p:cNvPr>
          <p:cNvSpPr>
            <a:spLocks noGrp="1"/>
          </p:cNvSpPr>
          <p:nvPr>
            <p:ph type="body" idx="1"/>
          </p:nvPr>
        </p:nvSpPr>
        <p:spPr>
          <a:xfrm>
            <a:off x="426720" y="1249680"/>
            <a:ext cx="4616703" cy="1087755"/>
          </a:xfrm>
        </p:spPr>
        <p:txBody>
          <a:bodyPr>
            <a:normAutofit/>
          </a:bodyPr>
          <a:lstStyle/>
          <a:p>
            <a:pPr algn="just"/>
            <a:r>
              <a:rPr lang="es-CO" sz="1800" dirty="0">
                <a:solidFill>
                  <a:srgbClr val="33444C"/>
                </a:solidFill>
                <a:latin typeface="Open Sans"/>
              </a:rPr>
              <a:t>Una vez iniciada, la aplicación debe mostrar la pantalla de inicio similar a la siguiente captura de pantalla:</a:t>
            </a:r>
          </a:p>
        </p:txBody>
      </p:sp>
      <p:pic>
        <p:nvPicPr>
          <p:cNvPr id="7" name="Marcador de contenido 6">
            <a:extLst>
              <a:ext uri="{FF2B5EF4-FFF2-40B4-BE49-F238E27FC236}">
                <a16:creationId xmlns:a16="http://schemas.microsoft.com/office/drawing/2014/main" id="{5003BE6B-1E9F-4014-99A0-8B8C5F7A79E9}"/>
              </a:ext>
            </a:extLst>
          </p:cNvPr>
          <p:cNvPicPr>
            <a:picLocks noGrp="1" noChangeAspect="1"/>
          </p:cNvPicPr>
          <p:nvPr>
            <p:ph sz="half" idx="2"/>
          </p:nvPr>
        </p:nvPicPr>
        <p:blipFill rotWithShape="1">
          <a:blip r:embed="rId2"/>
          <a:srcRect l="21606" t="27062" r="47475" b="36412"/>
          <a:stretch/>
        </p:blipFill>
        <p:spPr>
          <a:xfrm>
            <a:off x="230248" y="2505075"/>
            <a:ext cx="4920872" cy="3209925"/>
          </a:xfrm>
          <a:prstGeom prst="rect">
            <a:avLst/>
          </a:prstGeom>
        </p:spPr>
      </p:pic>
      <p:sp>
        <p:nvSpPr>
          <p:cNvPr id="5" name="Marcador de texto 4">
            <a:extLst>
              <a:ext uri="{FF2B5EF4-FFF2-40B4-BE49-F238E27FC236}">
                <a16:creationId xmlns:a16="http://schemas.microsoft.com/office/drawing/2014/main" id="{4758BE9A-B077-4F8B-83DF-BE6838081FD4}"/>
              </a:ext>
            </a:extLst>
          </p:cNvPr>
          <p:cNvSpPr>
            <a:spLocks noGrp="1"/>
          </p:cNvSpPr>
          <p:nvPr>
            <p:ph type="body" sz="quarter" idx="3"/>
          </p:nvPr>
        </p:nvSpPr>
        <p:spPr>
          <a:xfrm>
            <a:off x="5990961" y="407459"/>
            <a:ext cx="5591706" cy="1676400"/>
          </a:xfrm>
        </p:spPr>
        <p:txBody>
          <a:bodyPr>
            <a:noAutofit/>
          </a:bodyPr>
          <a:lstStyle/>
          <a:p>
            <a:endParaRPr lang="es-CO" sz="1800" b="0" dirty="0"/>
          </a:p>
          <a:p>
            <a:endParaRPr lang="es-CO" sz="1800" b="0" dirty="0"/>
          </a:p>
          <a:p>
            <a:endParaRPr lang="es-CO" sz="1800" b="0" dirty="0"/>
          </a:p>
          <a:p>
            <a:endParaRPr lang="es-CO" sz="1800" b="0" dirty="0"/>
          </a:p>
          <a:p>
            <a:endParaRPr lang="es-CO" sz="1800" b="0" dirty="0"/>
          </a:p>
          <a:p>
            <a:br>
              <a:rPr lang="es-CO" sz="1800" dirty="0"/>
            </a:br>
            <a:endParaRPr lang="es-CO" sz="1800" dirty="0"/>
          </a:p>
        </p:txBody>
      </p:sp>
      <p:pic>
        <p:nvPicPr>
          <p:cNvPr id="11" name="Marcador de contenido 10">
            <a:extLst>
              <a:ext uri="{FF2B5EF4-FFF2-40B4-BE49-F238E27FC236}">
                <a16:creationId xmlns:a16="http://schemas.microsoft.com/office/drawing/2014/main" id="{2C9C412A-8990-4426-9D0D-7FDF685F61C6}"/>
              </a:ext>
            </a:extLst>
          </p:cNvPr>
          <p:cNvPicPr>
            <a:picLocks noGrp="1" noChangeAspect="1"/>
          </p:cNvPicPr>
          <p:nvPr>
            <p:ph sz="quarter" idx="4"/>
          </p:nvPr>
        </p:nvPicPr>
        <p:blipFill rotWithShape="1">
          <a:blip r:embed="rId3"/>
          <a:srcRect l="19846" t="54286" r="43564" b="25688"/>
          <a:stretch/>
        </p:blipFill>
        <p:spPr>
          <a:xfrm>
            <a:off x="5043423" y="2711827"/>
            <a:ext cx="6918329" cy="2900514"/>
          </a:xfrm>
          <a:prstGeom prst="rect">
            <a:avLst/>
          </a:prstGeom>
        </p:spPr>
      </p:pic>
      <p:sp>
        <p:nvSpPr>
          <p:cNvPr id="12" name="Rectángulo 11">
            <a:extLst>
              <a:ext uri="{FF2B5EF4-FFF2-40B4-BE49-F238E27FC236}">
                <a16:creationId xmlns:a16="http://schemas.microsoft.com/office/drawing/2014/main" id="{1C040754-BCC0-4460-B8E7-55078B40631B}"/>
              </a:ext>
            </a:extLst>
          </p:cNvPr>
          <p:cNvSpPr/>
          <p:nvPr/>
        </p:nvSpPr>
        <p:spPr>
          <a:xfrm>
            <a:off x="5486400" y="1142630"/>
            <a:ext cx="6278880" cy="1477328"/>
          </a:xfrm>
          <a:prstGeom prst="rect">
            <a:avLst/>
          </a:prstGeom>
        </p:spPr>
        <p:txBody>
          <a:bodyPr wrap="square">
            <a:spAutoFit/>
          </a:bodyPr>
          <a:lstStyle/>
          <a:p>
            <a:pPr algn="just">
              <a:spcBef>
                <a:spcPts val="1000"/>
              </a:spcBef>
              <a:buClr>
                <a:schemeClr val="accent1"/>
              </a:buClr>
            </a:pPr>
            <a:r>
              <a:rPr lang="es-CO" dirty="0">
                <a:solidFill>
                  <a:srgbClr val="33444C"/>
                </a:solidFill>
                <a:latin typeface="Open Sans"/>
              </a:rPr>
              <a:t>Después de iniciar Katalon Studio, ingrese su nombre de usuario y contraseña registrados para activar su Katalon Studio. El nombre de usuario y la contraseña son los mismos con los que se ha registrado para descargar Katalon Studio desde </a:t>
            </a:r>
            <a:r>
              <a:rPr lang="es-CO" dirty="0">
                <a:solidFill>
                  <a:srgbClr val="33444C"/>
                </a:solidFill>
                <a:latin typeface="Open Sans"/>
                <a:hlinkClick r:id="rId4">
                  <a:extLst>
                    <a:ext uri="{A12FA001-AC4F-418D-AE19-62706E023703}">
                      <ahyp:hlinkClr xmlns:ahyp="http://schemas.microsoft.com/office/drawing/2018/hyperlinkcolor" val="tx"/>
                    </a:ext>
                  </a:extLst>
                </a:hlinkClick>
              </a:rPr>
              <a:t>https://www.katalon.com/</a:t>
            </a:r>
            <a:r>
              <a:rPr lang="es-CO" dirty="0">
                <a:solidFill>
                  <a:srgbClr val="33444C"/>
                </a:solidFill>
                <a:latin typeface="Open Sans"/>
              </a:rPr>
              <a:t> .</a:t>
            </a:r>
          </a:p>
        </p:txBody>
      </p:sp>
    </p:spTree>
    <p:extLst>
      <p:ext uri="{BB962C8B-B14F-4D97-AF65-F5344CB8AC3E}">
        <p14:creationId xmlns:p14="http://schemas.microsoft.com/office/powerpoint/2010/main" val="322536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2917464-6481-4D14-8AED-FAD7CDDEFB33}"/>
              </a:ext>
            </a:extLst>
          </p:cNvPr>
          <p:cNvPicPr>
            <a:picLocks noChangeAspect="1"/>
          </p:cNvPicPr>
          <p:nvPr/>
        </p:nvPicPr>
        <p:blipFill rotWithShape="1">
          <a:blip r:embed="rId2"/>
          <a:srcRect b="6645"/>
          <a:stretch/>
        </p:blipFill>
        <p:spPr>
          <a:xfrm>
            <a:off x="1615440" y="1004301"/>
            <a:ext cx="10281732" cy="5396499"/>
          </a:xfrm>
          <a:prstGeom prst="rect">
            <a:avLst/>
          </a:prstGeom>
        </p:spPr>
      </p:pic>
    </p:spTree>
    <p:extLst>
      <p:ext uri="{BB962C8B-B14F-4D97-AF65-F5344CB8AC3E}">
        <p14:creationId xmlns:p14="http://schemas.microsoft.com/office/powerpoint/2010/main" val="72221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FB6B524-AC43-4FB3-9EA2-22CD31A5FD0E}"/>
              </a:ext>
            </a:extLst>
          </p:cNvPr>
          <p:cNvPicPr>
            <a:picLocks noChangeAspect="1"/>
          </p:cNvPicPr>
          <p:nvPr/>
        </p:nvPicPr>
        <p:blipFill rotWithShape="1">
          <a:blip r:embed="rId2"/>
          <a:srcRect b="6235"/>
          <a:stretch/>
        </p:blipFill>
        <p:spPr>
          <a:xfrm>
            <a:off x="1843890" y="1143000"/>
            <a:ext cx="10026993" cy="5285934"/>
          </a:xfrm>
          <a:prstGeom prst="rect">
            <a:avLst/>
          </a:prstGeom>
        </p:spPr>
      </p:pic>
    </p:spTree>
    <p:extLst>
      <p:ext uri="{BB962C8B-B14F-4D97-AF65-F5344CB8AC3E}">
        <p14:creationId xmlns:p14="http://schemas.microsoft.com/office/powerpoint/2010/main" val="150691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6A5813-921F-4545-8B69-634A877281D4}"/>
              </a:ext>
            </a:extLst>
          </p:cNvPr>
          <p:cNvPicPr>
            <a:picLocks noChangeAspect="1"/>
          </p:cNvPicPr>
          <p:nvPr/>
        </p:nvPicPr>
        <p:blipFill rotWithShape="1">
          <a:blip r:embed="rId2"/>
          <a:srcRect l="24392" t="22119" r="15468" b="15629"/>
          <a:stretch/>
        </p:blipFill>
        <p:spPr>
          <a:xfrm>
            <a:off x="1739705" y="832660"/>
            <a:ext cx="9384474" cy="5461460"/>
          </a:xfrm>
          <a:prstGeom prst="rect">
            <a:avLst/>
          </a:prstGeom>
        </p:spPr>
      </p:pic>
    </p:spTree>
    <p:extLst>
      <p:ext uri="{BB962C8B-B14F-4D97-AF65-F5344CB8AC3E}">
        <p14:creationId xmlns:p14="http://schemas.microsoft.com/office/powerpoint/2010/main" val="363225765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688</TotalTime>
  <Words>301</Words>
  <Application>Microsoft Office PowerPoint</Application>
  <PresentationFormat>Panorámica</PresentationFormat>
  <Paragraphs>31</Paragraphs>
  <Slides>22</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Century Gothic</vt:lpstr>
      <vt:lpstr>Open Sans</vt:lpstr>
      <vt:lpstr>Roboto</vt:lpstr>
      <vt:lpstr>Wingdings 3</vt:lpstr>
      <vt:lpstr>Espiral</vt:lpstr>
      <vt:lpstr>KATALON STUDIO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SEMILLERO10</dc:creator>
  <cp:lastModifiedBy>SEMILLERO10</cp:lastModifiedBy>
  <cp:revision>37</cp:revision>
  <dcterms:created xsi:type="dcterms:W3CDTF">2019-04-06T04:13:36Z</dcterms:created>
  <dcterms:modified xsi:type="dcterms:W3CDTF">2019-04-08T01:06:21Z</dcterms:modified>
</cp:coreProperties>
</file>