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0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8FA6-8BE2-46B1-BAFF-8A85A13D6E6B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75237F7-A577-4BF8-9ED1-443E72E3366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8FA6-8BE2-46B1-BAFF-8A85A13D6E6B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37F7-A577-4BF8-9ED1-443E72E3366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75237F7-A577-4BF8-9ED1-443E72E3366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8FA6-8BE2-46B1-BAFF-8A85A13D6E6B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8FA6-8BE2-46B1-BAFF-8A85A13D6E6B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75237F7-A577-4BF8-9ED1-443E72E3366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8FA6-8BE2-46B1-BAFF-8A85A13D6E6B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75237F7-A577-4BF8-9ED1-443E72E3366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D258FA6-8BE2-46B1-BAFF-8A85A13D6E6B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37F7-A577-4BF8-9ED1-443E72E3366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бъект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8FA6-8BE2-46B1-BAFF-8A85A13D6E6B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Объект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Объект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75237F7-A577-4BF8-9ED1-443E72E33660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8FA6-8BE2-46B1-BAFF-8A85A13D6E6B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75237F7-A577-4BF8-9ED1-443E72E3366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8FA6-8BE2-46B1-BAFF-8A85A13D6E6B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75237F7-A577-4BF8-9ED1-443E72E3366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Объект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75237F7-A577-4BF8-9ED1-443E72E3366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8FA6-8BE2-46B1-BAFF-8A85A13D6E6B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75237F7-A577-4BF8-9ED1-443E72E3366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D258FA6-8BE2-46B1-BAFF-8A85A13D6E6B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D258FA6-8BE2-46B1-BAFF-8A85A13D6E6B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75237F7-A577-4BF8-9ED1-443E72E33660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692696"/>
            <a:ext cx="7772400" cy="1470025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«Гибкая методология SCRUM в образовательном процессе»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360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r>
              <a:rPr lang="ru-RU" sz="36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Владелец Продукта (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Product Owner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endParaRPr lang="ru-RU" sz="3600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94360" lvl="2" indent="0"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Одна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из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3 зон ответственности в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Скрам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-команде. Владелец Продукта отвечает за формирование видения совершенного и при этом реализуемого продукта. В его обязанности также входит курирование и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приоритизация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Бэклога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Продукта. Около 50% времени Владелец Продукта проводит с клиентами и заинтересованными лицами, остальные 50% работает совместно с командой.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7892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56640" cy="870920"/>
          </a:xfr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b">
            <a:noAutofit/>
          </a:bodyPr>
          <a:lstStyle/>
          <a:p>
            <a:r>
              <a:rPr lang="ru-RU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Диаграмма Сгорания Работ Спринта (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Sprint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Burndown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Chart)</a:t>
            </a:r>
            <a:endParaRPr lang="ru-RU" sz="2800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94360" lvl="2" indent="0"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Диаграмма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Сгорания Работ Спринта визуально показывает прогресс Команды в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Стори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Поинтах по дням спринта. Это графическое представление того, сколько работы уже сделано и сколько еще остается сделать. Диаграмма позволяет Команде прогнозировать успех Спринта и предпринимать меры, чтобы к моменту окончанию Спринта все запланированные задачи были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были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завершены.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5117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b">
            <a:noAutofit/>
          </a:bodyPr>
          <a:lstStyle/>
          <a:p>
            <a:r>
              <a:rPr lang="ru-RU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Доска Спринта [</a:t>
            </a:r>
            <a:r>
              <a:rPr lang="ru-RU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Скрам</a:t>
            </a:r>
            <a:r>
              <a:rPr lang="ru-RU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-доска] (</a:t>
            </a:r>
            <a:r>
              <a:rPr lang="ru-RU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Sprint</a:t>
            </a:r>
            <a:r>
              <a:rPr lang="ru-RU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Board</a:t>
            </a:r>
            <a:r>
              <a:rPr lang="ru-RU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94360" lvl="2" indent="0" algn="just">
              <a:buNone/>
            </a:pP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	Инструмент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, помогающий визуализировать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Бэклог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 Спринта на протяжении Спринта. Доска Спринта (часто называемая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Скрам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-доской) может быть организована различными способами, например, с помощью онлайн-сервисов или как физическая доска с тремя колонками. Колонки могут называться «Сделать», «В работе», «Готово» или иметь аналогичные названия. Доска Спринта управляется Разработчиками и отражает все элементы, которые нужно сделать, работа над которыми ведётся в данный момент и которые уже завершены в рамках текущего Спринта.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2891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b">
            <a:noAutofit/>
          </a:bodyPr>
          <a:lstStyle/>
          <a:p>
            <a:r>
              <a:rPr lang="ru-RU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Ежедневный </a:t>
            </a:r>
            <a:r>
              <a:rPr lang="ru-RU" sz="28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Скрам</a:t>
            </a:r>
            <a:r>
              <a:rPr lang="ru-RU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(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Daily Scrum)</a:t>
            </a:r>
            <a:endParaRPr lang="ru-RU" sz="2800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94360" lvl="2" indent="0" algn="just">
              <a:lnSpc>
                <a:spcPct val="80000"/>
              </a:lnSpc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Одно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из 5 Мероприятий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Скрама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Эта встреча длится не более пятнадцати минут и проводится каждый рабочий день в одном и том же месте в одно и то же время. В нем принимают участие все разработчики. На нем озвучивается информация для оценки прогресса и отмечаются препятствия. В результате разработчики могут прийти к необходимости перепланирования работы внутри Спринта.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5409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584632" cy="968152"/>
          </a:xfr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b">
            <a:normAutofit fontScale="90000"/>
          </a:bodyPr>
          <a:lstStyle/>
          <a:p>
            <a:r>
              <a:rPr lang="ru-RU" sz="36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Какие результаты дают «гибкие» методологии в обучении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 numCol="2">
            <a:noAutofit/>
          </a:bodyPr>
          <a:lstStyle/>
          <a:p>
            <a:pPr lvl="2"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повышать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навыки самообразования и саморазвития;</a:t>
            </a:r>
          </a:p>
          <a:p>
            <a:pPr lvl="2" algn="just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улучшать мотивацию к обучению;</a:t>
            </a:r>
          </a:p>
          <a:p>
            <a:pPr lvl="2" algn="just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развивать умение делать осознанный выбор в профессии;</a:t>
            </a:r>
          </a:p>
          <a:p>
            <a:pPr lvl="2" algn="just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разрабатывать траекторию собственного дальнейшего обучения;</a:t>
            </a:r>
          </a:p>
          <a:p>
            <a:pPr lvl="2" algn="just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формировать ответственное отношение к учёбе;</a:t>
            </a:r>
          </a:p>
          <a:p>
            <a:pPr lvl="2" algn="just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развивать навык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саморефлексии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и прогнозирования результатов;</a:t>
            </a:r>
          </a:p>
          <a:p>
            <a:pPr lvl="2" algn="just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воспитывать целостное мировоззрение;</a:t>
            </a:r>
          </a:p>
          <a:p>
            <a:pPr lvl="2" algn="just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получить опыт успешного взаимодействия с другими;</a:t>
            </a:r>
          </a:p>
          <a:p>
            <a:pPr lvl="2" algn="just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развивать навыки общения и умение вести переговоры;</a:t>
            </a:r>
          </a:p>
          <a:p>
            <a:pPr lvl="2" algn="just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развивать другие гибкие умения и навыки (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soft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skills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), которые в дальнейшем позволят лучше адаптироваться к реалиям современного бизнеса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51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ru-RU" sz="36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94360" lvl="2" indent="0"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Это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процесс, который обычно ассоциируется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 гибким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управлением проектам. Он помогает распределить ресурсы, снизить риски. 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предоставляет целенаправленный процесс, включающий роли и 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артефакты,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чтобы отслеживать прогресс, качества промежуточных продуктов.</a:t>
            </a:r>
          </a:p>
        </p:txBody>
      </p:sp>
    </p:spTree>
    <p:extLst>
      <p:ext uri="{BB962C8B-B14F-4D97-AF65-F5344CB8AC3E}">
        <p14:creationId xmlns:p14="http://schemas.microsoft.com/office/powerpoint/2010/main" val="87632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EduScrum</a:t>
            </a:r>
            <a:endParaRPr lang="ru-RU" sz="3600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94360" lvl="2" indent="0"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EduScrum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это адаптация методологии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для образования с учетом специфики данной сферы. Главная цель методологии состоит в том, чтобы улучшить осознанное усвоение нового материала обучающимися через их тесное взаимодействие с другими участниками учебного процесса, а также в изучении ими своих собственных возможностей.</a:t>
            </a:r>
          </a:p>
        </p:txBody>
      </p:sp>
    </p:spTree>
    <p:extLst>
      <p:ext uri="{BB962C8B-B14F-4D97-AF65-F5344CB8AC3E}">
        <p14:creationId xmlns:p14="http://schemas.microsoft.com/office/powerpoint/2010/main" val="264172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r>
              <a:rPr lang="ru-RU" sz="36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Что </a:t>
            </a:r>
            <a:r>
              <a:rPr lang="ru-RU" sz="36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нужно </a:t>
            </a:r>
            <a:r>
              <a:rPr lang="ru-RU" sz="36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для реализации </a:t>
            </a:r>
            <a:r>
              <a:rPr lang="ru-RU" sz="36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EduScrum</a:t>
            </a:r>
            <a:r>
              <a:rPr lang="ru-RU" sz="36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2"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Понять цели проекта;</a:t>
            </a:r>
          </a:p>
          <a:p>
            <a:pPr lvl="2"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Создать рабочее пространство;</a:t>
            </a:r>
          </a:p>
          <a:p>
            <a:pPr lvl="2"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Подготовить артефакты (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-доска,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backlog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done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 другое)</a:t>
            </a:r>
          </a:p>
          <a:p>
            <a:pPr lvl="2"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Сформировать команды;</a:t>
            </a:r>
          </a:p>
          <a:p>
            <a:pPr lvl="2"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Сформулировать правила игры;</a:t>
            </a:r>
          </a:p>
          <a:p>
            <a:pPr lvl="2"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Разбить тему на задачи;</a:t>
            </a:r>
          </a:p>
          <a:p>
            <a:pPr lvl="2"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Работать над задачами (взаимодействия с артефактами);</a:t>
            </a:r>
          </a:p>
          <a:p>
            <a:pPr lvl="2"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Оценить итоги работы;</a:t>
            </a:r>
          </a:p>
          <a:p>
            <a:pPr lvl="2"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Провести ретроспективу.</a:t>
            </a:r>
          </a:p>
        </p:txBody>
      </p:sp>
    </p:spTree>
    <p:extLst>
      <p:ext uri="{BB962C8B-B14F-4D97-AF65-F5344CB8AC3E}">
        <p14:creationId xmlns:p14="http://schemas.microsoft.com/office/powerpoint/2010/main" val="217773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r>
              <a:rPr lang="ru-RU" sz="36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Адаптация (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Adaptation)</a:t>
            </a:r>
            <a:endParaRPr lang="ru-RU" sz="3600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94360" lvl="2" indent="0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Один из трёх Принципов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Скрама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При обнаружении отклонений от допустимых пределов одного или несколько элементов процесса или продукта, и если эти отклонения могут привести к бесполезности продукта, следует внести соответствующие изменения – либо в процесс, либо в разрабатываемые материалы (продукт).</a:t>
            </a:r>
          </a:p>
        </p:txBody>
      </p:sp>
    </p:spTree>
    <p:extLst>
      <p:ext uri="{BB962C8B-B14F-4D97-AF65-F5344CB8AC3E}">
        <p14:creationId xmlns:p14="http://schemas.microsoft.com/office/powerpoint/2010/main" val="95256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94360" lvl="2" indent="0" algn="just">
              <a:buNone/>
            </a:pP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Скрам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предписывает четыре формальных мероприятия для инспекции и адаптации:</a:t>
            </a:r>
          </a:p>
          <a:p>
            <a:pPr lvl="2"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Планирование Спринта</a:t>
            </a:r>
          </a:p>
          <a:p>
            <a:pPr lvl="2"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Ежедневный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Скрам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Обзор Спринта</a:t>
            </a:r>
          </a:p>
          <a:p>
            <a:pPr lvl="2"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Ретроспектива Спринта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322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b">
            <a:normAutofit fontScale="90000"/>
          </a:bodyPr>
          <a:lstStyle/>
          <a:p>
            <a:r>
              <a:rPr lang="ru-RU" sz="36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ru-RU" sz="36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sz="36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Артефакты </a:t>
            </a:r>
            <a:r>
              <a:rPr lang="ru-RU" sz="36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Скрама</a:t>
            </a:r>
            <a:r>
              <a:rPr lang="ru-RU" sz="36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36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ru-RU" sz="36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Artifacts</a:t>
            </a:r>
            <a:r>
              <a:rPr lang="ru-RU" sz="36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3600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94360" lvl="2" indent="0"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Материальное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представление работы или ценности.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Скраме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существует три артефакта: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Бэклог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Продукта,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Бэклог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Спринта, Инкремент.</a:t>
            </a:r>
          </a:p>
          <a:p>
            <a:pPr marL="594360" lvl="2" indent="0"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Они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спроектированы таким образом, чтобы обеспечить максимальную прозрачность ключевой информации, и чтобы все участники процесса имели единое понимание каждого из артефактов.</a:t>
            </a:r>
          </a:p>
        </p:txBody>
      </p:sp>
    </p:spTree>
    <p:extLst>
      <p:ext uri="{BB962C8B-B14F-4D97-AF65-F5344CB8AC3E}">
        <p14:creationId xmlns:p14="http://schemas.microsoft.com/office/powerpoint/2010/main" val="195254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r>
              <a:rPr lang="ru-RU" sz="36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Бэклог</a:t>
            </a:r>
            <a:r>
              <a:rPr lang="ru-RU" sz="36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Продукта (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Product Backlog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ru-RU" sz="36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lang="ru-RU" sz="3600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94360" lvl="2" indent="0"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Бэклог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это упорядоченный по приоритету список работ, которые планируется выполнить с учетом знаний, имеющихся на данный момент.</a:t>
            </a:r>
            <a:br>
              <a:rPr lang="ru-RU" sz="2800" dirty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Бэклог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Продукта – это упорядоченный и постоянно обновляемый список всего, что планируется сделать для</a:t>
            </a:r>
            <a:br>
              <a:rPr lang="ru-RU" sz="2800" dirty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создания и улучшения продукта.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Он является единственным источником работы для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Скрам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-команды. Владелец Продукта несет ответственность за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Бэклог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Продукта, включая его содержимое, доступность и упорядочение.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5555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b">
            <a:normAutofit fontScale="90000"/>
          </a:bodyPr>
          <a:lstStyle/>
          <a:p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36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sz="36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Бэклог</a:t>
            </a:r>
            <a:r>
              <a:rPr lang="ru-RU" sz="36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Спринта (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Sprint 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Backlog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3600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94360" lvl="2" indent="0"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Бэклог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Спринта – это Цель Спринта, набор Элементов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Бэклога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Продукта, выбранных для выполнения в текущем Спринте, а также план разработки Инкремента продукта и достижения Цели Спринта. Служит для наглядного представления работы, которую Команда определила для достижения Цели Спринта.</a:t>
            </a:r>
          </a:p>
        </p:txBody>
      </p:sp>
    </p:spTree>
    <p:extLst>
      <p:ext uri="{BB962C8B-B14F-4D97-AF65-F5344CB8AC3E}">
        <p14:creationId xmlns:p14="http://schemas.microsoft.com/office/powerpoint/2010/main" val="183436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27</TotalTime>
  <Words>256</Words>
  <Application>Microsoft Office PowerPoint</Application>
  <PresentationFormat>Экран (4:3)</PresentationFormat>
  <Paragraphs>48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Официальная</vt:lpstr>
      <vt:lpstr>«Гибкая методология SCRUM в образовательном процессе»</vt:lpstr>
      <vt:lpstr>Scrum</vt:lpstr>
      <vt:lpstr>EduScrum</vt:lpstr>
      <vt:lpstr>Что нужно для реализации EduScrum?</vt:lpstr>
      <vt:lpstr>Адаптация (Adaptation)</vt:lpstr>
      <vt:lpstr>Презентация PowerPoint</vt:lpstr>
      <vt:lpstr> Артефакты Скрама (Scrum Artifacts)</vt:lpstr>
      <vt:lpstr>Бэклог Продукта (Product Backlog) </vt:lpstr>
      <vt:lpstr> Бэклог Спринта (Sprint Backlog)</vt:lpstr>
      <vt:lpstr>Владелец Продукта (Product Owner)</vt:lpstr>
      <vt:lpstr>Диаграмма Сгорания Работ Спринта (Sprint Burndown Chart)</vt:lpstr>
      <vt:lpstr>Доска Спринта [Скрам-доска] (Sprint Board)</vt:lpstr>
      <vt:lpstr>Ежедневный Скрам (Daily Scrum)</vt:lpstr>
      <vt:lpstr>Какие результаты дают «гибкие» методологии в обучении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«Гибкая методология SCRUM в образовательном процессе»</dc:title>
  <dc:creator>ITS</dc:creator>
  <cp:lastModifiedBy>ITS</cp:lastModifiedBy>
  <cp:revision>3</cp:revision>
  <dcterms:created xsi:type="dcterms:W3CDTF">2023-01-10T18:53:57Z</dcterms:created>
  <dcterms:modified xsi:type="dcterms:W3CDTF">2023-01-10T19:21:47Z</dcterms:modified>
</cp:coreProperties>
</file>