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9" r:id="rId7"/>
    <p:sldId id="270" r:id="rId8"/>
    <p:sldId id="271" r:id="rId9"/>
    <p:sldId id="272" r:id="rId10"/>
    <p:sldId id="265" r:id="rId11"/>
    <p:sldId id="274" r:id="rId12"/>
    <p:sldId id="273" r:id="rId13"/>
    <p:sldId id="276" r:id="rId14"/>
    <p:sldId id="275" r:id="rId15"/>
    <p:sldId id="259" r:id="rId16"/>
    <p:sldId id="282" r:id="rId17"/>
    <p:sldId id="286" r:id="rId18"/>
    <p:sldId id="285" r:id="rId19"/>
    <p:sldId id="284" r:id="rId20"/>
    <p:sldId id="283" r:id="rId21"/>
    <p:sldId id="260" r:id="rId22"/>
    <p:sldId id="261" r:id="rId23"/>
    <p:sldId id="26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9F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80" d="100"/>
          <a:sy n="80" d="100"/>
        </p:scale>
        <p:origin x="-691" y="-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6F3B37-5275-E03F-FF95-2E7C93A1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40BFDD4-176A-F52F-3F11-011BF9BC4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DDA86BE-8783-16AB-5719-DC11732E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DE0-851E-4F4D-91FA-B9CDD6919E6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F75DFA0-96DC-66AE-A658-39540AA5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7E54B91-D33B-1A1C-6A75-BA4AAF96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43D8-0A9F-4850-9E89-EBB4AC41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7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2BE55E-EE0C-E215-7D54-9AFFAF03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8FA370C-1FD8-518C-88FC-72A2E5E6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4D6ADE9-EA07-6542-EE59-908879C4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DE0-851E-4F4D-91FA-B9CDD6919E6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FFE71D5-F0C9-E38A-1B61-200A884E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3A672A3-25C1-9F12-163E-63EE473F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43D8-0A9F-4850-9E89-EBB4AC41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47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4EBA082-0D17-10BF-9AFA-AC7E2822A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6B86308-2968-6C0D-72B4-E0921A197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6BFFC41-3491-93A2-F3F5-DA46B10D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DE0-851E-4F4D-91FA-B9CDD6919E6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D08CA6B-93B8-60C2-2E88-2A84271A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3D4155-4635-D307-F5CF-42DDC23E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43D8-0A9F-4850-9E89-EBB4AC41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2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748D0E-3134-FE7D-97F8-F8EA1845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E819F2B-ACFD-B498-1C1F-5E2EA659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733893A-C3CF-2FAE-DAB3-8D5024E5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DE0-851E-4F4D-91FA-B9CDD6919E6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9F70A9E-ECC5-C7F2-F156-220F43FF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7F1749B-0692-26CC-4865-3E35B001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43D8-0A9F-4850-9E89-EBB4AC41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6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0504DC-660E-6E7E-BD92-59024A25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60C58BF-A28C-B32D-00B1-5B10B5CD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7CCE40E-1714-1554-3F79-5E53E469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DE0-851E-4F4D-91FA-B9CDD6919E6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2E28CFE-3971-1C4A-332E-D64FD93C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861C39A-BCC6-D49D-43F5-529D8139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43D8-0A9F-4850-9E89-EBB4AC41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1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D35B0E-CCA2-4A62-E0A5-7B2015D9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51F44D4-6CD0-38ED-5C10-7675BB082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993560E-6058-7CB1-8CC5-FE448B9D0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3CFE967-5864-C241-1976-E302BE6D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DE0-851E-4F4D-91FA-B9CDD6919E6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C7608A0-6708-24A3-70F4-BD2BA867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09DEF97-F90A-1B4F-F390-15EE1F7B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43D8-0A9F-4850-9E89-EBB4AC41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4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98DA14-9FF9-EB56-F257-B693A330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D6AA370-1747-7089-EBD7-ED8DE6B4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664BF2A-B04F-064D-91E8-43033E31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AE1E2DC-2F77-3DBF-1341-2C93546B8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14B587C-CA90-753D-3ECA-1AB56AB92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AF65370-3728-F4F4-DDE3-611637CF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DE0-851E-4F4D-91FA-B9CDD6919E6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91540D1-134E-CCA4-5217-6066200A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7A4FAB6-23ED-213C-211D-58DD27FA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43D8-0A9F-4850-9E89-EBB4AC41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9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185ECE-C77B-750E-8711-E7C90677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545C413-DD2B-4689-F18F-9B6FEFB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DE0-851E-4F4D-91FA-B9CDD6919E6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2D54771-04A7-40DC-1AAE-2053DB40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1DD80E0-4DE9-FCCD-A9B0-CD2E3DF1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43D8-0A9F-4850-9E89-EBB4AC41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42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1AC2754-95D9-674F-6B79-2DDA49D5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DE0-851E-4F4D-91FA-B9CDD6919E6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DDD21D2C-C98E-8E4E-E531-FA352B3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E76E637-78B6-24C1-7610-F8F50355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43D8-0A9F-4850-9E89-EBB4AC41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39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39A1A19-B74E-22EB-7116-F70F8D59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F4936D-BE3C-5427-D745-6576D41B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EEBAB1F-2251-9769-2C21-58E79AF1F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C15E74F-3E58-E59A-08AF-36267169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DE0-851E-4F4D-91FA-B9CDD6919E6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59DC4CC-1F7E-ADD9-E548-EBFF1ADA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67CAEFE-6FA4-2E2F-DF5B-ADC00290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43D8-0A9F-4850-9E89-EBB4AC41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9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A9EEEB-C6F1-5609-5998-DBB03BEB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28BE010-683D-0D5A-93DF-5EED70423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0152BD3-2A19-7CEF-DBDC-798E810D9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9051B58-0041-4FBF-8561-59647E90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DE0-851E-4F4D-91FA-B9CDD6919E6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B96A7A9-8C2D-98CD-E0E7-D847B071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6324CCE-0C8A-35E3-C7D7-65C42D87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43D8-0A9F-4850-9E89-EBB4AC41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7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3881F5-687B-5500-DA40-53A289B8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79DF53A-EF0D-C7E3-1BEE-D71FAA849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42BADB0-E0BD-8573-FB3B-BB799B147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01DE0-851E-4F4D-91FA-B9CDD6919E6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53E7C05-7F4A-8516-1FE0-9F3A4B0BD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2B74865-0F3B-51A2-BA90-29E295BD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43D8-0A9F-4850-9E89-EBB4AC41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414882C-58D1-0B74-61E8-8167C1C2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D2BB78-6E82-508D-8B39-A9596E22B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сегментация клиентов с помощью алгоритмов кластеризации</a:t>
            </a:r>
            <a:endParaRPr lang="ru-RU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C107E99-DA6B-86F7-4554-D13CD2FE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152"/>
            <a:ext cx="9144000" cy="1232647"/>
          </a:xfrm>
        </p:spPr>
        <p:txBody>
          <a:bodyPr>
            <a:normAutofit/>
          </a:bodyPr>
          <a:lstStyle/>
          <a:p>
            <a:r>
              <a:rPr lang="ru-RU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Подготовила ст. гр. 2023-ФГиИБ-ПИабпд-1м</a:t>
            </a:r>
          </a:p>
          <a:p>
            <a:r>
              <a:rPr lang="ru-RU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Шрамченко Д.И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69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3017307-A94F-9F75-F867-61F2251B0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141EB521-D8E5-774B-6D29-CE62B1AAA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9815A2-1AC7-AFBC-FF2D-E2EB1CCB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4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Применение различных алгоритмов кластеризации для сегментации клиентов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BD5E7E1-5842-95C7-8065-77C28D6A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11376000" cy="4351338"/>
          </a:xfrm>
          <a:solidFill>
            <a:srgbClr val="D9F6FF"/>
          </a:solidFill>
        </p:spPr>
        <p:txBody>
          <a:bodyPr lIns="252000" rIns="468000"/>
          <a:lstStyle/>
          <a:p>
            <a:pPr marL="0" indent="0">
              <a:buNone/>
            </a:pPr>
            <a:endParaRPr lang="ru-RU" sz="1600" b="1" i="0" dirty="0" smtClean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b="1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Применяемые </a:t>
            </a:r>
            <a:r>
              <a:rPr lang="ru-RU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алгоритмы:</a:t>
            </a:r>
          </a:p>
          <a:p>
            <a:pPr marL="0" indent="0">
              <a:buNone/>
            </a:pPr>
            <a:r>
              <a:rPr lang="ru-RU" sz="1600" b="1" i="0" dirty="0" smtClean="0">
                <a:solidFill>
                  <a:srgbClr val="1F1F1F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i="0" dirty="0" smtClean="0">
                <a:solidFill>
                  <a:srgbClr val="1F1F1F"/>
                </a:solidFill>
                <a:effectLst/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ru-RU" sz="1600" b="1" i="0" dirty="0">
                <a:solidFill>
                  <a:srgbClr val="1F1F1F"/>
                </a:solidFill>
                <a:effectLst/>
                <a:latin typeface="Times New Roman" pitchFamily="18" charset="0"/>
                <a:cs typeface="Times New Roman" pitchFamily="18" charset="0"/>
              </a:rPr>
              <a:t>средних (</a:t>
            </a:r>
            <a:r>
              <a:rPr lang="en-US" sz="1600" b="1" i="0" dirty="0" smtClean="0">
                <a:solidFill>
                  <a:srgbClr val="1F1F1F"/>
                </a:solidFill>
                <a:effectLst/>
                <a:latin typeface="Times New Roman" pitchFamily="18" charset="0"/>
                <a:cs typeface="Times New Roman" pitchFamily="18" charset="0"/>
              </a:rPr>
              <a:t>K-Means)</a:t>
            </a:r>
            <a:r>
              <a:rPr lang="ru-RU" sz="1600" b="1" dirty="0" smtClean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K-средних предназначен для разбиения набора данных на 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 кластеров,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минимизируя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сумму квадратов расстояний между точками и соответствующим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центроидом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своего кластера. Цель алгоритма — найти такое разбиение, которое минимизирует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внутрикластерную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дисперсию.</a:t>
            </a:r>
            <a:endParaRPr lang="ru-RU" sz="16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i="0" dirty="0" smtClean="0">
                <a:solidFill>
                  <a:srgbClr val="1F1F1F"/>
                </a:solidFill>
                <a:effectLst/>
                <a:latin typeface="Times New Roman" pitchFamily="18" charset="0"/>
                <a:cs typeface="Times New Roman" pitchFamily="18" charset="0"/>
              </a:rPr>
              <a:t>	Иерархическая кластеризация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это метод кластерного анализа, который строит вложенные кластеры, организованные в виде иерархии или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дендрограммы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ru-RU" sz="1600" b="1" i="0" dirty="0">
              <a:solidFill>
                <a:srgbClr val="1F1F1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b="1" i="0" dirty="0" smtClean="0">
                <a:solidFill>
                  <a:srgbClr val="1F1F1F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i="0" dirty="0" smtClean="0">
                <a:solidFill>
                  <a:srgbClr val="1F1F1F"/>
                </a:solidFill>
                <a:effectLst/>
                <a:latin typeface="Times New Roman" pitchFamily="18" charset="0"/>
                <a:cs typeface="Times New Roman" pitchFamily="18" charset="0"/>
              </a:rPr>
              <a:t>DBSCAN</a:t>
            </a:r>
            <a:r>
              <a:rPr lang="ru-RU" sz="1600" b="1" i="0" dirty="0" smtClean="0">
                <a:solidFill>
                  <a:srgbClr val="1F1F1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это алгоритм кластеризации, основанный на плотности данных. Он группирует точки в кластеры на основе плотности распределения данных, обнаруживая области с высокой плотностью точек и отделяя их от областей с низкой плотностью (шум). Алгоритм не требует задания количества кластеров заранее и способен находить кластеры произвольной формы.</a:t>
            </a: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7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FB0FC1-7CF9-D1EC-7949-5A2556627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470E7A0D-ED02-10B3-9C3C-538ECFB64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75F4FE-C8A0-C0C4-8B7A-91C0B021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4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Применение различных алгоритмов кластеризации для сегментации клиентов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C248829-7EC1-6484-1D62-049D227B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4"/>
            <a:ext cx="11358283" cy="4778375"/>
          </a:xfrm>
          <a:solidFill>
            <a:srgbClr val="D9F6FF"/>
          </a:solidFill>
        </p:spPr>
        <p:txBody>
          <a:bodyPr lIns="216000" tIns="180000">
            <a:normAutofit/>
          </a:bodyPr>
          <a:lstStyle/>
          <a:p>
            <a:pPr marL="0" indent="0">
              <a:buNone/>
            </a:pPr>
            <a:r>
              <a:rPr lang="ru-RU" sz="14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Применяемые методы определение оптимального количества </a:t>
            </a:r>
            <a:r>
              <a:rPr lang="ru-RU" sz="140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кластеров:</a:t>
            </a:r>
            <a:r>
              <a:rPr lang="ru-RU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14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локтя (</a:t>
            </a:r>
            <a:r>
              <a:rPr lang="en-US" sz="1400" i="0" dirty="0">
                <a:solidFill>
                  <a:srgbClr val="1F1F1F"/>
                </a:solidFill>
                <a:effectLst/>
                <a:latin typeface="Times New Roman" pitchFamily="18" charset="0"/>
                <a:cs typeface="Times New Roman" pitchFamily="18" charset="0"/>
              </a:rPr>
              <a:t>Elbow </a:t>
            </a:r>
            <a:r>
              <a:rPr lang="en-US" sz="1400" i="0" dirty="0" smtClean="0">
                <a:solidFill>
                  <a:srgbClr val="1F1F1F"/>
                </a:solidFill>
                <a:effectLst/>
                <a:latin typeface="Times New Roman" pitchFamily="18" charset="0"/>
                <a:cs typeface="Times New Roman" pitchFamily="18" charset="0"/>
              </a:rPr>
              <a:t>Method)</a:t>
            </a:r>
            <a:r>
              <a:rPr lang="ru-RU" sz="14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1400" i="0" dirty="0" smtClean="0">
                <a:solidFill>
                  <a:srgbClr val="1F1F1F"/>
                </a:solidFill>
                <a:effectLst/>
                <a:latin typeface="Times New Roman" pitchFamily="18" charset="0"/>
                <a:cs typeface="Times New Roman" pitchFamily="18" charset="0"/>
              </a:rPr>
              <a:t>Коэффициент силуэта.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В данном случае выбираем Метод локтя и применяем 6 кластеров.</a:t>
            </a:r>
            <a:endParaRPr lang="ru-RU" sz="1400" i="0" dirty="0">
              <a:solidFill>
                <a:srgbClr val="1F1F1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D76F650C-7DE4-DD24-413F-D66FF045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7" y="2737722"/>
            <a:ext cx="5185832" cy="35360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91F51DF6-A6A4-3E27-3550-2B190FFB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2737722"/>
            <a:ext cx="5266764" cy="35360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7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B1B9613-8773-E056-6926-2D3BB9195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387A9FF-DA36-18FD-35DB-70CB9D22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F0C171-14CA-5603-D605-151EFD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6"/>
            <a:ext cx="11358283" cy="1040342"/>
          </a:xfrm>
          <a:solidFill>
            <a:srgbClr val="D9F6FF"/>
          </a:solidFill>
        </p:spPr>
        <p:txBody>
          <a:bodyPr>
            <a:noAutofit/>
          </a:bodyPr>
          <a:lstStyle/>
          <a:p>
            <a:pPr algn="ctr"/>
            <a:r>
              <a:rPr lang="ru-RU" sz="28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Применение различных алгоритмов кластеризации для сегментации клиентов</a:t>
            </a:r>
            <a:r>
              <a:rPr lang="ru-RU" sz="2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sz="2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sz="2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5495C23A-723E-6F51-490A-A65476675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546" y="1629626"/>
            <a:ext cx="6044906" cy="50251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35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892F2B2-0227-5D2E-2949-5EFB8050C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13B9B57-30E6-1D39-4DBF-245C540D4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146456-F9C5-4228-4F78-69A07759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84667"/>
            <a:ext cx="11980334" cy="550333"/>
          </a:xfrm>
          <a:solidFill>
            <a:srgbClr val="D9F6FF"/>
          </a:solidFill>
        </p:spPr>
        <p:txBody>
          <a:bodyPr>
            <a:noAutofit/>
          </a:bodyPr>
          <a:lstStyle/>
          <a:p>
            <a:pPr algn="ctr"/>
            <a:r>
              <a:rPr lang="ru-RU" sz="24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Оценка качества кластеризации с использованием </a:t>
            </a:r>
            <a:r>
              <a:rPr lang="ru-RU" sz="2400" b="1" i="0" dirty="0" smtClean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внутренних метрик</a:t>
            </a:r>
            <a:r>
              <a:rPr lang="ru-RU" sz="2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sz="2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sz="2400" dirty="0"/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xmlns="" id="{95AE86A8-894A-33BD-118F-C18660BC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562" y="3815706"/>
            <a:ext cx="4242442" cy="293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xmlns="" id="{2ACC1119-196E-637C-C61B-BB4150E9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804" y="3815707"/>
            <a:ext cx="4305317" cy="293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xmlns="" id="{83843AB5-D515-AE3E-DDC3-ACB4824C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562" y="720792"/>
            <a:ext cx="4242442" cy="30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xmlns="" id="{01914523-7905-714B-E237-CE4A3DD80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805" y="720791"/>
            <a:ext cx="4305318" cy="30091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7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BAF3100-21BF-33F2-11B5-C8932CD1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0D97661-5332-F7E7-2B5E-8AE5C2699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B068A3-35B1-EA2C-4F89-BB5C5E1D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6"/>
            <a:ext cx="11358283" cy="642408"/>
          </a:xfrm>
          <a:solidFill>
            <a:srgbClr val="D9F6FF"/>
          </a:solidFill>
        </p:spPr>
        <p:txBody>
          <a:bodyPr>
            <a:noAutofit/>
          </a:bodyPr>
          <a:lstStyle/>
          <a:p>
            <a:pPr algn="ctr"/>
            <a:r>
              <a:rPr lang="ru-RU" sz="3200" b="1" i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32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Интерпретация и визуализация </a:t>
            </a:r>
            <a:r>
              <a:rPr lang="ru-RU" sz="3600" b="1" i="0" dirty="0" smtClean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результатов</a:t>
            </a:r>
            <a:endParaRPr lang="ru-RU" sz="3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B821AD8A-49F9-4DC2-2986-1870BBA48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2" y="1217154"/>
            <a:ext cx="10336211" cy="51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2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1E1C522-2671-739B-E4F2-822360A41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23F7FCB-E9EF-560A-210F-4CB523F63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1AD9F7-689C-7F80-E254-C127843C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 1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06D0DD-A08A-7A7C-B5F4-016EEC16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11358283" cy="4351338"/>
          </a:xfrm>
          <a:solidFill>
            <a:srgbClr val="D9F6FF"/>
          </a:solidFill>
        </p:spPr>
        <p:txBody>
          <a:bodyPr/>
          <a:lstStyle/>
          <a:p>
            <a:pPr marL="0" indent="0">
              <a:buNone/>
            </a:pP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AE68BC74-BC86-8426-848E-252BC201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61841"/>
              </p:ext>
            </p:extLst>
          </p:nvPr>
        </p:nvGraphicFramePr>
        <p:xfrm>
          <a:off x="691186" y="2514548"/>
          <a:ext cx="10809626" cy="2575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6787">
                  <a:extLst>
                    <a:ext uri="{9D8B030D-6E8A-4147-A177-3AD203B41FA5}">
                      <a16:colId xmlns:a16="http://schemas.microsoft.com/office/drawing/2014/main" xmlns="" val="250003649"/>
                    </a:ext>
                  </a:extLst>
                </a:gridCol>
                <a:gridCol w="1143061">
                  <a:extLst>
                    <a:ext uri="{9D8B030D-6E8A-4147-A177-3AD203B41FA5}">
                      <a16:colId xmlns:a16="http://schemas.microsoft.com/office/drawing/2014/main" xmlns="" val="325463220"/>
                    </a:ext>
                  </a:extLst>
                </a:gridCol>
                <a:gridCol w="1653026">
                  <a:extLst>
                    <a:ext uri="{9D8B030D-6E8A-4147-A177-3AD203B41FA5}">
                      <a16:colId xmlns:a16="http://schemas.microsoft.com/office/drawing/2014/main" xmlns="" val="330984260"/>
                    </a:ext>
                  </a:extLst>
                </a:gridCol>
                <a:gridCol w="1036363">
                  <a:extLst>
                    <a:ext uri="{9D8B030D-6E8A-4147-A177-3AD203B41FA5}">
                      <a16:colId xmlns:a16="http://schemas.microsoft.com/office/drawing/2014/main" xmlns="" val="640233114"/>
                    </a:ext>
                  </a:extLst>
                </a:gridCol>
                <a:gridCol w="2404589">
                  <a:extLst>
                    <a:ext uri="{9D8B030D-6E8A-4147-A177-3AD203B41FA5}">
                      <a16:colId xmlns:a16="http://schemas.microsoft.com/office/drawing/2014/main" xmlns="" val="704456542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xmlns="" val="21942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с момента последней </a:t>
                      </a: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покупки (дни)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Частота покупок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Общая сумма покупок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kern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Средний </a:t>
                      </a:r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чек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Предпочитаемая категория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Топ-3 товаров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61869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35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15.95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5600.52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276.26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Конструктор планеров времен второй мировой войны </a:t>
                      </a:r>
                      <a:r>
                        <a:rPr lang="ru-RU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Аsstd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Белый подвесной светильник в форме сердечка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24423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Подставка для торта,</a:t>
                      </a:r>
                      <a:r>
                        <a:rPr lang="ru-RU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 яруса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7657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Статуэтки птички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478849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Клиенты по интересам,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совершающие периодические покупки, необходимых товаров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05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05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01CDAE1-A22B-25F1-7D3D-48D104095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CCE8FBF-7B6A-A689-02C2-CA4410FD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8E4DC9-819E-46BD-F557-F2662294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 2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5666F0-6390-19AC-9A82-FDF9EA77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11358283" cy="4351338"/>
          </a:xfrm>
          <a:solidFill>
            <a:srgbClr val="D9F6FF"/>
          </a:solidFill>
        </p:spPr>
        <p:txBody>
          <a:bodyPr/>
          <a:lstStyle/>
          <a:p>
            <a:pPr marL="0" indent="0">
              <a:buNone/>
            </a:pP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C5165864-574B-EDB7-89B7-414594354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0972"/>
              </p:ext>
            </p:extLst>
          </p:nvPr>
        </p:nvGraphicFramePr>
        <p:xfrm>
          <a:off x="644619" y="2387548"/>
          <a:ext cx="10902760" cy="2575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8391">
                  <a:extLst>
                    <a:ext uri="{9D8B030D-6E8A-4147-A177-3AD203B41FA5}">
                      <a16:colId xmlns:a16="http://schemas.microsoft.com/office/drawing/2014/main" xmlns="" val="250003649"/>
                    </a:ext>
                  </a:extLst>
                </a:gridCol>
                <a:gridCol w="1152910">
                  <a:extLst>
                    <a:ext uri="{9D8B030D-6E8A-4147-A177-3AD203B41FA5}">
                      <a16:colId xmlns:a16="http://schemas.microsoft.com/office/drawing/2014/main" xmlns="" val="325463220"/>
                    </a:ext>
                  </a:extLst>
                </a:gridCol>
                <a:gridCol w="1667268">
                  <a:extLst>
                    <a:ext uri="{9D8B030D-6E8A-4147-A177-3AD203B41FA5}">
                      <a16:colId xmlns:a16="http://schemas.microsoft.com/office/drawing/2014/main" xmlns="" val="330984260"/>
                    </a:ext>
                  </a:extLst>
                </a:gridCol>
                <a:gridCol w="1045292">
                  <a:extLst>
                    <a:ext uri="{9D8B030D-6E8A-4147-A177-3AD203B41FA5}">
                      <a16:colId xmlns:a16="http://schemas.microsoft.com/office/drawing/2014/main" xmlns="" val="640233114"/>
                    </a:ext>
                  </a:extLst>
                </a:gridCol>
                <a:gridCol w="2343032">
                  <a:extLst>
                    <a:ext uri="{9D8B030D-6E8A-4147-A177-3AD203B41FA5}">
                      <a16:colId xmlns:a16="http://schemas.microsoft.com/office/drawing/2014/main" xmlns="" val="704456542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xmlns="" val="21942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Время с момента последней </a:t>
                      </a:r>
                      <a:r>
                        <a:rPr lang="ru-RU" sz="14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покупки </a:t>
                      </a: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(дни)</a:t>
                      </a:r>
                      <a:endParaRPr lang="ru-RU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Частота покупок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Общая сумма покупок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средний чек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Предпочитаемая категория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Топ-3 товаров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61869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335.28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300810.54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1073.52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Коробки для тортов,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винтажные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предметы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Коробочек и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винтажные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для 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тортов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24423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Красный подвесной светильник в форме сердечка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7657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Коляска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478849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Постоянные покупатели (эффективные покупатели), делают дорогие специфичные покупки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05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32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3460556-BC5E-ADC9-5AA6-F6C6D031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17DAF79-F749-B1F8-FC06-4A40FC17D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BCAE95-E1B3-F13C-847F-363E361D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 3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A341F1-4933-A3DD-3FFD-D88A4576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11358283" cy="4351338"/>
          </a:xfrm>
          <a:solidFill>
            <a:srgbClr val="D9F6FF"/>
          </a:solidFill>
        </p:spPr>
        <p:txBody>
          <a:bodyPr/>
          <a:lstStyle/>
          <a:p>
            <a:pPr marL="0" indent="0">
              <a:buNone/>
            </a:pP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2620CEE5-C050-FDA9-087D-BCA1FC575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46637"/>
              </p:ext>
            </p:extLst>
          </p:nvPr>
        </p:nvGraphicFramePr>
        <p:xfrm>
          <a:off x="686952" y="2472214"/>
          <a:ext cx="10818094" cy="2575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7842">
                  <a:extLst>
                    <a:ext uri="{9D8B030D-6E8A-4147-A177-3AD203B41FA5}">
                      <a16:colId xmlns:a16="http://schemas.microsoft.com/office/drawing/2014/main" xmlns="" val="250003649"/>
                    </a:ext>
                  </a:extLst>
                </a:gridCol>
                <a:gridCol w="1143957">
                  <a:extLst>
                    <a:ext uri="{9D8B030D-6E8A-4147-A177-3AD203B41FA5}">
                      <a16:colId xmlns:a16="http://schemas.microsoft.com/office/drawing/2014/main" xmlns="" val="325463220"/>
                    </a:ext>
                  </a:extLst>
                </a:gridCol>
                <a:gridCol w="1654321">
                  <a:extLst>
                    <a:ext uri="{9D8B030D-6E8A-4147-A177-3AD203B41FA5}">
                      <a16:colId xmlns:a16="http://schemas.microsoft.com/office/drawing/2014/main" xmlns="" val="330984260"/>
                    </a:ext>
                  </a:extLst>
                </a:gridCol>
                <a:gridCol w="1037175">
                  <a:extLst>
                    <a:ext uri="{9D8B030D-6E8A-4147-A177-3AD203B41FA5}">
                      <a16:colId xmlns:a16="http://schemas.microsoft.com/office/drawing/2014/main" xmlns="" val="640233114"/>
                    </a:ext>
                  </a:extLst>
                </a:gridCol>
                <a:gridCol w="2198191">
                  <a:extLst>
                    <a:ext uri="{9D8B030D-6E8A-4147-A177-3AD203B41FA5}">
                      <a16:colId xmlns:a16="http://schemas.microsoft.com/office/drawing/2014/main" xmlns="" val="704456542"/>
                    </a:ext>
                  </a:extLst>
                </a:gridCol>
                <a:gridCol w="3436608">
                  <a:extLst>
                    <a:ext uri="{9D8B030D-6E8A-4147-A177-3AD203B41FA5}">
                      <a16:colId xmlns:a16="http://schemas.microsoft.com/office/drawing/2014/main" xmlns="" val="21942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Время с момента последней </a:t>
                      </a:r>
                      <a:r>
                        <a:rPr lang="ru-RU" sz="1400" b="1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покупки </a:t>
                      </a: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(дни)</a:t>
                      </a:r>
                      <a:endParaRPr lang="ru-RU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Частота покупок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Общая сумма покупок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средний чек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Предпочитаемая категория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Топ-3 товаров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61869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326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5.13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1163.33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121.73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Светильники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Белый подвесной светильник в форме т-образного сердечка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24423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Почтовые марки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7657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Вместительная сумка для хранения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478849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Неэффективные клиенты (случайный клиент), совершают редкие дешевые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покупки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05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486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1B05AF-6A15-7927-CA94-80EB26F10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468E509-69D5-240B-6B72-90C9C7A69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EEB86D-B6F8-12DA-60AF-FAD5F30F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 4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726476F-370D-8F40-89E8-CD9D66A30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11358283" cy="4351338"/>
          </a:xfrm>
          <a:solidFill>
            <a:srgbClr val="D9F6FF"/>
          </a:solidFill>
        </p:spPr>
        <p:txBody>
          <a:bodyPr/>
          <a:lstStyle/>
          <a:p>
            <a:pPr marL="0" indent="0">
              <a:buNone/>
            </a:pP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C821D726-7A78-CC30-E2AB-6B194E944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32450"/>
              </p:ext>
            </p:extLst>
          </p:nvPr>
        </p:nvGraphicFramePr>
        <p:xfrm>
          <a:off x="661553" y="2463747"/>
          <a:ext cx="10868891" cy="2428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4171">
                  <a:extLst>
                    <a:ext uri="{9D8B030D-6E8A-4147-A177-3AD203B41FA5}">
                      <a16:colId xmlns:a16="http://schemas.microsoft.com/office/drawing/2014/main" xmlns="" val="250003649"/>
                    </a:ext>
                  </a:extLst>
                </a:gridCol>
                <a:gridCol w="1149328">
                  <a:extLst>
                    <a:ext uri="{9D8B030D-6E8A-4147-A177-3AD203B41FA5}">
                      <a16:colId xmlns:a16="http://schemas.microsoft.com/office/drawing/2014/main" xmlns="" val="325463220"/>
                    </a:ext>
                  </a:extLst>
                </a:gridCol>
                <a:gridCol w="1662089">
                  <a:extLst>
                    <a:ext uri="{9D8B030D-6E8A-4147-A177-3AD203B41FA5}">
                      <a16:colId xmlns:a16="http://schemas.microsoft.com/office/drawing/2014/main" xmlns="" val="330984260"/>
                    </a:ext>
                  </a:extLst>
                </a:gridCol>
                <a:gridCol w="1042045">
                  <a:extLst>
                    <a:ext uri="{9D8B030D-6E8A-4147-A177-3AD203B41FA5}">
                      <a16:colId xmlns:a16="http://schemas.microsoft.com/office/drawing/2014/main" xmlns="" val="640233114"/>
                    </a:ext>
                  </a:extLst>
                </a:gridCol>
                <a:gridCol w="2208513">
                  <a:extLst>
                    <a:ext uri="{9D8B030D-6E8A-4147-A177-3AD203B41FA5}">
                      <a16:colId xmlns:a16="http://schemas.microsoft.com/office/drawing/2014/main" xmlns="" val="704456542"/>
                    </a:ext>
                  </a:extLst>
                </a:gridCol>
                <a:gridCol w="3452745">
                  <a:extLst>
                    <a:ext uri="{9D8B030D-6E8A-4147-A177-3AD203B41FA5}">
                      <a16:colId xmlns:a16="http://schemas.microsoft.com/office/drawing/2014/main" xmlns="" val="21942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с момента последней </a:t>
                      </a: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покупки (дни)</a:t>
                      </a:r>
                      <a:endParaRPr lang="ru-RU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Частота покупок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Общая сумма покупок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средний чек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Предпочитаемая категория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Топ-3 товаров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61869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rgbClr val="1F1F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rgbClr val="1F1F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204.60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rgbClr val="1F1F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74044.34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rgbClr val="1F1F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420.17 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Рождественские украшения, диско предметы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Подвесной светильник в форме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сердечка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24423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Гирлянда в виде чили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7657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Дизайнерская гигантская сумка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478849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ru-RU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Среднеэффективный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покупатель</a:t>
                      </a:r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(сезонный покупатель), спрос на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тематические продукты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05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615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0D17C1C-E7C9-537B-DE31-FDD3FF325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BDF31485-819E-C84A-2944-30AB1405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AFB024-89A8-329E-B851-A3A61AB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 5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072836F-B260-2708-1B4D-647DB340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11358283" cy="4351338"/>
          </a:xfrm>
          <a:solidFill>
            <a:srgbClr val="D9F6FF"/>
          </a:solidFill>
        </p:spPr>
        <p:txBody>
          <a:bodyPr/>
          <a:lstStyle/>
          <a:p>
            <a:pPr marL="0" indent="0">
              <a:buNone/>
            </a:pP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5DE37164-4820-FD9B-4123-CAC3AE918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07052"/>
              </p:ext>
            </p:extLst>
          </p:nvPr>
        </p:nvGraphicFramePr>
        <p:xfrm>
          <a:off x="682718" y="2362147"/>
          <a:ext cx="10826561" cy="2575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8897">
                  <a:extLst>
                    <a:ext uri="{9D8B030D-6E8A-4147-A177-3AD203B41FA5}">
                      <a16:colId xmlns:a16="http://schemas.microsoft.com/office/drawing/2014/main" xmlns="" val="250003649"/>
                    </a:ext>
                  </a:extLst>
                </a:gridCol>
                <a:gridCol w="1144852">
                  <a:extLst>
                    <a:ext uri="{9D8B030D-6E8A-4147-A177-3AD203B41FA5}">
                      <a16:colId xmlns:a16="http://schemas.microsoft.com/office/drawing/2014/main" xmlns="" val="325463220"/>
                    </a:ext>
                  </a:extLst>
                </a:gridCol>
                <a:gridCol w="1655616">
                  <a:extLst>
                    <a:ext uri="{9D8B030D-6E8A-4147-A177-3AD203B41FA5}">
                      <a16:colId xmlns:a16="http://schemas.microsoft.com/office/drawing/2014/main" xmlns="" val="330984260"/>
                    </a:ext>
                  </a:extLst>
                </a:gridCol>
                <a:gridCol w="1037987">
                  <a:extLst>
                    <a:ext uri="{9D8B030D-6E8A-4147-A177-3AD203B41FA5}">
                      <a16:colId xmlns:a16="http://schemas.microsoft.com/office/drawing/2014/main" xmlns="" val="640233114"/>
                    </a:ext>
                  </a:extLst>
                </a:gridCol>
                <a:gridCol w="2199912">
                  <a:extLst>
                    <a:ext uri="{9D8B030D-6E8A-4147-A177-3AD203B41FA5}">
                      <a16:colId xmlns:a16="http://schemas.microsoft.com/office/drawing/2014/main" xmlns="" val="704456542"/>
                    </a:ext>
                  </a:extLst>
                </a:gridCol>
                <a:gridCol w="3439297">
                  <a:extLst>
                    <a:ext uri="{9D8B030D-6E8A-4147-A177-3AD203B41FA5}">
                      <a16:colId xmlns:a16="http://schemas.microsoft.com/office/drawing/2014/main" xmlns="" val="21942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с момента последней </a:t>
                      </a: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покупки (дни)</a:t>
                      </a:r>
                      <a:endParaRPr lang="ru-RU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Частота покупок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Общая сумма покупок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средний чек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Предпочитаемая категория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Топ-3 товаров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61869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rgbClr val="1F1F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0.86 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rgbClr val="1F1F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151.10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rgbClr val="1F1F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541214.33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rgbClr val="1F1F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3591.11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Коробка для ланча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Набор из 4 круглых коробок для</a:t>
                      </a:r>
                      <a:r>
                        <a:rPr lang="ru-RU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еды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24423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Светодиодный ночник в виде красной поганки</a:t>
                      </a:r>
                      <a:endParaRPr lang="ru-RU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7657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Вешалка на 5 крючков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478849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Самые активные и высокоэффективные клиенты, спрос на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бытовые продукты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05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87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A13399A-A046-CAE3-2A98-595132142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277468-93DD-D8C1-1490-4984E09E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0403B08-AF8E-B85A-611F-F55D0874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11358283" cy="4351338"/>
          </a:xfrm>
          <a:solidFill>
            <a:srgbClr val="D9F6FF"/>
          </a:solidFill>
        </p:spPr>
        <p:txBody>
          <a:bodyPr lIns="720000" rIns="720000" anchor="ctr"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работы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разработка системы для сегментации клиентов розничной компании X, основанной на методах кластеризации.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Этот подход позволит разделить клиентов на группы с похожими характеристиками, что даст  компании  большую возможность более глубоко понять потребности, интересы и поведение своих клиентов, а также точнее настраивать предложения, повышая удовлетворенность клиентов и увеличивая продажи, следовательно улучшать эффективность бизнес-процессов.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77927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1F28C23-B420-0D85-9483-00F580359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EAB9496-401B-2C8F-86C9-56883CB28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281E14-A92A-8076-1DFC-9F6483FD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 6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DABE10B-E926-07AA-7163-7548B880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11358283" cy="4351338"/>
          </a:xfrm>
          <a:solidFill>
            <a:srgbClr val="D9F6FF"/>
          </a:solidFill>
        </p:spPr>
        <p:txBody>
          <a:bodyPr/>
          <a:lstStyle/>
          <a:p>
            <a:pPr marL="0" indent="0">
              <a:buNone/>
            </a:pP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B86E4E9D-A22F-008D-5758-A1A7C012E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12897"/>
              </p:ext>
            </p:extLst>
          </p:nvPr>
        </p:nvGraphicFramePr>
        <p:xfrm>
          <a:off x="665785" y="2531481"/>
          <a:ext cx="10860427" cy="2575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3116">
                  <a:extLst>
                    <a:ext uri="{9D8B030D-6E8A-4147-A177-3AD203B41FA5}">
                      <a16:colId xmlns:a16="http://schemas.microsoft.com/office/drawing/2014/main" xmlns="" val="250003649"/>
                    </a:ext>
                  </a:extLst>
                </a:gridCol>
                <a:gridCol w="1148433">
                  <a:extLst>
                    <a:ext uri="{9D8B030D-6E8A-4147-A177-3AD203B41FA5}">
                      <a16:colId xmlns:a16="http://schemas.microsoft.com/office/drawing/2014/main" xmlns="" val="325463220"/>
                    </a:ext>
                  </a:extLst>
                </a:gridCol>
                <a:gridCol w="1660795">
                  <a:extLst>
                    <a:ext uri="{9D8B030D-6E8A-4147-A177-3AD203B41FA5}">
                      <a16:colId xmlns:a16="http://schemas.microsoft.com/office/drawing/2014/main" xmlns="" val="330984260"/>
                    </a:ext>
                  </a:extLst>
                </a:gridCol>
                <a:gridCol w="1041234">
                  <a:extLst>
                    <a:ext uri="{9D8B030D-6E8A-4147-A177-3AD203B41FA5}">
                      <a16:colId xmlns:a16="http://schemas.microsoft.com/office/drawing/2014/main" xmlns="" val="640233114"/>
                    </a:ext>
                  </a:extLst>
                </a:gridCol>
                <a:gridCol w="2206793">
                  <a:extLst>
                    <a:ext uri="{9D8B030D-6E8A-4147-A177-3AD203B41FA5}">
                      <a16:colId xmlns:a16="http://schemas.microsoft.com/office/drawing/2014/main" xmlns="" val="704456542"/>
                    </a:ext>
                  </a:extLst>
                </a:gridCol>
                <a:gridCol w="3450056">
                  <a:extLst>
                    <a:ext uri="{9D8B030D-6E8A-4147-A177-3AD203B41FA5}">
                      <a16:colId xmlns:a16="http://schemas.microsoft.com/office/drawing/2014/main" xmlns="" val="21942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с момента последней </a:t>
                      </a: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покупки (дни)</a:t>
                      </a:r>
                      <a:endParaRPr lang="ru-RU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Частота покупок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Общая сумма покупок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средний чек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Предпочитаемая категория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Топ-3 товаров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61869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rgbClr val="1F1F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rgbClr val="1F1F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29.04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rgbClr val="1F1F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80570.11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rgbClr val="1F1F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2718.89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Губная помада, красные и розовые цвета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Упаковка из 60 розовых коробочек для торта с рисунком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24423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Маленький держатель для попкорна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7657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Сумка </a:t>
                      </a:r>
                      <a:r>
                        <a:rPr lang="ru-RU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charlotte</a:t>
                      </a: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 розовый горошек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478849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Лояльные покупатели, разнообразные предпочтения, высокие суммы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05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14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FE954D-3B37-19F7-572E-2122C42A6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CEEDB69-F91D-F619-D286-8DC7075AB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45807F-893F-3A8A-37CC-C78346E5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6"/>
            <a:ext cx="11358283" cy="752474"/>
          </a:xfrm>
          <a:solidFill>
            <a:srgbClr val="D9F6FF"/>
          </a:solidFill>
        </p:spPr>
        <p:txBody>
          <a:bodyPr>
            <a:normAutofit/>
          </a:bodyPr>
          <a:lstStyle/>
          <a:p>
            <a:pPr algn="ctr"/>
            <a:r>
              <a:rPr lang="ru-RU" sz="3200" b="1" i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7D3A3DD-A79C-1C68-2FA9-9A5523EC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236133"/>
            <a:ext cx="11358283" cy="5401734"/>
          </a:xfrm>
          <a:solidFill>
            <a:srgbClr val="D9F6FF"/>
          </a:solidFill>
        </p:spPr>
        <p:txBody>
          <a:bodyPr lIns="252000" rIns="252000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E4899A31-C16C-8F5C-87A5-F38E7B54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717" y="1346197"/>
            <a:ext cx="5613262" cy="43989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706915" y="5745191"/>
            <a:ext cx="4224866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Примечание: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Recency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давность	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average_bill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12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чек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Frequency –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частота	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Revenue –</a:t>
            </a:r>
            <a:r>
              <a:rPr lang="en-US" sz="12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выручка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Monetary –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сумма	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Price –</a:t>
            </a:r>
            <a:r>
              <a:rPr lang="ru-RU" sz="12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endParaRPr lang="ru-RU" sz="12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02733" y="1413930"/>
            <a:ext cx="495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Как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видно из результатов кластеризации, покупатели распределились по шести различным группам,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имеющим свои особенности.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Однако важно учитывать не только их особенности, но и взаимосвязи между ключевыми показателями.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 частота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покупок напрямую влияет 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общую сумму покупок: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чем чаще клиент делает покупки, тем выше его затраты.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Еще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одна важная зависимость — связь между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средним чеком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выручкой; увеличение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среднего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увеличивает выручку.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Больше всего на разделение клиентов по кластерам отказывают влияние давность последней покупки, частота покупок, сумма корзины и средний чек.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1CBF2BB-E81F-B3EA-5241-1CDA72EBE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F9F5DD5-95EC-F5B1-F461-DB469F49E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6A125A-BF9B-AB02-1E53-EDFCCB14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6"/>
            <a:ext cx="11358283" cy="938742"/>
          </a:xfrm>
          <a:solidFill>
            <a:srgbClr val="D9F6FF"/>
          </a:solidFill>
        </p:spPr>
        <p:txBody>
          <a:bodyPr>
            <a:normAutofit/>
          </a:bodyPr>
          <a:lstStyle/>
          <a:p>
            <a:pPr algn="ctr"/>
            <a:r>
              <a:rPr lang="ru-RU" sz="4000" b="1" i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202D0F-ACF4-FFBB-591F-6367AEBA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439333"/>
            <a:ext cx="11358283" cy="5080000"/>
          </a:xfrm>
          <a:solidFill>
            <a:srgbClr val="D9F6FF"/>
          </a:solidFill>
        </p:spPr>
        <p:txBody>
          <a:bodyPr lIns="288000" rIns="324000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	Как повысить эффективность каждого кластера: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	1 кластер (покупатель по интересам):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вводить акции на повторные покупки, разработать программу лояльности для стимулирования частоты покупок.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	2 кластер (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среднеэффективные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покупатель):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для клиентов, которые делают дорогие специальные покупки, можно предложить эксклюзивные товары или услуги более высокого качества, ориентировать рекламные кампании на привлечение этого сегмента для увеличения среднего чека.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	3 кластер (неэффективный покупатель):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необходимо разработать целевые скидки или рассылки с персонализированными предложениями, стимулировать покупку.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	4 кластер (сезонные покупатели):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составить сезонные предложения и акции, ориентированные на эти группы клиентов, с учетом их интересов и интересов в дополнительное время года.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	5 (высокоэффективные покупатели):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создать специальные привилегии, такие как доступ к эксклюзивным продуктам или услугам, продолжать поддерживать высокий уровень обслуживания этих клиентов.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	6 кластер (лояльные покупатели):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разрабатывать персонализированные предложения, соответствующие разнообразным интересам лояльных клиентов, предлагать новые интересные товары, которые соответствуют их предпочтениям.</a:t>
            </a:r>
          </a:p>
          <a:p>
            <a:pPr marL="0" indent="0">
              <a:buNone/>
            </a:pP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2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971519F-9A63-866F-BE59-B3D68F2B1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CBD3F0A-3408-3A3D-05F5-1C36C8BF8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66BDB9-BD70-5A45-379A-27664A58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5D23F58-6DD6-1419-ED6E-1E00102E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11358283" cy="4351338"/>
          </a:xfrm>
          <a:solidFill>
            <a:srgbClr val="D9F6FF"/>
          </a:solidFill>
        </p:spPr>
        <p:txBody>
          <a:bodyPr lIns="360000" rIns="360000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Таким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образом,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сегментация клиентов с помощью алгоритмов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кластеризации позволяет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глубже понять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поведение покупателей,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выделить ключевые группы с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различными уровнем экономичности, интересами 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потребностями. Такой подход помогает разрабатывать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стратегии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повышающие эффективность продаж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увеличению покупателей и расширению ассортимента.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Учет взаимосвязей между показателями,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способствует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увеличению доходов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продолжительному спросу.</a:t>
            </a:r>
            <a:endParaRPr lang="ru-RU" sz="2000" b="1" i="1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E9C927-1F26-57E4-0627-78C0D5B74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BFEDD07-FE36-CD96-306C-AFB84C7F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BF8D958-9644-4603-AF09-1671F288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02205F0-9755-6314-3DF3-18EC1B4F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11358283" cy="4351338"/>
          </a:xfrm>
          <a:solidFill>
            <a:srgbClr val="D9F6FF"/>
          </a:solidFill>
        </p:spPr>
        <p:txBody>
          <a:bodyPr lIns="720000" rIns="720000" anchor="ctr"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Сбор данных о клиентах.</a:t>
            </a:r>
          </a:p>
          <a:p>
            <a:pPr marL="0" indent="0" algn="l">
              <a:lnSpc>
                <a:spcPct val="110000"/>
              </a:lnSpc>
              <a:spcAft>
                <a:spcPts val="45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Первичный анализ данных.</a:t>
            </a:r>
          </a:p>
          <a:p>
            <a:pPr marL="0" indent="0" algn="l">
              <a:lnSpc>
                <a:spcPct val="110000"/>
              </a:lnSpc>
              <a:spcAft>
                <a:spcPts val="45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Предобработка и подготовка данных.</a:t>
            </a:r>
          </a:p>
          <a:p>
            <a:pPr marL="0" indent="0">
              <a:lnSpc>
                <a:spcPct val="110000"/>
              </a:lnSpc>
              <a:spcAft>
                <a:spcPts val="45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Применение различных алгоритмов кластеризации для сегментации клиентов, таких как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Оценка качества кластеризации с использованием внутренних метрик.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Интерпретация и визуализация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412428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DE8F68F-7055-9FCA-7FBD-A3AAD0DAC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1BA1E50-15AD-1A9A-C537-0ACB46C97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AA55B1-EFCC-F25D-7B00-91F015D9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3" y="365126"/>
            <a:ext cx="11828204" cy="808196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36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Сбор данных о клиентах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AD41F5-C404-491D-382E-A86CB8F3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1278194"/>
            <a:ext cx="11828205" cy="5456903"/>
          </a:xfrm>
          <a:solidFill>
            <a:srgbClr val="D9F6FF"/>
          </a:solidFill>
        </p:spPr>
        <p:txBody>
          <a:bodyPr lIns="360000" tIns="180000" rIns="360000"/>
          <a:lstStyle/>
          <a:p>
            <a:pPr marL="0" indent="0">
              <a:buNone/>
            </a:pPr>
            <a:r>
              <a:rPr lang="ru-RU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данные: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Retail II</a:t>
            </a:r>
            <a:r>
              <a:rPr lang="ru-RU" sz="16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</a:t>
            </a:r>
            <a:r>
              <a:rPr lang="ru-RU" sz="16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набор данных, содержащий все транзакции, произошедшие для зарегистрированной в Великобритании не магазинной онлайн-розницы между 01/12/2009 и 09/12/2011. </a:t>
            </a:r>
            <a:endParaRPr lang="ru-RU" sz="16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атрибутах:</a:t>
            </a: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27980030-F1E0-1AFF-8CB2-38C3A53A3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52258"/>
              </p:ext>
            </p:extLst>
          </p:nvPr>
        </p:nvGraphicFramePr>
        <p:xfrm>
          <a:off x="568246" y="2381318"/>
          <a:ext cx="11143996" cy="3926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3844">
                  <a:extLst>
                    <a:ext uri="{9D8B030D-6E8A-4147-A177-3AD203B41FA5}">
                      <a16:colId xmlns:a16="http://schemas.microsoft.com/office/drawing/2014/main" xmlns="" val="608087833"/>
                    </a:ext>
                  </a:extLst>
                </a:gridCol>
                <a:gridCol w="1367974">
                  <a:extLst>
                    <a:ext uri="{9D8B030D-6E8A-4147-A177-3AD203B41FA5}">
                      <a16:colId xmlns:a16="http://schemas.microsoft.com/office/drawing/2014/main" xmlns="" val="3175241884"/>
                    </a:ext>
                  </a:extLst>
                </a:gridCol>
                <a:gridCol w="1995948">
                  <a:extLst>
                    <a:ext uri="{9D8B030D-6E8A-4147-A177-3AD203B41FA5}">
                      <a16:colId xmlns:a16="http://schemas.microsoft.com/office/drawing/2014/main" xmlns="" val="1570196807"/>
                    </a:ext>
                  </a:extLst>
                </a:gridCol>
                <a:gridCol w="3286001">
                  <a:extLst>
                    <a:ext uri="{9D8B030D-6E8A-4147-A177-3AD203B41FA5}">
                      <a16:colId xmlns:a16="http://schemas.microsoft.com/office/drawing/2014/main" xmlns="" val="2508528305"/>
                    </a:ext>
                  </a:extLst>
                </a:gridCol>
                <a:gridCol w="4210229">
                  <a:extLst>
                    <a:ext uri="{9D8B030D-6E8A-4147-A177-3AD203B41FA5}">
                      <a16:colId xmlns:a16="http://schemas.microsoft.com/office/drawing/2014/main" xmlns="" val="3050578111"/>
                    </a:ext>
                  </a:extLst>
                </a:gridCol>
              </a:tblGrid>
              <a:tr h="47003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поля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645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InvoiceNo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счета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Номинальный (6-значное целое число)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Уникально назначаемое каждой транзакции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695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StockCode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товара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Номинальный (5-значное целое число)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Уникально назначаемое каждому отдельному товару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8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продукта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Номинальный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Полное название продукта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312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товара за транзакцию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Числовой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каждого товара за транзакцию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595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InvoiceDate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и время выставления счета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Числовой</a:t>
                      </a: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 и время, когда была создана транзакция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584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Цена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Числовой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Цена продукта за единицу в фунтах стерлингов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566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клиента</a:t>
                      </a: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Номинальный ( 5-значное целое число)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Уникально назначаемое каждому клиенту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71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страны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Номинальный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страны, в которой проживает клиент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24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97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470EEDF-6C7C-4BEA-669C-7074CB63B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6815449-0AA8-EE3E-538D-BCDBDC478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55A998-F9A4-EC7C-21CB-C6E892D4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5" y="81231"/>
            <a:ext cx="11916696" cy="486495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36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Первичный анализ данных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231C796-7533-4358-D1D6-88CA0F18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5" y="648958"/>
            <a:ext cx="11916696" cy="6127812"/>
          </a:xfrm>
          <a:solidFill>
            <a:srgbClr val="D9F6FF"/>
          </a:solidFill>
        </p:spPr>
        <p:txBody>
          <a:bodyPr numCol="3"/>
          <a:lstStyle/>
          <a:p>
            <a:pPr marL="0" indent="0" algn="l">
              <a:spcAft>
                <a:spcPts val="450"/>
              </a:spcAft>
              <a:buNone/>
            </a:pPr>
            <a:endParaRPr lang="ru-RU" sz="11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65AA0924-F1AF-DEE0-52AC-5345AEBCA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98268"/>
              </p:ext>
            </p:extLst>
          </p:nvPr>
        </p:nvGraphicFramePr>
        <p:xfrm>
          <a:off x="1456304" y="953806"/>
          <a:ext cx="3906684" cy="247519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7175">
                  <a:extLst>
                    <a:ext uri="{9D8B030D-6E8A-4147-A177-3AD203B41FA5}">
                      <a16:colId xmlns:a16="http://schemas.microsoft.com/office/drawing/2014/main" xmlns="" val="2856989937"/>
                    </a:ext>
                  </a:extLst>
                </a:gridCol>
                <a:gridCol w="2959509">
                  <a:extLst>
                    <a:ext uri="{9D8B030D-6E8A-4147-A177-3AD203B41FA5}">
                      <a16:colId xmlns:a16="http://schemas.microsoft.com/office/drawing/2014/main" xmlns="" val="392404014"/>
                    </a:ext>
                  </a:extLst>
                </a:gridCol>
              </a:tblGrid>
              <a:tr h="3825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объема продаж</a:t>
                      </a:r>
                      <a:endParaRPr lang="ru-RU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5673271"/>
                  </a:ext>
                </a:extLst>
              </a:tr>
              <a:tr h="491997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проданных товаров (шт.)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6060129"/>
                  </a:ext>
                </a:extLst>
              </a:tr>
              <a:tr h="35211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420088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4262003"/>
                  </a:ext>
                </a:extLst>
              </a:tr>
              <a:tr h="35211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5354181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8544950"/>
                  </a:ext>
                </a:extLst>
              </a:tr>
              <a:tr h="35211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4834223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7691153"/>
                  </a:ext>
                </a:extLst>
              </a:tr>
              <a:tr h="49199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весь период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10608492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498768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256B7D1E-1441-2BD9-8C0D-0CE644A966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62"/>
          <a:stretch/>
        </p:blipFill>
        <p:spPr>
          <a:xfrm>
            <a:off x="6195054" y="932272"/>
            <a:ext cx="5797955" cy="3919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E6D89B85-4BC5-313F-13E3-92B3899A59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88" t="916" r="988" b="1039"/>
          <a:stretch/>
        </p:blipFill>
        <p:spPr>
          <a:xfrm>
            <a:off x="380125" y="3559079"/>
            <a:ext cx="5694201" cy="307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032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2DCE72-347F-30F9-FE8B-E281F264D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9DD9724-6186-452E-B8B2-187E6D1D6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1049FF-223A-05FD-BF65-C40BDECA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5" y="365126"/>
            <a:ext cx="11916696" cy="755752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40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Первичный анализ данных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44432A-A866-A399-34F4-E41AB24AB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5" y="1229032"/>
            <a:ext cx="11916696" cy="5486399"/>
          </a:xfrm>
          <a:solidFill>
            <a:srgbClr val="D9F6FF"/>
          </a:solidFill>
        </p:spPr>
        <p:txBody>
          <a:bodyPr numCol="3"/>
          <a:lstStyle/>
          <a:p>
            <a:pPr marL="0" indent="0" algn="l">
              <a:spcAft>
                <a:spcPts val="450"/>
              </a:spcAft>
              <a:buNone/>
            </a:pPr>
            <a:endParaRPr lang="ru-RU" sz="11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914C683E-77BF-16E7-C34C-907D6F78D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06883"/>
              </p:ext>
            </p:extLst>
          </p:nvPr>
        </p:nvGraphicFramePr>
        <p:xfrm>
          <a:off x="277734" y="1373181"/>
          <a:ext cx="4720023" cy="444731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26063">
                  <a:extLst>
                    <a:ext uri="{9D8B030D-6E8A-4147-A177-3AD203B41FA5}">
                      <a16:colId xmlns:a16="http://schemas.microsoft.com/office/drawing/2014/main" xmlns="" val="2125220938"/>
                    </a:ext>
                  </a:extLst>
                </a:gridCol>
                <a:gridCol w="1107414">
                  <a:extLst>
                    <a:ext uri="{9D8B030D-6E8A-4147-A177-3AD203B41FA5}">
                      <a16:colId xmlns:a16="http://schemas.microsoft.com/office/drawing/2014/main" xmlns="" val="2303914674"/>
                    </a:ext>
                  </a:extLst>
                </a:gridCol>
                <a:gridCol w="3186546">
                  <a:extLst>
                    <a:ext uri="{9D8B030D-6E8A-4147-A177-3AD203B41FA5}">
                      <a16:colId xmlns:a16="http://schemas.microsoft.com/office/drawing/2014/main" xmlns="" val="3728815320"/>
                    </a:ext>
                  </a:extLst>
                </a:gridCol>
              </a:tblGrid>
              <a:tr h="323802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 покупок (за весь период) по клиентам (топ 10)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8398607"/>
                  </a:ext>
                </a:extLst>
              </a:tr>
              <a:tr h="313178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клиента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проданных товаров (шт.)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9198571"/>
                  </a:ext>
                </a:extLst>
              </a:tr>
              <a:tr h="38103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17841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13097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604640"/>
                  </a:ext>
                </a:extLst>
              </a:tr>
              <a:tr h="38103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14911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11613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4918195"/>
                  </a:ext>
                </a:extLst>
              </a:tr>
              <a:tr h="38103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12748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7307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309807"/>
                  </a:ext>
                </a:extLst>
              </a:tr>
              <a:tr h="38103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14606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6709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5073789"/>
                  </a:ext>
                </a:extLst>
              </a:tr>
              <a:tr h="38103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14096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721903"/>
                  </a:ext>
                </a:extLst>
              </a:tr>
              <a:tr h="38103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15311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4717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4579879"/>
                  </a:ext>
                </a:extLst>
              </a:tr>
              <a:tr h="38103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14156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4130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5544741"/>
                  </a:ext>
                </a:extLst>
              </a:tr>
              <a:tr h="38103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14646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9402843"/>
                  </a:ext>
                </a:extLst>
              </a:tr>
              <a:tr h="38103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13089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9135837"/>
                  </a:ext>
                </a:extLst>
              </a:tr>
              <a:tr h="38103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16549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794094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78E0CA3E-1CD3-5834-E253-5F3DC6D0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211" y="1373181"/>
            <a:ext cx="6554290" cy="4765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78E0CA3E-1CD3-5834-E253-5F3DC6D0B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34" r="79293" b="3091"/>
          <a:stretch/>
        </p:blipFill>
        <p:spPr bwMode="auto">
          <a:xfrm>
            <a:off x="7034537" y="2281766"/>
            <a:ext cx="3784029" cy="23749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326177" y="1813467"/>
            <a:ext cx="32007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Приближенный фрагмент графика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9211" y="6138333"/>
            <a:ext cx="6554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видно из столбчатой диаграммы, большая часть заказов совершена из Великобритании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8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C94C18-112D-A220-95A4-23D649EA4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0C7F66C-1035-D7B8-9E9C-E3245920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A6799F-F17C-356C-D957-41F12ECC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5" y="365126"/>
            <a:ext cx="11916696" cy="755752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40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Первичный анализ данных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959932-EA57-C363-35D2-53781017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5" y="1229032"/>
            <a:ext cx="11916696" cy="5486399"/>
          </a:xfrm>
          <a:solidFill>
            <a:srgbClr val="D9F6FF"/>
          </a:solidFill>
        </p:spPr>
        <p:txBody>
          <a:bodyPr numCol="3"/>
          <a:lstStyle/>
          <a:p>
            <a:pPr marL="0" indent="0" algn="l">
              <a:spcAft>
                <a:spcPts val="450"/>
              </a:spcAft>
              <a:buNone/>
            </a:pPr>
            <a:endParaRPr lang="ru-RU" sz="11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7A3AAE8D-7402-DAC7-FF77-C8E63BF70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59348"/>
              </p:ext>
            </p:extLst>
          </p:nvPr>
        </p:nvGraphicFramePr>
        <p:xfrm>
          <a:off x="1748752" y="1512312"/>
          <a:ext cx="8127999" cy="4927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24163">
                  <a:extLst>
                    <a:ext uri="{9D8B030D-6E8A-4147-A177-3AD203B41FA5}">
                      <a16:colId xmlns:a16="http://schemas.microsoft.com/office/drawing/2014/main" xmlns="" val="16487744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1885663908"/>
                    </a:ext>
                  </a:extLst>
                </a:gridCol>
                <a:gridCol w="3489036">
                  <a:extLst>
                    <a:ext uri="{9D8B030D-6E8A-4147-A177-3AD203B41FA5}">
                      <a16:colId xmlns:a16="http://schemas.microsoft.com/office/drawing/2014/main" xmlns="" val="41815334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Распределение выручки по товарам (за 3 года)</a:t>
                      </a:r>
                    </a:p>
                    <a:p>
                      <a:pPr algn="ctr"/>
                      <a:r>
                        <a:rPr lang="ru-RU" sz="1800" b="1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Топ-10 наиболее прибыльных</a:t>
                      </a:r>
                      <a:r>
                        <a:rPr lang="ru-RU" sz="1800" b="1" kern="12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товаров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552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товара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Выручка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083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Подставка для торта, 3 яруса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327813.65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865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Почтовые расходы </a:t>
                      </a:r>
                      <a:r>
                        <a:rPr lang="ru-RU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доткомов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322647.47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05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Белый подвесной подсвечник сердце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257533.90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995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Сумка </a:t>
                      </a:r>
                      <a:r>
                        <a:rPr lang="ru-RU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jumbo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красная (</a:t>
                      </a:r>
                      <a:r>
                        <a:rPr lang="ru-RU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retrospot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148800.64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9164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Флажки на стену для вечеринки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147948.50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034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Разноцветный птичий орнамент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131413.85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416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Набор для создания бумажной цепочки на рождество 50-х годов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121662.14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Почтовая марка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112341.00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87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Гирлянда в виде чили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84854.16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4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Вращающиеся серебряные ангелы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73814.72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8104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9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5A7251-AF5F-BADF-1EC3-ABE4EC2DD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4CAF0CA-7E87-E6B6-A0DB-9EC60D37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A066CB4-F782-CB7D-4F40-60FA96DB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40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Предобработка и подготовка данных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8EDF2CF-24CB-9DC5-1715-5CD331D1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11358283" cy="4913842"/>
          </a:xfrm>
          <a:solidFill>
            <a:srgbClr val="D9F6FF"/>
          </a:solidFill>
        </p:spPr>
        <p:txBody>
          <a:bodyPr/>
          <a:lstStyle/>
          <a:p>
            <a:pPr marL="0" indent="0">
              <a:buNone/>
            </a:pPr>
            <a:r>
              <a:rPr lang="ru-RU" sz="1400" b="1" dirty="0" smtClean="0">
                <a:latin typeface="Times New Roman" pitchFamily="18" charset="0"/>
                <a:cs typeface="Times New Roman" panose="02020603050405020304" pitchFamily="18" charset="0"/>
              </a:rPr>
              <a:t>Устранение пропусков:</a:t>
            </a:r>
            <a:endParaRPr lang="ru-RU" sz="1400" b="1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Удаление </a:t>
            </a:r>
            <a:r>
              <a:rPr lang="ru-RU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пропущенных значений в столбце </a:t>
            </a:r>
            <a:r>
              <a:rPr lang="ru-RU" sz="14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названий </a:t>
            </a:r>
            <a:r>
              <a:rPr lang="ru-RU" sz="1400" kern="1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товаров;</a:t>
            </a:r>
            <a:endParaRPr lang="ru-RU" sz="1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400" dirty="0" smtClean="0">
                <a:effectLst/>
                <a:latin typeface="Times New Roman" pitchFamily="18" charset="0"/>
                <a:cs typeface="Times New Roman" pitchFamily="18" charset="0"/>
              </a:rPr>
              <a:t>Заполнение </a:t>
            </a:r>
            <a:r>
              <a:rPr lang="ru-RU" sz="1400" dirty="0">
                <a:effectLst/>
                <a:latin typeface="Times New Roman" pitchFamily="18" charset="0"/>
                <a:cs typeface="Times New Roman" pitchFamily="18" charset="0"/>
              </a:rPr>
              <a:t>пропусков в столбце ID клиента </a:t>
            </a:r>
            <a:r>
              <a:rPr lang="ru-RU" sz="1400" dirty="0" smtClean="0">
                <a:effectLst/>
                <a:latin typeface="Times New Roman" pitchFamily="18" charset="0"/>
                <a:cs typeface="Times New Roman" pitchFamily="18" charset="0"/>
              </a:rPr>
              <a:t>другими </a:t>
            </a:r>
            <a:r>
              <a:rPr lang="ru-RU" sz="1400" dirty="0">
                <a:effectLst/>
                <a:latin typeface="Times New Roman" pitchFamily="18" charset="0"/>
                <a:cs typeface="Times New Roman" pitchFamily="18" charset="0"/>
              </a:rPr>
              <a:t>уникальными </a:t>
            </a:r>
            <a:r>
              <a:rPr lang="ru-RU" sz="1400" dirty="0" smtClean="0">
                <a:effectLst/>
                <a:latin typeface="Times New Roman" pitchFamily="18" charset="0"/>
                <a:cs typeface="Times New Roman" pitchFamily="18" charset="0"/>
              </a:rPr>
              <a:t>значениями.</a:t>
            </a:r>
          </a:p>
          <a:p>
            <a:pPr marL="0" indent="0"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Удаление выбросов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(отрицательных значений) в столбцах количества товаров, цены и выручки</a:t>
            </a:r>
          </a:p>
          <a:p>
            <a:pPr marL="0" indent="0">
              <a:buNone/>
            </a:pPr>
            <a:endParaRPr lang="ru-RU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55A11B37-3649-25CF-77AA-91E336B1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09" y="3733628"/>
            <a:ext cx="3356327" cy="28507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xmlns="" id="{9A031E49-FFD2-259A-EB15-F3D8CC9F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890" y="3733630"/>
            <a:ext cx="3356324" cy="28507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xmlns="" id="{0DCC5141-6420-B99A-F5BF-B1D2CB10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2" y="3733630"/>
            <a:ext cx="3356324" cy="28507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A79495C-C5F4-8C4B-9EA9-907260E0A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977" y="1905190"/>
            <a:ext cx="1855756" cy="1407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153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D51CFBF-58D4-27C4-C2C6-0BD1D9DE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78DEE22-020D-3568-B4FF-6C014B4D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C82421-F12E-5591-3587-B3D1672B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1358283" cy="1325563"/>
          </a:xfrm>
          <a:solidFill>
            <a:srgbClr val="D9F6FF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40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Предобработка и подготовка данных</a:t>
            </a:r>
            <a: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/>
            </a:r>
            <a:br>
              <a:rPr lang="ru-RU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1E710E9-CA3B-0599-0DEB-7752A007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11358283" cy="4939242"/>
          </a:xfrm>
          <a:solidFill>
            <a:srgbClr val="D9F6FF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i="0" dirty="0">
                <a:effectLst/>
                <a:latin typeface="Times New Roman" pitchFamily="18" charset="0"/>
                <a:cs typeface="Times New Roman" panose="02020603050405020304" pitchFamily="18" charset="0"/>
              </a:rPr>
              <a:t>Создание дополнительных признаков для анализа:</a:t>
            </a: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sz="1400" i="0" dirty="0" err="1">
                <a:effectLst/>
                <a:latin typeface="Times New Roman" pitchFamily="18" charset="0"/>
                <a:cs typeface="Times New Roman" pitchFamily="18" charset="0"/>
              </a:rPr>
              <a:t>Recency</a:t>
            </a:r>
            <a:r>
              <a:rPr lang="ru-RU" sz="1400" i="0" dirty="0">
                <a:effectLst/>
                <a:latin typeface="Times New Roman" pitchFamily="18" charset="0"/>
                <a:cs typeface="Times New Roman" pitchFamily="18" charset="0"/>
              </a:rPr>
              <a:t> (давность): Время с момента последней покупки.</a:t>
            </a: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Times New Roman" pitchFamily="18" charset="0"/>
                <a:cs typeface="Times New Roman" pitchFamily="18" charset="0"/>
              </a:rPr>
              <a:t>Frequency (частота): Количество покупок за определенный период.</a:t>
            </a: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sz="1400" i="0" dirty="0" err="1">
                <a:effectLst/>
                <a:latin typeface="Times New Roman" pitchFamily="18" charset="0"/>
                <a:cs typeface="Times New Roman" pitchFamily="18" charset="0"/>
              </a:rPr>
              <a:t>Monetary</a:t>
            </a:r>
            <a:r>
              <a:rPr lang="ru-RU" sz="1400" i="0" dirty="0">
                <a:effectLst/>
                <a:latin typeface="Times New Roman" pitchFamily="18" charset="0"/>
                <a:cs typeface="Times New Roman" pitchFamily="18" charset="0"/>
              </a:rPr>
              <a:t> (сумма): Общая сумма покупок.</a:t>
            </a:r>
          </a:p>
          <a:p>
            <a:r>
              <a:rPr lang="ru-RU" sz="1400" i="0" dirty="0"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average_bill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400" i="0" dirty="0" smtClean="0">
                <a:effectLst/>
                <a:latin typeface="Times New Roman" pitchFamily="18" charset="0"/>
                <a:cs typeface="Times New Roman" pitchFamily="18" charset="0"/>
              </a:rPr>
              <a:t>Средний чек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i="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preferred_category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1400" i="0" dirty="0" smtClean="0">
                <a:effectLst/>
                <a:latin typeface="Times New Roman" pitchFamily="18" charset="0"/>
                <a:cs typeface="Times New Roman" pitchFamily="18" charset="0"/>
              </a:rPr>
              <a:t>редпочтительные </a:t>
            </a:r>
            <a:r>
              <a:rPr lang="ru-RU" sz="1400" i="0" dirty="0">
                <a:effectLst/>
                <a:latin typeface="Times New Roman" pitchFamily="18" charset="0"/>
                <a:cs typeface="Times New Roman" pitchFamily="18" charset="0"/>
              </a:rPr>
              <a:t>категории </a:t>
            </a:r>
            <a:r>
              <a:rPr lang="ru-RU" sz="1400" i="0" dirty="0" smtClean="0">
                <a:effectLst/>
                <a:latin typeface="Times New Roman" pitchFamily="18" charset="0"/>
                <a:cs typeface="Times New Roman" pitchFamily="18" charset="0"/>
              </a:rPr>
              <a:t>товаров.</a:t>
            </a:r>
            <a:endParaRPr lang="ru-RU" sz="1400" i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27DB1B3B-6EE5-D28D-56CF-052847864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24069"/>
              </p:ext>
            </p:extLst>
          </p:nvPr>
        </p:nvGraphicFramePr>
        <p:xfrm>
          <a:off x="618066" y="4001092"/>
          <a:ext cx="10955865" cy="257999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26067">
                  <a:extLst>
                    <a:ext uri="{9D8B030D-6E8A-4147-A177-3AD203B41FA5}">
                      <a16:colId xmlns:a16="http://schemas.microsoft.com/office/drawing/2014/main" xmlns="" val="3630898054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xmlns="" val="3154124310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xmlns="" val="980637483"/>
                    </a:ext>
                  </a:extLst>
                </a:gridCol>
                <a:gridCol w="1659466">
                  <a:extLst>
                    <a:ext uri="{9D8B030D-6E8A-4147-A177-3AD203B41FA5}">
                      <a16:colId xmlns:a16="http://schemas.microsoft.com/office/drawing/2014/main" xmlns="" val="375773783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xmlns="" val="5480927"/>
                    </a:ext>
                  </a:extLst>
                </a:gridCol>
                <a:gridCol w="3759198">
                  <a:extLst>
                    <a:ext uri="{9D8B030D-6E8A-4147-A177-3AD203B41FA5}">
                      <a16:colId xmlns:a16="http://schemas.microsoft.com/office/drawing/2014/main" xmlns="" val="4022822843"/>
                    </a:ext>
                  </a:extLst>
                </a:gridCol>
              </a:tblGrid>
              <a:tr h="269552">
                <a:tc grid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Фрагмент обновленной таблицы данных</a:t>
                      </a: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/>
                </a:tc>
              </a:tr>
              <a:tr h="2695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Customer ID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Recency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Monetary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verage_bill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Preferred_category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xmlns="" val="1437083248"/>
                  </a:ext>
                </a:extLst>
              </a:tr>
              <a:tr h="3850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10000.0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107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38.23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19.12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Lunch bag alphabet design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extLst>
                  <a:ext uri="{0D108BD9-81ED-4DB2-BD59-A6C34878D82A}">
                    <a16:rowId xmlns:a16="http://schemas.microsoft.com/office/drawing/2014/main" xmlns="" val="782436137"/>
                  </a:ext>
                </a:extLst>
              </a:tr>
              <a:tr h="3850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10001.0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206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13.20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13.20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teatime fairy cake cases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extLst>
                  <a:ext uri="{0D108BD9-81ED-4DB2-BD59-A6C34878D82A}">
                    <a16:rowId xmlns:a16="http://schemas.microsoft.com/office/drawing/2014/main" xmlns="" val="236761585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10002.0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332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6.72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6.72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 enchanted forest placemat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extLst>
                  <a:ext uri="{0D108BD9-81ED-4DB2-BD59-A6C34878D82A}">
                    <a16:rowId xmlns:a16="http://schemas.microsoft.com/office/drawing/2014/main" xmlns="" val="3172505495"/>
                  </a:ext>
                </a:extLst>
              </a:tr>
              <a:tr h="3850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10003.0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15.94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7.97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retrospot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bowl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extLst>
                  <a:ext uri="{0D108BD9-81ED-4DB2-BD59-A6C34878D82A}">
                    <a16:rowId xmlns:a16="http://schemas.microsoft.com/office/drawing/2014/main" xmlns="" val="1296273290"/>
                  </a:ext>
                </a:extLst>
              </a:tr>
              <a:tr h="3850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10004.0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19.94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9.97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Five heart hanging decoration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8507" marR="38507" marT="19254" marB="19254" anchor="ctr"/>
                </a:tc>
                <a:extLst>
                  <a:ext uri="{0D108BD9-81ED-4DB2-BD59-A6C34878D82A}">
                    <a16:rowId xmlns:a16="http://schemas.microsoft.com/office/drawing/2014/main" xmlns="" val="286876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75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833</Words>
  <Application>Microsoft Office PowerPoint</Application>
  <PresentationFormat>Произвольный</PresentationFormat>
  <Paragraphs>330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Анализ и сегментация клиентов с помощью алгоритмов кластеризации</vt:lpstr>
      <vt:lpstr> Введение </vt:lpstr>
      <vt:lpstr> Методология </vt:lpstr>
      <vt:lpstr> 1. Сбор данных о клиентах </vt:lpstr>
      <vt:lpstr> 2. Первичный анализ данных </vt:lpstr>
      <vt:lpstr> 2. Первичный анализ данных </vt:lpstr>
      <vt:lpstr> 2. Первичный анализ данных </vt:lpstr>
      <vt:lpstr> 3. Предобработка и подготовка данных </vt:lpstr>
      <vt:lpstr> 3. Предобработка и подготовка данных </vt:lpstr>
      <vt:lpstr> 4. Применение различных алгоритмов кластеризации для сегментации клиентов </vt:lpstr>
      <vt:lpstr> 4. Применение различных алгоритмов кластеризации для сегментации клиентов </vt:lpstr>
      <vt:lpstr> 4. Применение различных алгоритмов кластеризации для сегментации клиентов </vt:lpstr>
      <vt:lpstr> 5. Оценка качества кластеризации с использованием внутренних метрик </vt:lpstr>
      <vt:lpstr>6. Интерпретация и визуализация результатов</vt:lpstr>
      <vt:lpstr> Результаты Кластер 1 </vt:lpstr>
      <vt:lpstr> Результаты Кластер 2 </vt:lpstr>
      <vt:lpstr> Результаты Кластер 3 </vt:lpstr>
      <vt:lpstr> Результаты Кластер 4 </vt:lpstr>
      <vt:lpstr> Результаты Кластер 5 </vt:lpstr>
      <vt:lpstr> Результаты Кластер 6 </vt:lpstr>
      <vt:lpstr>Обсуждение</vt:lpstr>
      <vt:lpstr>Рекомендации</vt:lpstr>
      <vt:lpstr> Заключение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 сегментация клиентов с помощью алгоритмов кластеризации</dc:title>
  <dc:creator>Шрамченко Диана Игоревна</dc:creator>
  <cp:lastModifiedBy>Diana</cp:lastModifiedBy>
  <cp:revision>29</cp:revision>
  <dcterms:created xsi:type="dcterms:W3CDTF">2024-12-23T10:04:29Z</dcterms:created>
  <dcterms:modified xsi:type="dcterms:W3CDTF">2024-12-27T21:37:14Z</dcterms:modified>
</cp:coreProperties>
</file>