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19"/>
  </p:notesMasterIdLst>
  <p:sldIdLst>
    <p:sldId id="256" r:id="rId2"/>
    <p:sldId id="257" r:id="rId3"/>
    <p:sldId id="258" r:id="rId4"/>
    <p:sldId id="259" r:id="rId5"/>
    <p:sldId id="260" r:id="rId6"/>
    <p:sldId id="261" r:id="rId7"/>
    <p:sldId id="262" r:id="rId8"/>
    <p:sldId id="263" r:id="rId9"/>
    <p:sldId id="271" r:id="rId10"/>
    <p:sldId id="264" r:id="rId11"/>
    <p:sldId id="265" r:id="rId12"/>
    <p:sldId id="268" r:id="rId13"/>
    <p:sldId id="269" r:id="rId14"/>
    <p:sldId id="266" r:id="rId15"/>
    <p:sldId id="267"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576AE-1EB5-463B-BA99-1DF6C510A538}" v="37" dt="2020-01-30T01:29:49.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2" autoAdjust="0"/>
    <p:restoredTop sz="65504" autoAdjust="0"/>
  </p:normalViewPr>
  <p:slideViewPr>
    <p:cSldViewPr snapToGrid="0">
      <p:cViewPr varScale="1">
        <p:scale>
          <a:sx n="68" d="100"/>
          <a:sy n="68" d="100"/>
        </p:scale>
        <p:origin x="9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8B70091-732A-4A05-B0A8-781DCD8ACC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C2F1CC-78FA-4ABC-901B-D374DAC24F78}">
      <dgm:prSet/>
      <dgm:spPr/>
      <dgm:t>
        <a:bodyPr/>
        <a:lstStyle/>
        <a:p>
          <a:pPr>
            <a:lnSpc>
              <a:spcPct val="100000"/>
            </a:lnSpc>
          </a:pPr>
          <a:r>
            <a:rPr lang="en-US" dirty="0"/>
            <a:t>“Unsupervised learning is the training of machine using information that is neither classified nor labeled and allowing the algorithm to act on that information without guidance.”</a:t>
          </a:r>
        </a:p>
      </dgm:t>
    </dgm:pt>
    <dgm:pt modelId="{54445356-9093-4D6E-9145-761E9BF1E5A2}" type="parTrans" cxnId="{01F544AC-4FE9-4A0C-96C5-4B11B87D5ADC}">
      <dgm:prSet/>
      <dgm:spPr/>
      <dgm:t>
        <a:bodyPr/>
        <a:lstStyle/>
        <a:p>
          <a:endParaRPr lang="en-US"/>
        </a:p>
      </dgm:t>
    </dgm:pt>
    <dgm:pt modelId="{6E2A6DA4-9BEC-4806-ACA2-C60B5F66B0ED}" type="sibTrans" cxnId="{01F544AC-4FE9-4A0C-96C5-4B11B87D5ADC}">
      <dgm:prSet/>
      <dgm:spPr/>
      <dgm:t>
        <a:bodyPr/>
        <a:lstStyle/>
        <a:p>
          <a:endParaRPr lang="en-US"/>
        </a:p>
      </dgm:t>
    </dgm:pt>
    <dgm:pt modelId="{2DB5CA84-4443-4187-A107-CA8D17130124}">
      <dgm:prSet/>
      <dgm:spPr/>
      <dgm:t>
        <a:bodyPr/>
        <a:lstStyle/>
        <a:p>
          <a:pPr>
            <a:lnSpc>
              <a:spcPct val="100000"/>
            </a:lnSpc>
          </a:pPr>
          <a:r>
            <a:rPr lang="en-US"/>
            <a:t>Types of Algorithms Used</a:t>
          </a:r>
        </a:p>
      </dgm:t>
    </dgm:pt>
    <dgm:pt modelId="{9A7BF73B-16E6-4393-B812-F75C385A0A90}" type="parTrans" cxnId="{F976DF6B-86BA-4C72-8197-BC6FBF2CAD10}">
      <dgm:prSet/>
      <dgm:spPr/>
      <dgm:t>
        <a:bodyPr/>
        <a:lstStyle/>
        <a:p>
          <a:endParaRPr lang="en-US"/>
        </a:p>
      </dgm:t>
    </dgm:pt>
    <dgm:pt modelId="{DFF12B78-B725-4524-977A-4C532F9682BD}" type="sibTrans" cxnId="{F976DF6B-86BA-4C72-8197-BC6FBF2CAD10}">
      <dgm:prSet/>
      <dgm:spPr/>
      <dgm:t>
        <a:bodyPr/>
        <a:lstStyle/>
        <a:p>
          <a:endParaRPr lang="en-US"/>
        </a:p>
      </dgm:t>
    </dgm:pt>
    <dgm:pt modelId="{635C247D-602C-462F-92E2-D0E588EE2A5B}">
      <dgm:prSet/>
      <dgm:spPr/>
      <dgm:t>
        <a:bodyPr/>
        <a:lstStyle/>
        <a:p>
          <a:pPr>
            <a:lnSpc>
              <a:spcPct val="100000"/>
            </a:lnSpc>
          </a:pPr>
          <a:r>
            <a:rPr lang="en-US"/>
            <a:t>Clustering</a:t>
          </a:r>
        </a:p>
      </dgm:t>
    </dgm:pt>
    <dgm:pt modelId="{95793C60-E9C2-4777-9CBE-6C2E9867869F}" type="parTrans" cxnId="{EDB130D2-D7A2-4534-9746-CBBED23B0A1C}">
      <dgm:prSet/>
      <dgm:spPr/>
      <dgm:t>
        <a:bodyPr/>
        <a:lstStyle/>
        <a:p>
          <a:endParaRPr lang="en-US"/>
        </a:p>
      </dgm:t>
    </dgm:pt>
    <dgm:pt modelId="{7DA5645B-5FA1-4EE5-A954-28A4BF5F7D51}" type="sibTrans" cxnId="{EDB130D2-D7A2-4534-9746-CBBED23B0A1C}">
      <dgm:prSet/>
      <dgm:spPr/>
      <dgm:t>
        <a:bodyPr/>
        <a:lstStyle/>
        <a:p>
          <a:endParaRPr lang="en-US"/>
        </a:p>
      </dgm:t>
    </dgm:pt>
    <dgm:pt modelId="{7A91D6F2-7C10-4AEB-A956-8939CA36CF69}">
      <dgm:prSet/>
      <dgm:spPr/>
      <dgm:t>
        <a:bodyPr/>
        <a:lstStyle/>
        <a:p>
          <a:pPr>
            <a:lnSpc>
              <a:spcPct val="100000"/>
            </a:lnSpc>
          </a:pPr>
          <a:r>
            <a:rPr lang="en-US"/>
            <a:t>Association</a:t>
          </a:r>
        </a:p>
      </dgm:t>
    </dgm:pt>
    <dgm:pt modelId="{6F9CCFAC-528D-4A9F-8DED-FB8DCD05CBDD}" type="parTrans" cxnId="{001BD60C-5B96-46B2-8DE7-36E39C66C50D}">
      <dgm:prSet/>
      <dgm:spPr/>
      <dgm:t>
        <a:bodyPr/>
        <a:lstStyle/>
        <a:p>
          <a:endParaRPr lang="en-US"/>
        </a:p>
      </dgm:t>
    </dgm:pt>
    <dgm:pt modelId="{8A52CCCB-24ED-440C-9F27-F90C81B5A2E6}" type="sibTrans" cxnId="{001BD60C-5B96-46B2-8DE7-36E39C66C50D}">
      <dgm:prSet/>
      <dgm:spPr/>
      <dgm:t>
        <a:bodyPr/>
        <a:lstStyle/>
        <a:p>
          <a:endParaRPr lang="en-US"/>
        </a:p>
      </dgm:t>
    </dgm:pt>
    <dgm:pt modelId="{373AD1C5-2189-4642-B91D-BA962243270D}" type="pres">
      <dgm:prSet presAssocID="{B8B70091-732A-4A05-B0A8-781DCD8ACCDB}" presName="root" presStyleCnt="0">
        <dgm:presLayoutVars>
          <dgm:dir/>
          <dgm:resizeHandles val="exact"/>
        </dgm:presLayoutVars>
      </dgm:prSet>
      <dgm:spPr/>
    </dgm:pt>
    <dgm:pt modelId="{9BF5C333-29D0-4506-8BE6-7C1F8299921C}" type="pres">
      <dgm:prSet presAssocID="{5FC2F1CC-78FA-4ABC-901B-D374DAC24F78}" presName="compNode" presStyleCnt="0"/>
      <dgm:spPr/>
    </dgm:pt>
    <dgm:pt modelId="{FEE65576-C2B7-45D7-9FE4-97BEEB0E390A}" type="pres">
      <dgm:prSet presAssocID="{5FC2F1CC-78FA-4ABC-901B-D374DAC24F78}" presName="bgRect" presStyleLbl="bgShp" presStyleIdx="0" presStyleCnt="2"/>
      <dgm:spPr/>
    </dgm:pt>
    <dgm:pt modelId="{B23B8473-86B7-437C-A6F5-0DD9201CFFA7}" type="pres">
      <dgm:prSet presAssocID="{5FC2F1CC-78FA-4ABC-901B-D374DAC24F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20090972-DE64-4E33-968F-776AFC09BBBE}" type="pres">
      <dgm:prSet presAssocID="{5FC2F1CC-78FA-4ABC-901B-D374DAC24F78}" presName="spaceRect" presStyleCnt="0"/>
      <dgm:spPr/>
    </dgm:pt>
    <dgm:pt modelId="{F1880A64-0FBB-4E66-B73F-97AC0A9010DE}" type="pres">
      <dgm:prSet presAssocID="{5FC2F1CC-78FA-4ABC-901B-D374DAC24F78}" presName="parTx" presStyleLbl="revTx" presStyleIdx="0" presStyleCnt="3">
        <dgm:presLayoutVars>
          <dgm:chMax val="0"/>
          <dgm:chPref val="0"/>
        </dgm:presLayoutVars>
      </dgm:prSet>
      <dgm:spPr/>
    </dgm:pt>
    <dgm:pt modelId="{05E6F0C3-5C18-4826-9E19-CD26093FF619}" type="pres">
      <dgm:prSet presAssocID="{6E2A6DA4-9BEC-4806-ACA2-C60B5F66B0ED}" presName="sibTrans" presStyleCnt="0"/>
      <dgm:spPr/>
    </dgm:pt>
    <dgm:pt modelId="{FC3DA4C9-A7DD-48A7-BAF5-E069E68BFFF6}" type="pres">
      <dgm:prSet presAssocID="{2DB5CA84-4443-4187-A107-CA8D17130124}" presName="compNode" presStyleCnt="0"/>
      <dgm:spPr/>
    </dgm:pt>
    <dgm:pt modelId="{1BF7D1D1-7062-4A40-A544-A2B212C2EB0B}" type="pres">
      <dgm:prSet presAssocID="{2DB5CA84-4443-4187-A107-CA8D17130124}" presName="bgRect" presStyleLbl="bgShp" presStyleIdx="1" presStyleCnt="2"/>
      <dgm:spPr/>
    </dgm:pt>
    <dgm:pt modelId="{4BC55538-D486-4847-AF34-723FEBEC5987}" type="pres">
      <dgm:prSet presAssocID="{2DB5CA84-4443-4187-A107-CA8D171301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32A4682-3AA1-4595-AD21-2C539CD8CF31}" type="pres">
      <dgm:prSet presAssocID="{2DB5CA84-4443-4187-A107-CA8D17130124}" presName="spaceRect" presStyleCnt="0"/>
      <dgm:spPr/>
    </dgm:pt>
    <dgm:pt modelId="{DB418E30-EC35-46FA-8B5E-B01138895CD7}" type="pres">
      <dgm:prSet presAssocID="{2DB5CA84-4443-4187-A107-CA8D17130124}" presName="parTx" presStyleLbl="revTx" presStyleIdx="1" presStyleCnt="3">
        <dgm:presLayoutVars>
          <dgm:chMax val="0"/>
          <dgm:chPref val="0"/>
        </dgm:presLayoutVars>
      </dgm:prSet>
      <dgm:spPr/>
    </dgm:pt>
    <dgm:pt modelId="{EA002EE4-81A6-40BF-9B3D-F764C3FDD397}" type="pres">
      <dgm:prSet presAssocID="{2DB5CA84-4443-4187-A107-CA8D17130124}" presName="desTx" presStyleLbl="revTx" presStyleIdx="2" presStyleCnt="3">
        <dgm:presLayoutVars/>
      </dgm:prSet>
      <dgm:spPr/>
    </dgm:pt>
  </dgm:ptLst>
  <dgm:cxnLst>
    <dgm:cxn modelId="{001BD60C-5B96-46B2-8DE7-36E39C66C50D}" srcId="{2DB5CA84-4443-4187-A107-CA8D17130124}" destId="{7A91D6F2-7C10-4AEB-A956-8939CA36CF69}" srcOrd="1" destOrd="0" parTransId="{6F9CCFAC-528D-4A9F-8DED-FB8DCD05CBDD}" sibTransId="{8A52CCCB-24ED-440C-9F27-F90C81B5A2E6}"/>
    <dgm:cxn modelId="{3870B12F-02E4-4EA6-8EE7-696F9D703BE9}" type="presOf" srcId="{5FC2F1CC-78FA-4ABC-901B-D374DAC24F78}" destId="{F1880A64-0FBB-4E66-B73F-97AC0A9010DE}" srcOrd="0" destOrd="0" presId="urn:microsoft.com/office/officeart/2018/2/layout/IconVerticalSolidList"/>
    <dgm:cxn modelId="{8CDF5432-B30A-4454-AC32-6AC4245A6A58}" type="presOf" srcId="{635C247D-602C-462F-92E2-D0E588EE2A5B}" destId="{EA002EE4-81A6-40BF-9B3D-F764C3FDD397}" srcOrd="0" destOrd="0" presId="urn:microsoft.com/office/officeart/2018/2/layout/IconVerticalSolidList"/>
    <dgm:cxn modelId="{683DBF66-00B4-4B3A-A5BC-85445170D7FD}" type="presOf" srcId="{B8B70091-732A-4A05-B0A8-781DCD8ACCDB}" destId="{373AD1C5-2189-4642-B91D-BA962243270D}" srcOrd="0" destOrd="0" presId="urn:microsoft.com/office/officeart/2018/2/layout/IconVerticalSolidList"/>
    <dgm:cxn modelId="{0B205B69-151C-460C-929B-7FE91F00C62A}" type="presOf" srcId="{2DB5CA84-4443-4187-A107-CA8D17130124}" destId="{DB418E30-EC35-46FA-8B5E-B01138895CD7}" srcOrd="0" destOrd="0" presId="urn:microsoft.com/office/officeart/2018/2/layout/IconVerticalSolidList"/>
    <dgm:cxn modelId="{F976DF6B-86BA-4C72-8197-BC6FBF2CAD10}" srcId="{B8B70091-732A-4A05-B0A8-781DCD8ACCDB}" destId="{2DB5CA84-4443-4187-A107-CA8D17130124}" srcOrd="1" destOrd="0" parTransId="{9A7BF73B-16E6-4393-B812-F75C385A0A90}" sibTransId="{DFF12B78-B725-4524-977A-4C532F9682BD}"/>
    <dgm:cxn modelId="{CC723051-20CB-408A-A290-0D89E1B1E222}" type="presOf" srcId="{7A91D6F2-7C10-4AEB-A956-8939CA36CF69}" destId="{EA002EE4-81A6-40BF-9B3D-F764C3FDD397}" srcOrd="0" destOrd="1" presId="urn:microsoft.com/office/officeart/2018/2/layout/IconVerticalSolidList"/>
    <dgm:cxn modelId="{01F544AC-4FE9-4A0C-96C5-4B11B87D5ADC}" srcId="{B8B70091-732A-4A05-B0A8-781DCD8ACCDB}" destId="{5FC2F1CC-78FA-4ABC-901B-D374DAC24F78}" srcOrd="0" destOrd="0" parTransId="{54445356-9093-4D6E-9145-761E9BF1E5A2}" sibTransId="{6E2A6DA4-9BEC-4806-ACA2-C60B5F66B0ED}"/>
    <dgm:cxn modelId="{EDB130D2-D7A2-4534-9746-CBBED23B0A1C}" srcId="{2DB5CA84-4443-4187-A107-CA8D17130124}" destId="{635C247D-602C-462F-92E2-D0E588EE2A5B}" srcOrd="0" destOrd="0" parTransId="{95793C60-E9C2-4777-9CBE-6C2E9867869F}" sibTransId="{7DA5645B-5FA1-4EE5-A954-28A4BF5F7D51}"/>
    <dgm:cxn modelId="{7D36FD1E-A065-4383-AE59-0333182D3C77}" type="presParOf" srcId="{373AD1C5-2189-4642-B91D-BA962243270D}" destId="{9BF5C333-29D0-4506-8BE6-7C1F8299921C}" srcOrd="0" destOrd="0" presId="urn:microsoft.com/office/officeart/2018/2/layout/IconVerticalSolidList"/>
    <dgm:cxn modelId="{382FF762-925C-4DA7-BE8B-4F892B8A0A97}" type="presParOf" srcId="{9BF5C333-29D0-4506-8BE6-7C1F8299921C}" destId="{FEE65576-C2B7-45D7-9FE4-97BEEB0E390A}" srcOrd="0" destOrd="0" presId="urn:microsoft.com/office/officeart/2018/2/layout/IconVerticalSolidList"/>
    <dgm:cxn modelId="{5007970D-3094-4EE6-9463-9315B4452887}" type="presParOf" srcId="{9BF5C333-29D0-4506-8BE6-7C1F8299921C}" destId="{B23B8473-86B7-437C-A6F5-0DD9201CFFA7}" srcOrd="1" destOrd="0" presId="urn:microsoft.com/office/officeart/2018/2/layout/IconVerticalSolidList"/>
    <dgm:cxn modelId="{42885E3D-3C34-4E80-9352-961555162290}" type="presParOf" srcId="{9BF5C333-29D0-4506-8BE6-7C1F8299921C}" destId="{20090972-DE64-4E33-968F-776AFC09BBBE}" srcOrd="2" destOrd="0" presId="urn:microsoft.com/office/officeart/2018/2/layout/IconVerticalSolidList"/>
    <dgm:cxn modelId="{26F96554-908E-45D9-BC24-B93DD1A2B774}" type="presParOf" srcId="{9BF5C333-29D0-4506-8BE6-7C1F8299921C}" destId="{F1880A64-0FBB-4E66-B73F-97AC0A9010DE}" srcOrd="3" destOrd="0" presId="urn:microsoft.com/office/officeart/2018/2/layout/IconVerticalSolidList"/>
    <dgm:cxn modelId="{B6088D79-5D19-4928-BE97-A8E704F12573}" type="presParOf" srcId="{373AD1C5-2189-4642-B91D-BA962243270D}" destId="{05E6F0C3-5C18-4826-9E19-CD26093FF619}" srcOrd="1" destOrd="0" presId="urn:microsoft.com/office/officeart/2018/2/layout/IconVerticalSolidList"/>
    <dgm:cxn modelId="{253CD4DE-1D5F-4456-8264-B898DCC5F457}" type="presParOf" srcId="{373AD1C5-2189-4642-B91D-BA962243270D}" destId="{FC3DA4C9-A7DD-48A7-BAF5-E069E68BFFF6}" srcOrd="2" destOrd="0" presId="urn:microsoft.com/office/officeart/2018/2/layout/IconVerticalSolidList"/>
    <dgm:cxn modelId="{9180528E-C404-4984-BD5E-5A7A0887AA4F}" type="presParOf" srcId="{FC3DA4C9-A7DD-48A7-BAF5-E069E68BFFF6}" destId="{1BF7D1D1-7062-4A40-A544-A2B212C2EB0B}" srcOrd="0" destOrd="0" presId="urn:microsoft.com/office/officeart/2018/2/layout/IconVerticalSolidList"/>
    <dgm:cxn modelId="{1F27BAF1-8B26-423F-9C8C-7C3CAE950BAF}" type="presParOf" srcId="{FC3DA4C9-A7DD-48A7-BAF5-E069E68BFFF6}" destId="{4BC55538-D486-4847-AF34-723FEBEC5987}" srcOrd="1" destOrd="0" presId="urn:microsoft.com/office/officeart/2018/2/layout/IconVerticalSolidList"/>
    <dgm:cxn modelId="{791CD869-3E7A-4A37-9E89-7BA229E2EA6D}" type="presParOf" srcId="{FC3DA4C9-A7DD-48A7-BAF5-E069E68BFFF6}" destId="{D32A4682-3AA1-4595-AD21-2C539CD8CF31}" srcOrd="2" destOrd="0" presId="urn:microsoft.com/office/officeart/2018/2/layout/IconVerticalSolidList"/>
    <dgm:cxn modelId="{5843878C-B68E-4E60-860F-1829917F7818}" type="presParOf" srcId="{FC3DA4C9-A7DD-48A7-BAF5-E069E68BFFF6}" destId="{DB418E30-EC35-46FA-8B5E-B01138895CD7}" srcOrd="3" destOrd="0" presId="urn:microsoft.com/office/officeart/2018/2/layout/IconVerticalSolidList"/>
    <dgm:cxn modelId="{263577AD-E64E-4EA2-B5F6-DA60D3928153}" type="presParOf" srcId="{FC3DA4C9-A7DD-48A7-BAF5-E069E68BFFF6}" destId="{EA002EE4-81A6-40BF-9B3D-F764C3FDD39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35E73C-9159-4605-BE2B-EDD42F98A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21C2830-1325-4885-A7C4-EED4B4FEB05C}">
      <dgm:prSet/>
      <dgm:spPr/>
      <dgm:t>
        <a:bodyPr/>
        <a:lstStyle/>
        <a:p>
          <a:pPr>
            <a:defRPr cap="all"/>
          </a:pPr>
          <a:r>
            <a:rPr lang="en-US"/>
            <a:t>Tuning parameter used when training a neural network</a:t>
          </a:r>
        </a:p>
      </dgm:t>
    </dgm:pt>
    <dgm:pt modelId="{9902D9AF-00E6-419D-84F7-516026C3CB21}" type="parTrans" cxnId="{E7911C37-41F6-4522-A650-12FBBBB4C92F}">
      <dgm:prSet/>
      <dgm:spPr/>
      <dgm:t>
        <a:bodyPr/>
        <a:lstStyle/>
        <a:p>
          <a:endParaRPr lang="en-US"/>
        </a:p>
      </dgm:t>
    </dgm:pt>
    <dgm:pt modelId="{3FEF0424-3569-48A3-879E-EE45CE0756F3}" type="sibTrans" cxnId="{E7911C37-41F6-4522-A650-12FBBBB4C92F}">
      <dgm:prSet/>
      <dgm:spPr/>
      <dgm:t>
        <a:bodyPr/>
        <a:lstStyle/>
        <a:p>
          <a:endParaRPr lang="en-US"/>
        </a:p>
      </dgm:t>
    </dgm:pt>
    <dgm:pt modelId="{BD30CE39-D1CA-4CBD-8746-4645A0AEC88B}">
      <dgm:prSet/>
      <dgm:spPr/>
      <dgm:t>
        <a:bodyPr/>
        <a:lstStyle/>
        <a:p>
          <a:pPr>
            <a:defRPr cap="all"/>
          </a:pPr>
          <a:r>
            <a:rPr lang="en-US"/>
            <a:t>Affects how quickly our model can converge to a local minima</a:t>
          </a:r>
        </a:p>
      </dgm:t>
    </dgm:pt>
    <dgm:pt modelId="{5660BAA8-2AE4-4CC6-8724-B5783E2DF061}" type="parTrans" cxnId="{405F6C08-E311-4D54-84EB-569E7671D578}">
      <dgm:prSet/>
      <dgm:spPr/>
      <dgm:t>
        <a:bodyPr/>
        <a:lstStyle/>
        <a:p>
          <a:endParaRPr lang="en-US"/>
        </a:p>
      </dgm:t>
    </dgm:pt>
    <dgm:pt modelId="{2491CD58-787F-43D7-AD0B-ED77E9385594}" type="sibTrans" cxnId="{405F6C08-E311-4D54-84EB-569E7671D578}">
      <dgm:prSet/>
      <dgm:spPr/>
      <dgm:t>
        <a:bodyPr/>
        <a:lstStyle/>
        <a:p>
          <a:endParaRPr lang="en-US"/>
        </a:p>
      </dgm:t>
    </dgm:pt>
    <dgm:pt modelId="{EEFCB8CC-30E8-4576-9331-E263C4FE3D12}" type="pres">
      <dgm:prSet presAssocID="{5835E73C-9159-4605-BE2B-EDD42F98AC83}" presName="root" presStyleCnt="0">
        <dgm:presLayoutVars>
          <dgm:dir/>
          <dgm:resizeHandles val="exact"/>
        </dgm:presLayoutVars>
      </dgm:prSet>
      <dgm:spPr/>
    </dgm:pt>
    <dgm:pt modelId="{81C869C3-73C7-445D-86DF-B205A3E6183E}" type="pres">
      <dgm:prSet presAssocID="{C21C2830-1325-4885-A7C4-EED4B4FEB05C}" presName="compNode" presStyleCnt="0"/>
      <dgm:spPr/>
    </dgm:pt>
    <dgm:pt modelId="{F8ED144E-4A6B-4091-97DE-469673EF7690}" type="pres">
      <dgm:prSet presAssocID="{C21C2830-1325-4885-A7C4-EED4B4FEB05C}" presName="iconBgRect" presStyleLbl="bgShp" presStyleIdx="0" presStyleCnt="2"/>
      <dgm:spPr/>
    </dgm:pt>
    <dgm:pt modelId="{579C0B31-5A06-4B20-9A1A-F400A4A0E9AD}" type="pres">
      <dgm:prSet presAssocID="{C21C2830-1325-4885-A7C4-EED4B4FEB0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DD1C650-E5BE-49E8-85B7-65D32A06F578}" type="pres">
      <dgm:prSet presAssocID="{C21C2830-1325-4885-A7C4-EED4B4FEB05C}" presName="spaceRect" presStyleCnt="0"/>
      <dgm:spPr/>
    </dgm:pt>
    <dgm:pt modelId="{71D8CB23-1D6C-4D43-B9C7-517B12D07FBA}" type="pres">
      <dgm:prSet presAssocID="{C21C2830-1325-4885-A7C4-EED4B4FEB05C}" presName="textRect" presStyleLbl="revTx" presStyleIdx="0" presStyleCnt="2">
        <dgm:presLayoutVars>
          <dgm:chMax val="1"/>
          <dgm:chPref val="1"/>
        </dgm:presLayoutVars>
      </dgm:prSet>
      <dgm:spPr/>
    </dgm:pt>
    <dgm:pt modelId="{1543BCD4-582E-44F7-94BB-D0F94CDB081B}" type="pres">
      <dgm:prSet presAssocID="{3FEF0424-3569-48A3-879E-EE45CE0756F3}" presName="sibTrans" presStyleCnt="0"/>
      <dgm:spPr/>
    </dgm:pt>
    <dgm:pt modelId="{315328EA-2812-438A-9727-1113799057F4}" type="pres">
      <dgm:prSet presAssocID="{BD30CE39-D1CA-4CBD-8746-4645A0AEC88B}" presName="compNode" presStyleCnt="0"/>
      <dgm:spPr/>
    </dgm:pt>
    <dgm:pt modelId="{600A55B6-8EBA-4626-AD08-E9373A620C69}" type="pres">
      <dgm:prSet presAssocID="{BD30CE39-D1CA-4CBD-8746-4645A0AEC88B}" presName="iconBgRect" presStyleLbl="bgShp" presStyleIdx="1" presStyleCnt="2"/>
      <dgm:spPr/>
    </dgm:pt>
    <dgm:pt modelId="{B320CF18-C59E-425E-93C4-E2288200113B}" type="pres">
      <dgm:prSet presAssocID="{BD30CE39-D1CA-4CBD-8746-4645A0AEC8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4492A06C-5215-409B-BE9D-DA001C5680F3}" type="pres">
      <dgm:prSet presAssocID="{BD30CE39-D1CA-4CBD-8746-4645A0AEC88B}" presName="spaceRect" presStyleCnt="0"/>
      <dgm:spPr/>
    </dgm:pt>
    <dgm:pt modelId="{21CC487E-5BB6-4C79-8663-D863DB0E02F7}" type="pres">
      <dgm:prSet presAssocID="{BD30CE39-D1CA-4CBD-8746-4645A0AEC88B}" presName="textRect" presStyleLbl="revTx" presStyleIdx="1" presStyleCnt="2">
        <dgm:presLayoutVars>
          <dgm:chMax val="1"/>
          <dgm:chPref val="1"/>
        </dgm:presLayoutVars>
      </dgm:prSet>
      <dgm:spPr/>
    </dgm:pt>
  </dgm:ptLst>
  <dgm:cxnLst>
    <dgm:cxn modelId="{405F6C08-E311-4D54-84EB-569E7671D578}" srcId="{5835E73C-9159-4605-BE2B-EDD42F98AC83}" destId="{BD30CE39-D1CA-4CBD-8746-4645A0AEC88B}" srcOrd="1" destOrd="0" parTransId="{5660BAA8-2AE4-4CC6-8724-B5783E2DF061}" sibTransId="{2491CD58-787F-43D7-AD0B-ED77E9385594}"/>
    <dgm:cxn modelId="{E7911C37-41F6-4522-A650-12FBBBB4C92F}" srcId="{5835E73C-9159-4605-BE2B-EDD42F98AC83}" destId="{C21C2830-1325-4885-A7C4-EED4B4FEB05C}" srcOrd="0" destOrd="0" parTransId="{9902D9AF-00E6-419D-84F7-516026C3CB21}" sibTransId="{3FEF0424-3569-48A3-879E-EE45CE0756F3}"/>
    <dgm:cxn modelId="{5EB18542-4490-428D-8F68-816B0CA51F9A}" type="presOf" srcId="{BD30CE39-D1CA-4CBD-8746-4645A0AEC88B}" destId="{21CC487E-5BB6-4C79-8663-D863DB0E02F7}" srcOrd="0" destOrd="0" presId="urn:microsoft.com/office/officeart/2018/5/layout/IconCircleLabelList"/>
    <dgm:cxn modelId="{D27C0A51-EC52-4494-B6FA-90DC42A5173F}" type="presOf" srcId="{C21C2830-1325-4885-A7C4-EED4B4FEB05C}" destId="{71D8CB23-1D6C-4D43-B9C7-517B12D07FBA}" srcOrd="0" destOrd="0" presId="urn:microsoft.com/office/officeart/2018/5/layout/IconCircleLabelList"/>
    <dgm:cxn modelId="{ADB1CBFD-0D47-46E6-A488-CD86F25EA7D9}" type="presOf" srcId="{5835E73C-9159-4605-BE2B-EDD42F98AC83}" destId="{EEFCB8CC-30E8-4576-9331-E263C4FE3D12}" srcOrd="0" destOrd="0" presId="urn:microsoft.com/office/officeart/2018/5/layout/IconCircleLabelList"/>
    <dgm:cxn modelId="{ED7A0BBE-E7E4-4B58-A29C-10AF28E3A04F}" type="presParOf" srcId="{EEFCB8CC-30E8-4576-9331-E263C4FE3D12}" destId="{81C869C3-73C7-445D-86DF-B205A3E6183E}" srcOrd="0" destOrd="0" presId="urn:microsoft.com/office/officeart/2018/5/layout/IconCircleLabelList"/>
    <dgm:cxn modelId="{5580E8E8-A350-4D0A-87BA-349EC476F4E4}" type="presParOf" srcId="{81C869C3-73C7-445D-86DF-B205A3E6183E}" destId="{F8ED144E-4A6B-4091-97DE-469673EF7690}" srcOrd="0" destOrd="0" presId="urn:microsoft.com/office/officeart/2018/5/layout/IconCircleLabelList"/>
    <dgm:cxn modelId="{82A46603-72C6-4ECA-83FF-937F7103326B}" type="presParOf" srcId="{81C869C3-73C7-445D-86DF-B205A3E6183E}" destId="{579C0B31-5A06-4B20-9A1A-F400A4A0E9AD}" srcOrd="1" destOrd="0" presId="urn:microsoft.com/office/officeart/2018/5/layout/IconCircleLabelList"/>
    <dgm:cxn modelId="{24AA8586-7C52-4B61-A99A-56CE18CEE6F6}" type="presParOf" srcId="{81C869C3-73C7-445D-86DF-B205A3E6183E}" destId="{8DD1C650-E5BE-49E8-85B7-65D32A06F578}" srcOrd="2" destOrd="0" presId="urn:microsoft.com/office/officeart/2018/5/layout/IconCircleLabelList"/>
    <dgm:cxn modelId="{E49D9DA3-24FF-4C74-A9F4-985BD3A2D16E}" type="presParOf" srcId="{81C869C3-73C7-445D-86DF-B205A3E6183E}" destId="{71D8CB23-1D6C-4D43-B9C7-517B12D07FBA}" srcOrd="3" destOrd="0" presId="urn:microsoft.com/office/officeart/2018/5/layout/IconCircleLabelList"/>
    <dgm:cxn modelId="{C2EE3469-D921-4DDA-B138-727CFB29A2BA}" type="presParOf" srcId="{EEFCB8CC-30E8-4576-9331-E263C4FE3D12}" destId="{1543BCD4-582E-44F7-94BB-D0F94CDB081B}" srcOrd="1" destOrd="0" presId="urn:microsoft.com/office/officeart/2018/5/layout/IconCircleLabelList"/>
    <dgm:cxn modelId="{D3FBFCBA-B610-4AD7-AB9B-0D3844C43F07}" type="presParOf" srcId="{EEFCB8CC-30E8-4576-9331-E263C4FE3D12}" destId="{315328EA-2812-438A-9727-1113799057F4}" srcOrd="2" destOrd="0" presId="urn:microsoft.com/office/officeart/2018/5/layout/IconCircleLabelList"/>
    <dgm:cxn modelId="{4107628E-F91A-4456-A8F8-FF0E40C79F96}" type="presParOf" srcId="{315328EA-2812-438A-9727-1113799057F4}" destId="{600A55B6-8EBA-4626-AD08-E9373A620C69}" srcOrd="0" destOrd="0" presId="urn:microsoft.com/office/officeart/2018/5/layout/IconCircleLabelList"/>
    <dgm:cxn modelId="{C8E53CFD-8201-457C-85DA-A83EA6B0FA35}" type="presParOf" srcId="{315328EA-2812-438A-9727-1113799057F4}" destId="{B320CF18-C59E-425E-93C4-E2288200113B}" srcOrd="1" destOrd="0" presId="urn:microsoft.com/office/officeart/2018/5/layout/IconCircleLabelList"/>
    <dgm:cxn modelId="{207FEC6A-5AFB-43D3-B937-060DB973D170}" type="presParOf" srcId="{315328EA-2812-438A-9727-1113799057F4}" destId="{4492A06C-5215-409B-BE9D-DA001C5680F3}" srcOrd="2" destOrd="0" presId="urn:microsoft.com/office/officeart/2018/5/layout/IconCircleLabelList"/>
    <dgm:cxn modelId="{B51A32B3-3E42-4E70-AA2B-0B62C8E1FEBF}" type="presParOf" srcId="{315328EA-2812-438A-9727-1113799057F4}" destId="{21CC487E-5BB6-4C79-8663-D863DB0E02F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F76BD6-4BE6-425F-B3A6-0EBD6E9096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FBEB8B0-B14A-4382-8A52-DF936BE6F6DF}">
      <dgm:prSet/>
      <dgm:spPr/>
      <dgm:t>
        <a:bodyPr/>
        <a:lstStyle/>
        <a:p>
          <a:r>
            <a:rPr lang="en-US" dirty="0"/>
            <a:t>Testing Data: a subset to test the trained model </a:t>
          </a:r>
        </a:p>
      </dgm:t>
    </dgm:pt>
    <dgm:pt modelId="{D274443C-EA77-4ADD-B47D-28E13A16A49E}" type="parTrans" cxnId="{05B88790-C166-4FA0-B7EB-171292C7FEB6}">
      <dgm:prSet/>
      <dgm:spPr/>
      <dgm:t>
        <a:bodyPr/>
        <a:lstStyle/>
        <a:p>
          <a:endParaRPr lang="en-US"/>
        </a:p>
      </dgm:t>
    </dgm:pt>
    <dgm:pt modelId="{3E634D4E-5637-4B55-9C2C-5EB68EB3E366}" type="sibTrans" cxnId="{05B88790-C166-4FA0-B7EB-171292C7FEB6}">
      <dgm:prSet/>
      <dgm:spPr/>
      <dgm:t>
        <a:bodyPr/>
        <a:lstStyle/>
        <a:p>
          <a:endParaRPr lang="en-US"/>
        </a:p>
      </dgm:t>
    </dgm:pt>
    <dgm:pt modelId="{E35A54C6-0E32-4318-850B-CE2B2EE72876}">
      <dgm:prSet/>
      <dgm:spPr/>
      <dgm:t>
        <a:bodyPr/>
        <a:lstStyle/>
        <a:p>
          <a:r>
            <a:rPr lang="en-US"/>
            <a:t>Training Data: a subset to train a model</a:t>
          </a:r>
        </a:p>
      </dgm:t>
    </dgm:pt>
    <dgm:pt modelId="{5A37CA51-C20E-4436-BD3C-D3235398C03C}" type="parTrans" cxnId="{83E9859E-DF0F-4EEF-9532-E00EA9E7D705}">
      <dgm:prSet/>
      <dgm:spPr/>
      <dgm:t>
        <a:bodyPr/>
        <a:lstStyle/>
        <a:p>
          <a:endParaRPr lang="en-US"/>
        </a:p>
      </dgm:t>
    </dgm:pt>
    <dgm:pt modelId="{BCB4C63E-08B0-40D2-9FC3-E9F91E16CA52}" type="sibTrans" cxnId="{83E9859E-DF0F-4EEF-9532-E00EA9E7D705}">
      <dgm:prSet/>
      <dgm:spPr/>
      <dgm:t>
        <a:bodyPr/>
        <a:lstStyle/>
        <a:p>
          <a:endParaRPr lang="en-US"/>
        </a:p>
      </dgm:t>
    </dgm:pt>
    <dgm:pt modelId="{B3002FDE-31F7-47D4-BC8C-C2D16B73F740}" type="pres">
      <dgm:prSet presAssocID="{5EF76BD6-4BE6-425F-B3A6-0EBD6E9096D2}" presName="root" presStyleCnt="0">
        <dgm:presLayoutVars>
          <dgm:dir/>
          <dgm:resizeHandles val="exact"/>
        </dgm:presLayoutVars>
      </dgm:prSet>
      <dgm:spPr/>
    </dgm:pt>
    <dgm:pt modelId="{B234AF8D-866C-4508-85C1-6A2B845C034F}" type="pres">
      <dgm:prSet presAssocID="{5FBEB8B0-B14A-4382-8A52-DF936BE6F6DF}" presName="compNode" presStyleCnt="0"/>
      <dgm:spPr/>
    </dgm:pt>
    <dgm:pt modelId="{438E6A2C-1835-450C-9A38-D963FCB0397F}" type="pres">
      <dgm:prSet presAssocID="{5FBEB8B0-B14A-4382-8A52-DF936BE6F6DF}" presName="bgRect" presStyleLbl="bgShp" presStyleIdx="0" presStyleCnt="2"/>
      <dgm:spPr/>
    </dgm:pt>
    <dgm:pt modelId="{9E39B3C9-6748-4FF1-9342-86745129A844}" type="pres">
      <dgm:prSet presAssocID="{5FBEB8B0-B14A-4382-8A52-DF936BE6F6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B1C0C7A3-3F66-4A5F-B95D-1C439B53A3CF}" type="pres">
      <dgm:prSet presAssocID="{5FBEB8B0-B14A-4382-8A52-DF936BE6F6DF}" presName="spaceRect" presStyleCnt="0"/>
      <dgm:spPr/>
    </dgm:pt>
    <dgm:pt modelId="{D728F9D3-F873-447E-880A-E8B3205D2C0E}" type="pres">
      <dgm:prSet presAssocID="{5FBEB8B0-B14A-4382-8A52-DF936BE6F6DF}" presName="parTx" presStyleLbl="revTx" presStyleIdx="0" presStyleCnt="2">
        <dgm:presLayoutVars>
          <dgm:chMax val="0"/>
          <dgm:chPref val="0"/>
        </dgm:presLayoutVars>
      </dgm:prSet>
      <dgm:spPr/>
    </dgm:pt>
    <dgm:pt modelId="{E8226398-89A9-42F7-93F9-4D4162398E50}" type="pres">
      <dgm:prSet presAssocID="{3E634D4E-5637-4B55-9C2C-5EB68EB3E366}" presName="sibTrans" presStyleCnt="0"/>
      <dgm:spPr/>
    </dgm:pt>
    <dgm:pt modelId="{FF8B3FB7-82CE-4394-8CDC-5D764CF47F9E}" type="pres">
      <dgm:prSet presAssocID="{E35A54C6-0E32-4318-850B-CE2B2EE72876}" presName="compNode" presStyleCnt="0"/>
      <dgm:spPr/>
    </dgm:pt>
    <dgm:pt modelId="{43AC5CA3-6259-4A48-83D7-AE25205086E4}" type="pres">
      <dgm:prSet presAssocID="{E35A54C6-0E32-4318-850B-CE2B2EE72876}" presName="bgRect" presStyleLbl="bgShp" presStyleIdx="1" presStyleCnt="2"/>
      <dgm:spPr/>
    </dgm:pt>
    <dgm:pt modelId="{D045CD06-D5A4-438D-B800-1C9CA9AA72F3}" type="pres">
      <dgm:prSet presAssocID="{E35A54C6-0E32-4318-850B-CE2B2EE728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A1F688D2-67D7-4531-B95B-AA63B5F6D4E9}" type="pres">
      <dgm:prSet presAssocID="{E35A54C6-0E32-4318-850B-CE2B2EE72876}" presName="spaceRect" presStyleCnt="0"/>
      <dgm:spPr/>
    </dgm:pt>
    <dgm:pt modelId="{9CAF9C5D-99CA-4AA9-B402-67C1FB146018}" type="pres">
      <dgm:prSet presAssocID="{E35A54C6-0E32-4318-850B-CE2B2EE72876}" presName="parTx" presStyleLbl="revTx" presStyleIdx="1" presStyleCnt="2">
        <dgm:presLayoutVars>
          <dgm:chMax val="0"/>
          <dgm:chPref val="0"/>
        </dgm:presLayoutVars>
      </dgm:prSet>
      <dgm:spPr/>
    </dgm:pt>
  </dgm:ptLst>
  <dgm:cxnLst>
    <dgm:cxn modelId="{05B88790-C166-4FA0-B7EB-171292C7FEB6}" srcId="{5EF76BD6-4BE6-425F-B3A6-0EBD6E9096D2}" destId="{5FBEB8B0-B14A-4382-8A52-DF936BE6F6DF}" srcOrd="0" destOrd="0" parTransId="{D274443C-EA77-4ADD-B47D-28E13A16A49E}" sibTransId="{3E634D4E-5637-4B55-9C2C-5EB68EB3E366}"/>
    <dgm:cxn modelId="{83E9859E-DF0F-4EEF-9532-E00EA9E7D705}" srcId="{5EF76BD6-4BE6-425F-B3A6-0EBD6E9096D2}" destId="{E35A54C6-0E32-4318-850B-CE2B2EE72876}" srcOrd="1" destOrd="0" parTransId="{5A37CA51-C20E-4436-BD3C-D3235398C03C}" sibTransId="{BCB4C63E-08B0-40D2-9FC3-E9F91E16CA52}"/>
    <dgm:cxn modelId="{23E852B9-5B66-4543-AB78-AE23A8A188F1}" type="presOf" srcId="{5FBEB8B0-B14A-4382-8A52-DF936BE6F6DF}" destId="{D728F9D3-F873-447E-880A-E8B3205D2C0E}" srcOrd="0" destOrd="0" presId="urn:microsoft.com/office/officeart/2018/2/layout/IconVerticalSolidList"/>
    <dgm:cxn modelId="{661441D7-CE79-44AE-BE3C-9C9B46BC4B58}" type="presOf" srcId="{E35A54C6-0E32-4318-850B-CE2B2EE72876}" destId="{9CAF9C5D-99CA-4AA9-B402-67C1FB146018}" srcOrd="0" destOrd="0" presId="urn:microsoft.com/office/officeart/2018/2/layout/IconVerticalSolidList"/>
    <dgm:cxn modelId="{E2102CF2-D323-42C6-8BDD-9D601D1E9EC4}" type="presOf" srcId="{5EF76BD6-4BE6-425F-B3A6-0EBD6E9096D2}" destId="{B3002FDE-31F7-47D4-BC8C-C2D16B73F740}" srcOrd="0" destOrd="0" presId="urn:microsoft.com/office/officeart/2018/2/layout/IconVerticalSolidList"/>
    <dgm:cxn modelId="{FBE6960C-54AB-4C89-8A7F-8B1CD93ADE31}" type="presParOf" srcId="{B3002FDE-31F7-47D4-BC8C-C2D16B73F740}" destId="{B234AF8D-866C-4508-85C1-6A2B845C034F}" srcOrd="0" destOrd="0" presId="urn:microsoft.com/office/officeart/2018/2/layout/IconVerticalSolidList"/>
    <dgm:cxn modelId="{B4CA0B0E-321F-464D-AD41-31D13C0231DC}" type="presParOf" srcId="{B234AF8D-866C-4508-85C1-6A2B845C034F}" destId="{438E6A2C-1835-450C-9A38-D963FCB0397F}" srcOrd="0" destOrd="0" presId="urn:microsoft.com/office/officeart/2018/2/layout/IconVerticalSolidList"/>
    <dgm:cxn modelId="{DDA49D03-FBCC-4008-849A-D8A9B5CC6724}" type="presParOf" srcId="{B234AF8D-866C-4508-85C1-6A2B845C034F}" destId="{9E39B3C9-6748-4FF1-9342-86745129A844}" srcOrd="1" destOrd="0" presId="urn:microsoft.com/office/officeart/2018/2/layout/IconVerticalSolidList"/>
    <dgm:cxn modelId="{EC22D1B5-E4D9-46BD-9793-42CAE84BAF3A}" type="presParOf" srcId="{B234AF8D-866C-4508-85C1-6A2B845C034F}" destId="{B1C0C7A3-3F66-4A5F-B95D-1C439B53A3CF}" srcOrd="2" destOrd="0" presId="urn:microsoft.com/office/officeart/2018/2/layout/IconVerticalSolidList"/>
    <dgm:cxn modelId="{1241085A-C332-4018-9D40-7DE4D2D763BB}" type="presParOf" srcId="{B234AF8D-866C-4508-85C1-6A2B845C034F}" destId="{D728F9D3-F873-447E-880A-E8B3205D2C0E}" srcOrd="3" destOrd="0" presId="urn:microsoft.com/office/officeart/2018/2/layout/IconVerticalSolidList"/>
    <dgm:cxn modelId="{5FC1F4BE-6ACC-413F-932D-0D8B71ACAA16}" type="presParOf" srcId="{B3002FDE-31F7-47D4-BC8C-C2D16B73F740}" destId="{E8226398-89A9-42F7-93F9-4D4162398E50}" srcOrd="1" destOrd="0" presId="urn:microsoft.com/office/officeart/2018/2/layout/IconVerticalSolidList"/>
    <dgm:cxn modelId="{F4CE7C42-A950-4ECE-8DA8-6427276512E5}" type="presParOf" srcId="{B3002FDE-31F7-47D4-BC8C-C2D16B73F740}" destId="{FF8B3FB7-82CE-4394-8CDC-5D764CF47F9E}" srcOrd="2" destOrd="0" presId="urn:microsoft.com/office/officeart/2018/2/layout/IconVerticalSolidList"/>
    <dgm:cxn modelId="{EFDBD15C-B2E0-47F5-8228-5908C67BEF7F}" type="presParOf" srcId="{FF8B3FB7-82CE-4394-8CDC-5D764CF47F9E}" destId="{43AC5CA3-6259-4A48-83D7-AE25205086E4}" srcOrd="0" destOrd="0" presId="urn:microsoft.com/office/officeart/2018/2/layout/IconVerticalSolidList"/>
    <dgm:cxn modelId="{6804B58B-9D66-4FB8-9588-FCC8007F3D8F}" type="presParOf" srcId="{FF8B3FB7-82CE-4394-8CDC-5D764CF47F9E}" destId="{D045CD06-D5A4-438D-B800-1C9CA9AA72F3}" srcOrd="1" destOrd="0" presId="urn:microsoft.com/office/officeart/2018/2/layout/IconVerticalSolidList"/>
    <dgm:cxn modelId="{06121F04-B94E-41FA-8D69-4193BC44686E}" type="presParOf" srcId="{FF8B3FB7-82CE-4394-8CDC-5D764CF47F9E}" destId="{A1F688D2-67D7-4531-B95B-AA63B5F6D4E9}" srcOrd="2" destOrd="0" presId="urn:microsoft.com/office/officeart/2018/2/layout/IconVerticalSolidList"/>
    <dgm:cxn modelId="{B5A882D8-9109-4EE9-AF3B-43F34EBC804B}" type="presParOf" srcId="{FF8B3FB7-82CE-4394-8CDC-5D764CF47F9E}" destId="{9CAF9C5D-99CA-4AA9-B402-67C1FB1460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304DB1-6DA9-429F-94CF-6C44B7168E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7868EF-433D-442E-A7B6-650A76585148}">
      <dgm:prSet/>
      <dgm:spPr/>
      <dgm:t>
        <a:bodyPr/>
        <a:lstStyle/>
        <a:p>
          <a:r>
            <a:rPr lang="en-US" dirty="0"/>
            <a:t>Inputs and data are assigned a discrete label between 0 and 1</a:t>
          </a:r>
        </a:p>
      </dgm:t>
    </dgm:pt>
    <dgm:pt modelId="{1E8124BF-D545-4EAD-94F1-378E0B5D3E5A}" type="parTrans" cxnId="{074AC3DA-103B-4B92-A7CA-4AC36F9E8F16}">
      <dgm:prSet/>
      <dgm:spPr/>
      <dgm:t>
        <a:bodyPr/>
        <a:lstStyle/>
        <a:p>
          <a:endParaRPr lang="en-US"/>
        </a:p>
      </dgm:t>
    </dgm:pt>
    <dgm:pt modelId="{BE6DEADD-986A-4D26-90F8-77F66A55C1DD}" type="sibTrans" cxnId="{074AC3DA-103B-4B92-A7CA-4AC36F9E8F16}">
      <dgm:prSet/>
      <dgm:spPr/>
      <dgm:t>
        <a:bodyPr/>
        <a:lstStyle/>
        <a:p>
          <a:endParaRPr lang="en-US"/>
        </a:p>
      </dgm:t>
    </dgm:pt>
    <dgm:pt modelId="{4684861B-0291-42E1-B097-10D0D34C4101}">
      <dgm:prSet/>
      <dgm:spPr/>
      <dgm:t>
        <a:bodyPr/>
        <a:lstStyle/>
        <a:p>
          <a:r>
            <a:rPr lang="en-US" dirty="0"/>
            <a:t>We have a continuous output function to define the discrete values of the output</a:t>
          </a:r>
        </a:p>
      </dgm:t>
    </dgm:pt>
    <dgm:pt modelId="{DF719328-9AE9-4B64-83ED-109E3C616BF3}" type="parTrans" cxnId="{B27D16CE-767F-4F74-82EA-18618ECEEA95}">
      <dgm:prSet/>
      <dgm:spPr/>
      <dgm:t>
        <a:bodyPr/>
        <a:lstStyle/>
        <a:p>
          <a:endParaRPr lang="en-US"/>
        </a:p>
      </dgm:t>
    </dgm:pt>
    <dgm:pt modelId="{83EC49F7-5E43-4C35-8028-5E5E38885EC2}" type="sibTrans" cxnId="{B27D16CE-767F-4F74-82EA-18618ECEEA95}">
      <dgm:prSet/>
      <dgm:spPr/>
      <dgm:t>
        <a:bodyPr/>
        <a:lstStyle/>
        <a:p>
          <a:endParaRPr lang="en-US"/>
        </a:p>
      </dgm:t>
    </dgm:pt>
    <dgm:pt modelId="{D3DF137C-ED07-4A6A-A0A5-CD60E87BE4EE}" type="pres">
      <dgm:prSet presAssocID="{72304DB1-6DA9-429F-94CF-6C44B7168EBA}" presName="root" presStyleCnt="0">
        <dgm:presLayoutVars>
          <dgm:dir/>
          <dgm:resizeHandles val="exact"/>
        </dgm:presLayoutVars>
      </dgm:prSet>
      <dgm:spPr/>
    </dgm:pt>
    <dgm:pt modelId="{D53CE549-E461-4EDB-AF72-DD552D78C0FF}" type="pres">
      <dgm:prSet presAssocID="{867868EF-433D-442E-A7B6-650A76585148}" presName="compNode" presStyleCnt="0"/>
      <dgm:spPr/>
    </dgm:pt>
    <dgm:pt modelId="{837094A7-958A-4949-A034-BB7B0108357A}" type="pres">
      <dgm:prSet presAssocID="{867868EF-433D-442E-A7B6-650A76585148}" presName="bgRect" presStyleLbl="bgShp" presStyleIdx="0" presStyleCnt="2"/>
      <dgm:spPr/>
    </dgm:pt>
    <dgm:pt modelId="{1279EC88-1F0F-43FB-81D1-88972277D003}" type="pres">
      <dgm:prSet presAssocID="{867868EF-433D-442E-A7B6-650A765851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C96D3CB5-5218-4883-98EC-27501D28B002}" type="pres">
      <dgm:prSet presAssocID="{867868EF-433D-442E-A7B6-650A76585148}" presName="spaceRect" presStyleCnt="0"/>
      <dgm:spPr/>
    </dgm:pt>
    <dgm:pt modelId="{24F3BF8B-B213-496D-A62F-1031241FBB65}" type="pres">
      <dgm:prSet presAssocID="{867868EF-433D-442E-A7B6-650A76585148}" presName="parTx" presStyleLbl="revTx" presStyleIdx="0" presStyleCnt="2">
        <dgm:presLayoutVars>
          <dgm:chMax val="0"/>
          <dgm:chPref val="0"/>
        </dgm:presLayoutVars>
      </dgm:prSet>
      <dgm:spPr/>
    </dgm:pt>
    <dgm:pt modelId="{947A7295-7644-489B-8D81-174D30785459}" type="pres">
      <dgm:prSet presAssocID="{BE6DEADD-986A-4D26-90F8-77F66A55C1DD}" presName="sibTrans" presStyleCnt="0"/>
      <dgm:spPr/>
    </dgm:pt>
    <dgm:pt modelId="{1B771222-6E84-4214-8D78-759484718623}" type="pres">
      <dgm:prSet presAssocID="{4684861B-0291-42E1-B097-10D0D34C4101}" presName="compNode" presStyleCnt="0"/>
      <dgm:spPr/>
    </dgm:pt>
    <dgm:pt modelId="{D6F3CA67-173A-4540-8FB2-DB1E40C63A23}" type="pres">
      <dgm:prSet presAssocID="{4684861B-0291-42E1-B097-10D0D34C4101}" presName="bgRect" presStyleLbl="bgShp" presStyleIdx="1" presStyleCnt="2"/>
      <dgm:spPr/>
    </dgm:pt>
    <dgm:pt modelId="{9EFC7E75-C8BB-4699-93BF-715B268055BF}" type="pres">
      <dgm:prSet presAssocID="{4684861B-0291-42E1-B097-10D0D34C41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FD9C30F-69D1-48C1-B129-C2212D8D6930}" type="pres">
      <dgm:prSet presAssocID="{4684861B-0291-42E1-B097-10D0D34C4101}" presName="spaceRect" presStyleCnt="0"/>
      <dgm:spPr/>
    </dgm:pt>
    <dgm:pt modelId="{44C0341C-4E35-4B49-A997-00E48D0517DE}" type="pres">
      <dgm:prSet presAssocID="{4684861B-0291-42E1-B097-10D0D34C4101}" presName="parTx" presStyleLbl="revTx" presStyleIdx="1" presStyleCnt="2">
        <dgm:presLayoutVars>
          <dgm:chMax val="0"/>
          <dgm:chPref val="0"/>
        </dgm:presLayoutVars>
      </dgm:prSet>
      <dgm:spPr/>
    </dgm:pt>
  </dgm:ptLst>
  <dgm:cxnLst>
    <dgm:cxn modelId="{8B80C30A-8C73-4C1F-9CB2-112EC7FE220D}" type="presOf" srcId="{72304DB1-6DA9-429F-94CF-6C44B7168EBA}" destId="{D3DF137C-ED07-4A6A-A0A5-CD60E87BE4EE}" srcOrd="0" destOrd="0" presId="urn:microsoft.com/office/officeart/2018/2/layout/IconVerticalSolidList"/>
    <dgm:cxn modelId="{8A2A240B-9162-4AA6-806C-E9D46CF5F922}" type="presOf" srcId="{867868EF-433D-442E-A7B6-650A76585148}" destId="{24F3BF8B-B213-496D-A62F-1031241FBB65}" srcOrd="0" destOrd="0" presId="urn:microsoft.com/office/officeart/2018/2/layout/IconVerticalSolidList"/>
    <dgm:cxn modelId="{0C01D788-2E1C-45E3-8917-CFC081C6652E}" type="presOf" srcId="{4684861B-0291-42E1-B097-10D0D34C4101}" destId="{44C0341C-4E35-4B49-A997-00E48D0517DE}" srcOrd="0" destOrd="0" presId="urn:microsoft.com/office/officeart/2018/2/layout/IconVerticalSolidList"/>
    <dgm:cxn modelId="{B27D16CE-767F-4F74-82EA-18618ECEEA95}" srcId="{72304DB1-6DA9-429F-94CF-6C44B7168EBA}" destId="{4684861B-0291-42E1-B097-10D0D34C4101}" srcOrd="1" destOrd="0" parTransId="{DF719328-9AE9-4B64-83ED-109E3C616BF3}" sibTransId="{83EC49F7-5E43-4C35-8028-5E5E38885EC2}"/>
    <dgm:cxn modelId="{074AC3DA-103B-4B92-A7CA-4AC36F9E8F16}" srcId="{72304DB1-6DA9-429F-94CF-6C44B7168EBA}" destId="{867868EF-433D-442E-A7B6-650A76585148}" srcOrd="0" destOrd="0" parTransId="{1E8124BF-D545-4EAD-94F1-378E0B5D3E5A}" sibTransId="{BE6DEADD-986A-4D26-90F8-77F66A55C1DD}"/>
    <dgm:cxn modelId="{C237772E-82A1-4C4E-874E-9173BCFEA5D0}" type="presParOf" srcId="{D3DF137C-ED07-4A6A-A0A5-CD60E87BE4EE}" destId="{D53CE549-E461-4EDB-AF72-DD552D78C0FF}" srcOrd="0" destOrd="0" presId="urn:microsoft.com/office/officeart/2018/2/layout/IconVerticalSolidList"/>
    <dgm:cxn modelId="{5BD8BABF-368D-415E-9C00-B6B775CBCAF4}" type="presParOf" srcId="{D53CE549-E461-4EDB-AF72-DD552D78C0FF}" destId="{837094A7-958A-4949-A034-BB7B0108357A}" srcOrd="0" destOrd="0" presId="urn:microsoft.com/office/officeart/2018/2/layout/IconVerticalSolidList"/>
    <dgm:cxn modelId="{A9BBA3E7-3988-4A8B-BF7D-7DC39D5822D6}" type="presParOf" srcId="{D53CE549-E461-4EDB-AF72-DD552D78C0FF}" destId="{1279EC88-1F0F-43FB-81D1-88972277D003}" srcOrd="1" destOrd="0" presId="urn:microsoft.com/office/officeart/2018/2/layout/IconVerticalSolidList"/>
    <dgm:cxn modelId="{05C546D4-83A2-4553-A194-9D5ADF04A217}" type="presParOf" srcId="{D53CE549-E461-4EDB-AF72-DD552D78C0FF}" destId="{C96D3CB5-5218-4883-98EC-27501D28B002}" srcOrd="2" destOrd="0" presId="urn:microsoft.com/office/officeart/2018/2/layout/IconVerticalSolidList"/>
    <dgm:cxn modelId="{8BB3F14D-B271-4119-B413-A3B7DF6CA4E7}" type="presParOf" srcId="{D53CE549-E461-4EDB-AF72-DD552D78C0FF}" destId="{24F3BF8B-B213-496D-A62F-1031241FBB65}" srcOrd="3" destOrd="0" presId="urn:microsoft.com/office/officeart/2018/2/layout/IconVerticalSolidList"/>
    <dgm:cxn modelId="{73602DCB-4BD0-4C8E-8F12-96ADE368444C}" type="presParOf" srcId="{D3DF137C-ED07-4A6A-A0A5-CD60E87BE4EE}" destId="{947A7295-7644-489B-8D81-174D30785459}" srcOrd="1" destOrd="0" presId="urn:microsoft.com/office/officeart/2018/2/layout/IconVerticalSolidList"/>
    <dgm:cxn modelId="{BBAF3FEB-D53E-4041-9DDF-A3ADCE9A0EC8}" type="presParOf" srcId="{D3DF137C-ED07-4A6A-A0A5-CD60E87BE4EE}" destId="{1B771222-6E84-4214-8D78-759484718623}" srcOrd="2" destOrd="0" presId="urn:microsoft.com/office/officeart/2018/2/layout/IconVerticalSolidList"/>
    <dgm:cxn modelId="{0B4E8A3F-4248-49E9-B8E4-18B921CA5A75}" type="presParOf" srcId="{1B771222-6E84-4214-8D78-759484718623}" destId="{D6F3CA67-173A-4540-8FB2-DB1E40C63A23}" srcOrd="0" destOrd="0" presId="urn:microsoft.com/office/officeart/2018/2/layout/IconVerticalSolidList"/>
    <dgm:cxn modelId="{4888AA99-49D8-4F52-9C2D-243467775856}" type="presParOf" srcId="{1B771222-6E84-4214-8D78-759484718623}" destId="{9EFC7E75-C8BB-4699-93BF-715B268055BF}" srcOrd="1" destOrd="0" presId="urn:microsoft.com/office/officeart/2018/2/layout/IconVerticalSolidList"/>
    <dgm:cxn modelId="{42DE9C28-F8E0-4E3E-BAF1-34DC7F71DB37}" type="presParOf" srcId="{1B771222-6E84-4214-8D78-759484718623}" destId="{4FD9C30F-69D1-48C1-B129-C2212D8D6930}" srcOrd="2" destOrd="0" presId="urn:microsoft.com/office/officeart/2018/2/layout/IconVerticalSolidList"/>
    <dgm:cxn modelId="{7324984F-7835-4B60-B5EC-31D323368B12}" type="presParOf" srcId="{1B771222-6E84-4214-8D78-759484718623}" destId="{44C0341C-4E35-4B49-A997-00E48D0517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65576-C2B7-45D7-9FE4-97BEEB0E390A}">
      <dsp:nvSpPr>
        <dsp:cNvPr id="0" name=""/>
        <dsp:cNvSpPr/>
      </dsp:nvSpPr>
      <dsp:spPr>
        <a:xfrm>
          <a:off x="0" y="765233"/>
          <a:ext cx="7012370"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B8473-86B7-437C-A6F5-0DD9201CFFA7}">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880A64-0FBB-4E66-B73F-97AC0A9010DE}">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800100">
            <a:lnSpc>
              <a:spcPct val="100000"/>
            </a:lnSpc>
            <a:spcBef>
              <a:spcPct val="0"/>
            </a:spcBef>
            <a:spcAft>
              <a:spcPct val="35000"/>
            </a:spcAft>
            <a:buNone/>
          </a:pPr>
          <a:r>
            <a:rPr lang="en-US" sz="1800" kern="1200" dirty="0"/>
            <a:t>“Unsupervised learning is the training of machine using information that is neither classified nor labeled and allowing the algorithm to act on that information without guidance.”</a:t>
          </a:r>
        </a:p>
      </dsp:txBody>
      <dsp:txXfrm>
        <a:off x="1631713" y="765233"/>
        <a:ext cx="5380656" cy="1412739"/>
      </dsp:txXfrm>
    </dsp:sp>
    <dsp:sp modelId="{1BF7D1D1-7062-4A40-A544-A2B212C2EB0B}">
      <dsp:nvSpPr>
        <dsp:cNvPr id="0" name=""/>
        <dsp:cNvSpPr/>
      </dsp:nvSpPr>
      <dsp:spPr>
        <a:xfrm>
          <a:off x="0" y="2531157"/>
          <a:ext cx="7012370"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55538-D486-4847-AF34-723FEBEC5987}">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418E30-EC35-46FA-8B5E-B01138895CD7}">
      <dsp:nvSpPr>
        <dsp:cNvPr id="0" name=""/>
        <dsp:cNvSpPr/>
      </dsp:nvSpPr>
      <dsp:spPr>
        <a:xfrm>
          <a:off x="1631713" y="2531157"/>
          <a:ext cx="315556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800100">
            <a:lnSpc>
              <a:spcPct val="100000"/>
            </a:lnSpc>
            <a:spcBef>
              <a:spcPct val="0"/>
            </a:spcBef>
            <a:spcAft>
              <a:spcPct val="35000"/>
            </a:spcAft>
            <a:buNone/>
          </a:pPr>
          <a:r>
            <a:rPr lang="en-US" sz="1800" kern="1200"/>
            <a:t>Types of Algorithms Used</a:t>
          </a:r>
        </a:p>
      </dsp:txBody>
      <dsp:txXfrm>
        <a:off x="1631713" y="2531157"/>
        <a:ext cx="3155566" cy="1412739"/>
      </dsp:txXfrm>
    </dsp:sp>
    <dsp:sp modelId="{EA002EE4-81A6-40BF-9B3D-F764C3FDD397}">
      <dsp:nvSpPr>
        <dsp:cNvPr id="0" name=""/>
        <dsp:cNvSpPr/>
      </dsp:nvSpPr>
      <dsp:spPr>
        <a:xfrm>
          <a:off x="4787280" y="2531157"/>
          <a:ext cx="2225089"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622300">
            <a:lnSpc>
              <a:spcPct val="100000"/>
            </a:lnSpc>
            <a:spcBef>
              <a:spcPct val="0"/>
            </a:spcBef>
            <a:spcAft>
              <a:spcPct val="35000"/>
            </a:spcAft>
            <a:buNone/>
          </a:pPr>
          <a:r>
            <a:rPr lang="en-US" sz="1400" kern="1200"/>
            <a:t>Clustering</a:t>
          </a:r>
        </a:p>
        <a:p>
          <a:pPr marL="0" lvl="0" indent="0" algn="l" defTabSz="622300">
            <a:lnSpc>
              <a:spcPct val="100000"/>
            </a:lnSpc>
            <a:spcBef>
              <a:spcPct val="0"/>
            </a:spcBef>
            <a:spcAft>
              <a:spcPct val="35000"/>
            </a:spcAft>
            <a:buNone/>
          </a:pPr>
          <a:r>
            <a:rPr lang="en-US" sz="1400" kern="1200"/>
            <a:t>Association</a:t>
          </a:r>
        </a:p>
      </dsp:txBody>
      <dsp:txXfrm>
        <a:off x="4787280" y="2531157"/>
        <a:ext cx="2225089" cy="1412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D144E-4A6B-4091-97DE-469673EF7690}">
      <dsp:nvSpPr>
        <dsp:cNvPr id="0" name=""/>
        <dsp:cNvSpPr/>
      </dsp:nvSpPr>
      <dsp:spPr>
        <a:xfrm>
          <a:off x="2301974" y="10714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C0B31-5A06-4B20-9A1A-F400A4A0E9AD}">
      <dsp:nvSpPr>
        <dsp:cNvPr id="0" name=""/>
        <dsp:cNvSpPr/>
      </dsp:nvSpPr>
      <dsp:spPr>
        <a:xfrm>
          <a:off x="2769974" y="57514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D8CB23-1D6C-4D43-B9C7-517B12D07FBA}">
      <dsp:nvSpPr>
        <dsp:cNvPr id="0" name=""/>
        <dsp:cNvSpPr/>
      </dsp:nvSpPr>
      <dsp:spPr>
        <a:xfrm>
          <a:off x="1599974" y="29871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Tuning parameter used when training a neural network</a:t>
          </a:r>
        </a:p>
      </dsp:txBody>
      <dsp:txXfrm>
        <a:off x="1599974" y="2987140"/>
        <a:ext cx="3600000" cy="720000"/>
      </dsp:txXfrm>
    </dsp:sp>
    <dsp:sp modelId="{600A55B6-8EBA-4626-AD08-E9373A620C69}">
      <dsp:nvSpPr>
        <dsp:cNvPr id="0" name=""/>
        <dsp:cNvSpPr/>
      </dsp:nvSpPr>
      <dsp:spPr>
        <a:xfrm>
          <a:off x="6531975" y="10714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0CF18-C59E-425E-93C4-E2288200113B}">
      <dsp:nvSpPr>
        <dsp:cNvPr id="0" name=""/>
        <dsp:cNvSpPr/>
      </dsp:nvSpPr>
      <dsp:spPr>
        <a:xfrm>
          <a:off x="6999975" y="57514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CC487E-5BB6-4C79-8663-D863DB0E02F7}">
      <dsp:nvSpPr>
        <dsp:cNvPr id="0" name=""/>
        <dsp:cNvSpPr/>
      </dsp:nvSpPr>
      <dsp:spPr>
        <a:xfrm>
          <a:off x="5829975" y="29871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Affects how quickly our model can converge to a local minima</a:t>
          </a:r>
        </a:p>
      </dsp:txBody>
      <dsp:txXfrm>
        <a:off x="5829975" y="2987140"/>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E6A2C-1835-450C-9A38-D963FCB0397F}">
      <dsp:nvSpPr>
        <dsp:cNvPr id="0" name=""/>
        <dsp:cNvSpPr/>
      </dsp:nvSpPr>
      <dsp:spPr>
        <a:xfrm>
          <a:off x="0" y="765233"/>
          <a:ext cx="7012370" cy="14127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9B3C9-6748-4FF1-9342-86745129A844}">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28F9D3-F873-447E-880A-E8B3205D2C0E}">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90000"/>
            </a:lnSpc>
            <a:spcBef>
              <a:spcPct val="0"/>
            </a:spcBef>
            <a:spcAft>
              <a:spcPct val="35000"/>
            </a:spcAft>
            <a:buNone/>
          </a:pPr>
          <a:r>
            <a:rPr lang="en-US" sz="2500" kern="1200" dirty="0"/>
            <a:t>Testing Data: a subset to test the trained model </a:t>
          </a:r>
        </a:p>
      </dsp:txBody>
      <dsp:txXfrm>
        <a:off x="1631713" y="765233"/>
        <a:ext cx="5380656" cy="1412739"/>
      </dsp:txXfrm>
    </dsp:sp>
    <dsp:sp modelId="{43AC5CA3-6259-4A48-83D7-AE25205086E4}">
      <dsp:nvSpPr>
        <dsp:cNvPr id="0" name=""/>
        <dsp:cNvSpPr/>
      </dsp:nvSpPr>
      <dsp:spPr>
        <a:xfrm>
          <a:off x="0" y="2531157"/>
          <a:ext cx="7012370" cy="14127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5CD06-D5A4-438D-B800-1C9CA9AA72F3}">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AF9C5D-99CA-4AA9-B402-67C1FB146018}">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90000"/>
            </a:lnSpc>
            <a:spcBef>
              <a:spcPct val="0"/>
            </a:spcBef>
            <a:spcAft>
              <a:spcPct val="35000"/>
            </a:spcAft>
            <a:buNone/>
          </a:pPr>
          <a:r>
            <a:rPr lang="en-US" sz="2500" kern="1200"/>
            <a:t>Training Data: a subset to train a model</a:t>
          </a:r>
        </a:p>
      </dsp:txBody>
      <dsp:txXfrm>
        <a:off x="1631713" y="2531157"/>
        <a:ext cx="5380656" cy="1412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094A7-958A-4949-A034-BB7B0108357A}">
      <dsp:nvSpPr>
        <dsp:cNvPr id="0" name=""/>
        <dsp:cNvSpPr/>
      </dsp:nvSpPr>
      <dsp:spPr>
        <a:xfrm>
          <a:off x="0" y="765233"/>
          <a:ext cx="7012370" cy="14127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9EC88-1F0F-43FB-81D1-88972277D003}">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F3BF8B-B213-496D-A62F-1031241FBB65}">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90000"/>
            </a:lnSpc>
            <a:spcBef>
              <a:spcPct val="0"/>
            </a:spcBef>
            <a:spcAft>
              <a:spcPct val="35000"/>
            </a:spcAft>
            <a:buNone/>
          </a:pPr>
          <a:r>
            <a:rPr lang="en-US" sz="2500" kern="1200" dirty="0"/>
            <a:t>Inputs and data are assigned a discrete label between 0 and 1</a:t>
          </a:r>
        </a:p>
      </dsp:txBody>
      <dsp:txXfrm>
        <a:off x="1631713" y="765233"/>
        <a:ext cx="5380656" cy="1412739"/>
      </dsp:txXfrm>
    </dsp:sp>
    <dsp:sp modelId="{D6F3CA67-173A-4540-8FB2-DB1E40C63A23}">
      <dsp:nvSpPr>
        <dsp:cNvPr id="0" name=""/>
        <dsp:cNvSpPr/>
      </dsp:nvSpPr>
      <dsp:spPr>
        <a:xfrm>
          <a:off x="0" y="2531157"/>
          <a:ext cx="7012370" cy="14127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C7E75-C8BB-4699-93BF-715B268055BF}">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C0341C-4E35-4B49-A997-00E48D0517DE}">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90000"/>
            </a:lnSpc>
            <a:spcBef>
              <a:spcPct val="0"/>
            </a:spcBef>
            <a:spcAft>
              <a:spcPct val="35000"/>
            </a:spcAft>
            <a:buNone/>
          </a:pPr>
          <a:r>
            <a:rPr lang="en-US" sz="2500" kern="1200" dirty="0"/>
            <a:t>We have a continuous output function to define the discrete values of the output</a:t>
          </a:r>
        </a:p>
      </dsp:txBody>
      <dsp:txXfrm>
        <a:off x="1631713" y="2531157"/>
        <a:ext cx="5380656" cy="14127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E9DCF-19CC-456A-8479-9FEC0AF23CE0}"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A5FF7-1256-4692-ABB3-6492302AC91B}" type="slidenum">
              <a:rPr lang="en-US" smtClean="0"/>
              <a:t>‹#›</a:t>
            </a:fld>
            <a:endParaRPr lang="en-US"/>
          </a:p>
        </p:txBody>
      </p:sp>
    </p:spTree>
    <p:extLst>
      <p:ext uri="{BB962C8B-B14F-4D97-AF65-F5344CB8AC3E}">
        <p14:creationId xmlns:p14="http://schemas.microsoft.com/office/powerpoint/2010/main" val="28819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-&gt; probably a lot of freshmen/sophomores </a:t>
            </a:r>
          </a:p>
          <a:p>
            <a:r>
              <a:rPr lang="en-US" dirty="0"/>
              <a:t>Minimal to no math to accommodate to the younger audience</a:t>
            </a:r>
          </a:p>
        </p:txBody>
      </p:sp>
      <p:sp>
        <p:nvSpPr>
          <p:cNvPr id="4" name="Slide Number Placeholder 3"/>
          <p:cNvSpPr>
            <a:spLocks noGrp="1"/>
          </p:cNvSpPr>
          <p:nvPr>
            <p:ph type="sldNum" sz="quarter" idx="5"/>
          </p:nvPr>
        </p:nvSpPr>
        <p:spPr/>
        <p:txBody>
          <a:bodyPr/>
          <a:lstStyle/>
          <a:p>
            <a:fld id="{337A5FF7-1256-4692-ABB3-6492302AC91B}" type="slidenum">
              <a:rPr lang="en-US" smtClean="0"/>
              <a:t>1</a:t>
            </a:fld>
            <a:endParaRPr lang="en-US"/>
          </a:p>
        </p:txBody>
      </p:sp>
    </p:spTree>
    <p:extLst>
      <p:ext uri="{BB962C8B-B14F-4D97-AF65-F5344CB8AC3E}">
        <p14:creationId xmlns:p14="http://schemas.microsoft.com/office/powerpoint/2010/main" val="48284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another example of overfitting</a:t>
            </a:r>
          </a:p>
        </p:txBody>
      </p:sp>
      <p:sp>
        <p:nvSpPr>
          <p:cNvPr id="4" name="Slide Number Placeholder 3"/>
          <p:cNvSpPr>
            <a:spLocks noGrp="1"/>
          </p:cNvSpPr>
          <p:nvPr>
            <p:ph type="sldNum" sz="quarter" idx="5"/>
          </p:nvPr>
        </p:nvSpPr>
        <p:spPr/>
        <p:txBody>
          <a:bodyPr/>
          <a:lstStyle/>
          <a:p>
            <a:fld id="{337A5FF7-1256-4692-ABB3-6492302AC91B}" type="slidenum">
              <a:rPr lang="en-US" smtClean="0"/>
              <a:t>11</a:t>
            </a:fld>
            <a:endParaRPr lang="en-US"/>
          </a:p>
        </p:txBody>
      </p:sp>
    </p:spTree>
    <p:extLst>
      <p:ext uri="{BB962C8B-B14F-4D97-AF65-F5344CB8AC3E}">
        <p14:creationId xmlns:p14="http://schemas.microsoft.com/office/powerpoint/2010/main" val="312579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A5FF7-1256-4692-ABB3-6492302AC91B}" type="slidenum">
              <a:rPr lang="en-US" smtClean="0"/>
              <a:t>12</a:t>
            </a:fld>
            <a:endParaRPr lang="en-US"/>
          </a:p>
        </p:txBody>
      </p:sp>
    </p:spTree>
    <p:extLst>
      <p:ext uri="{BB962C8B-B14F-4D97-AF65-F5344CB8AC3E}">
        <p14:creationId xmlns:p14="http://schemas.microsoft.com/office/powerpoint/2010/main" val="3356255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left to right:</a:t>
            </a:r>
          </a:p>
          <a:p>
            <a:pPr marL="171450" indent="-171450">
              <a:buFont typeface="Arial" panose="020B0604020202020204" pitchFamily="34" charset="0"/>
              <a:buChar char="•"/>
            </a:pPr>
            <a:r>
              <a:rPr lang="en-US" dirty="0"/>
              <a:t>We have inputs which is the data we are given. The bias, with the weight, affects the output</a:t>
            </a:r>
          </a:p>
          <a:p>
            <a:pPr marL="171450" indent="-171450">
              <a:buFont typeface="Arial" panose="020B0604020202020204" pitchFamily="34" charset="0"/>
              <a:buChar char="•"/>
            </a:pPr>
            <a:r>
              <a:rPr lang="en-US" dirty="0"/>
              <a:t>Let’s </a:t>
            </a:r>
            <a:r>
              <a:rPr lang="en-US"/>
              <a:t>define weights– </a:t>
            </a:r>
            <a:r>
              <a:rPr lang="en-US" dirty="0"/>
              <a:t>it can be considered as the parameter within a neural network that transforms the input data within the network’s hidden layers. We initialize our weight near 0 when we start. We’ll see this when we code a neural network.</a:t>
            </a:r>
          </a:p>
          <a:p>
            <a:pPr marL="171450" indent="-171450">
              <a:buFont typeface="Arial" panose="020B0604020202020204" pitchFamily="34" charset="0"/>
              <a:buChar char="•"/>
            </a:pPr>
            <a:r>
              <a:rPr lang="en-US" dirty="0"/>
              <a:t>Our perceptron assigns 1 if w*x &gt; 0 and 0 otherwise as the activation function</a:t>
            </a:r>
          </a:p>
          <a:p>
            <a:pPr marL="0" indent="0">
              <a:buFont typeface="Arial" panose="020B0604020202020204" pitchFamily="34" charset="0"/>
              <a:buNone/>
            </a:pPr>
            <a:r>
              <a:rPr lang="en-US" dirty="0"/>
              <a:t>Output is 0 or 1 as expected</a:t>
            </a:r>
          </a:p>
        </p:txBody>
      </p:sp>
      <p:sp>
        <p:nvSpPr>
          <p:cNvPr id="4" name="Slide Number Placeholder 3"/>
          <p:cNvSpPr>
            <a:spLocks noGrp="1"/>
          </p:cNvSpPr>
          <p:nvPr>
            <p:ph type="sldNum" sz="quarter" idx="5"/>
          </p:nvPr>
        </p:nvSpPr>
        <p:spPr/>
        <p:txBody>
          <a:bodyPr/>
          <a:lstStyle/>
          <a:p>
            <a:fld id="{337A5FF7-1256-4692-ABB3-6492302AC91B}" type="slidenum">
              <a:rPr lang="en-US" smtClean="0"/>
              <a:t>13</a:t>
            </a:fld>
            <a:endParaRPr lang="en-US"/>
          </a:p>
        </p:txBody>
      </p:sp>
    </p:spTree>
    <p:extLst>
      <p:ext uri="{BB962C8B-B14F-4D97-AF65-F5344CB8AC3E}">
        <p14:creationId xmlns:p14="http://schemas.microsoft.com/office/powerpoint/2010/main" val="2542159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X is a vector of inputs, y is the output</a:t>
            </a:r>
          </a:p>
          <a:p>
            <a:r>
              <a:rPr lang="en-US" dirty="0"/>
              <a:t>* An underlined x means that it is a vector (an array of numbers)</a:t>
            </a:r>
          </a:p>
          <a:p>
            <a:endParaRPr lang="en-US" dirty="0"/>
          </a:p>
          <a:p>
            <a:r>
              <a:rPr lang="en-US" dirty="0"/>
              <a:t>[maybe draw a graph on the board here if time permits]</a:t>
            </a:r>
          </a:p>
          <a:p>
            <a:r>
              <a:rPr lang="en-US" dirty="0"/>
              <a:t>Given some data, if a linear separator exists, following these set of instructions will discover it.                  &lt;- probably draw a line between the two</a:t>
            </a:r>
          </a:p>
        </p:txBody>
      </p:sp>
      <p:sp>
        <p:nvSpPr>
          <p:cNvPr id="4" name="Slide Number Placeholder 3"/>
          <p:cNvSpPr>
            <a:spLocks noGrp="1"/>
          </p:cNvSpPr>
          <p:nvPr>
            <p:ph type="sldNum" sz="quarter" idx="5"/>
          </p:nvPr>
        </p:nvSpPr>
        <p:spPr/>
        <p:txBody>
          <a:bodyPr/>
          <a:lstStyle/>
          <a:p>
            <a:fld id="{337A5FF7-1256-4692-ABB3-6492302AC91B}" type="slidenum">
              <a:rPr lang="en-US" smtClean="0"/>
              <a:t>14</a:t>
            </a:fld>
            <a:endParaRPr lang="en-US"/>
          </a:p>
        </p:txBody>
      </p:sp>
    </p:spTree>
    <p:extLst>
      <p:ext uri="{BB962C8B-B14F-4D97-AF65-F5344CB8AC3E}">
        <p14:creationId xmlns:p14="http://schemas.microsoft.com/office/powerpoint/2010/main" val="1557327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A5FF7-1256-4692-ABB3-6492302AC91B}" type="slidenum">
              <a:rPr lang="en-US" smtClean="0"/>
              <a:t>15</a:t>
            </a:fld>
            <a:endParaRPr lang="en-US"/>
          </a:p>
        </p:txBody>
      </p:sp>
    </p:spTree>
    <p:extLst>
      <p:ext uri="{BB962C8B-B14F-4D97-AF65-F5344CB8AC3E}">
        <p14:creationId xmlns:p14="http://schemas.microsoft.com/office/powerpoint/2010/main" val="303256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A5FF7-1256-4692-ABB3-6492302AC91B}" type="slidenum">
              <a:rPr lang="en-US" smtClean="0"/>
              <a:t>16</a:t>
            </a:fld>
            <a:endParaRPr lang="en-US"/>
          </a:p>
        </p:txBody>
      </p:sp>
    </p:spTree>
    <p:extLst>
      <p:ext uri="{BB962C8B-B14F-4D97-AF65-F5344CB8AC3E}">
        <p14:creationId xmlns:p14="http://schemas.microsoft.com/office/powerpoint/2010/main" val="362596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supervised learning is spam filters.</a:t>
            </a:r>
          </a:p>
        </p:txBody>
      </p:sp>
      <p:sp>
        <p:nvSpPr>
          <p:cNvPr id="4" name="Slide Number Placeholder 3"/>
          <p:cNvSpPr>
            <a:spLocks noGrp="1"/>
          </p:cNvSpPr>
          <p:nvPr>
            <p:ph type="sldNum" sz="quarter" idx="5"/>
          </p:nvPr>
        </p:nvSpPr>
        <p:spPr/>
        <p:txBody>
          <a:bodyPr/>
          <a:lstStyle/>
          <a:p>
            <a:fld id="{337A5FF7-1256-4692-ABB3-6492302AC91B}" type="slidenum">
              <a:rPr lang="en-US" smtClean="0"/>
              <a:t>2</a:t>
            </a:fld>
            <a:endParaRPr lang="en-US"/>
          </a:p>
        </p:txBody>
      </p:sp>
    </p:spTree>
    <p:extLst>
      <p:ext uri="{BB962C8B-B14F-4D97-AF65-F5344CB8AC3E}">
        <p14:creationId xmlns:p14="http://schemas.microsoft.com/office/powerpoint/2010/main" val="341132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Unsupervised learning classified into two categories of algorithms:</a:t>
            </a:r>
          </a:p>
          <a:p>
            <a:pPr fontAlgn="base"/>
            <a:r>
              <a:rPr lang="en-US" sz="1200" b="1" i="0" kern="1200" dirty="0">
                <a:solidFill>
                  <a:schemeClr val="tx1"/>
                </a:solidFill>
                <a:effectLst/>
                <a:latin typeface="+mn-lt"/>
                <a:ea typeface="+mn-ea"/>
                <a:cs typeface="+mn-cs"/>
              </a:rPr>
              <a:t>Clustering</a:t>
            </a:r>
            <a:r>
              <a:rPr lang="en-US" sz="1200" b="0" i="0" kern="1200" dirty="0">
                <a:solidFill>
                  <a:schemeClr val="tx1"/>
                </a:solidFill>
                <a:effectLst/>
                <a:latin typeface="+mn-lt"/>
                <a:ea typeface="+mn-ea"/>
                <a:cs typeface="+mn-cs"/>
              </a:rPr>
              <a:t>: A clustering problem is where you want to discover the inherent groupings in the data, such as grouping customers by purchasing behavior.</a:t>
            </a:r>
          </a:p>
          <a:p>
            <a:pPr fontAlgn="base"/>
            <a:r>
              <a:rPr lang="en-US" sz="1200" b="1" i="0" kern="1200" dirty="0">
                <a:solidFill>
                  <a:schemeClr val="tx1"/>
                </a:solidFill>
                <a:effectLst/>
                <a:latin typeface="+mn-lt"/>
                <a:ea typeface="+mn-ea"/>
                <a:cs typeface="+mn-cs"/>
              </a:rPr>
              <a:t>Association</a:t>
            </a:r>
            <a:r>
              <a:rPr lang="en-US" sz="1200" b="0" i="0" kern="1200" dirty="0">
                <a:solidFill>
                  <a:schemeClr val="tx1"/>
                </a:solidFill>
                <a:effectLst/>
                <a:latin typeface="+mn-lt"/>
                <a:ea typeface="+mn-ea"/>
                <a:cs typeface="+mn-cs"/>
              </a:rPr>
              <a:t>: An association rule learning problem is where you want to discover rules that describe large portions of your data, such as people that buy X also tend to buy Y.</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 example of unsupervised learning is </a:t>
            </a:r>
            <a:r>
              <a:rPr lang="en-US" sz="1200" b="0" i="0" kern="1200" dirty="0" err="1">
                <a:solidFill>
                  <a:schemeClr val="tx1"/>
                </a:solidFill>
                <a:effectLst/>
                <a:latin typeface="+mn-lt"/>
                <a:ea typeface="+mn-ea"/>
                <a:cs typeface="+mn-cs"/>
              </a:rPr>
              <a:t>dota</a:t>
            </a:r>
            <a:r>
              <a:rPr lang="en-US" sz="1200" b="0" i="0" kern="1200" dirty="0">
                <a:solidFill>
                  <a:schemeClr val="tx1"/>
                </a:solidFill>
                <a:effectLst/>
                <a:latin typeface="+mn-lt"/>
                <a:ea typeface="+mn-ea"/>
                <a:cs typeface="+mn-cs"/>
              </a:rPr>
              <a:t> bots! If you guys ever play games such as League of Legends or </a:t>
            </a:r>
            <a:r>
              <a:rPr lang="en-US" sz="1200" b="0" i="0" kern="1200" dirty="0" err="1">
                <a:solidFill>
                  <a:schemeClr val="tx1"/>
                </a:solidFill>
                <a:effectLst/>
                <a:latin typeface="+mn-lt"/>
                <a:ea typeface="+mn-ea"/>
                <a:cs typeface="+mn-cs"/>
              </a:rPr>
              <a:t>Dota</a:t>
            </a:r>
            <a:r>
              <a:rPr lang="en-US" sz="1200" b="0" i="0" kern="1200" dirty="0">
                <a:solidFill>
                  <a:schemeClr val="tx1"/>
                </a:solidFill>
                <a:effectLst/>
                <a:latin typeface="+mn-lt"/>
                <a:ea typeface="+mn-ea"/>
                <a:cs typeface="+mn-cs"/>
              </a:rPr>
              <a:t> 2, you’ve probably heard of the “</a:t>
            </a:r>
            <a:r>
              <a:rPr lang="en-US" sz="1200" b="1" i="0" kern="1200" dirty="0" err="1">
                <a:solidFill>
                  <a:schemeClr val="tx1"/>
                </a:solidFill>
                <a:effectLst/>
                <a:latin typeface="+mn-lt"/>
                <a:ea typeface="+mn-ea"/>
                <a:cs typeface="+mn-cs"/>
              </a:rPr>
              <a:t>OpenAI</a:t>
            </a:r>
            <a:r>
              <a:rPr lang="en-US" sz="1200" b="0" i="0" kern="1200" dirty="0">
                <a:solidFill>
                  <a:schemeClr val="tx1"/>
                </a:solidFill>
                <a:effectLst/>
                <a:latin typeface="+mn-lt"/>
                <a:ea typeface="+mn-ea"/>
                <a:cs typeface="+mn-cs"/>
              </a:rPr>
              <a:t> Five” which is the name of a machine learning project that performs as a team of video game </a:t>
            </a:r>
            <a:r>
              <a:rPr lang="en-US" sz="1200" b="1" i="0" kern="1200" dirty="0">
                <a:solidFill>
                  <a:schemeClr val="tx1"/>
                </a:solidFill>
                <a:effectLst/>
                <a:latin typeface="+mn-lt"/>
                <a:ea typeface="+mn-ea"/>
                <a:cs typeface="+mn-cs"/>
              </a:rPr>
              <a:t>bots</a:t>
            </a:r>
            <a:r>
              <a:rPr lang="en-US" sz="1200" b="0" i="0" kern="1200" dirty="0">
                <a:solidFill>
                  <a:schemeClr val="tx1"/>
                </a:solidFill>
                <a:effectLst/>
                <a:latin typeface="+mn-lt"/>
                <a:ea typeface="+mn-ea"/>
                <a:cs typeface="+mn-cs"/>
              </a:rPr>
              <a:t> playing against human players in the competitive five-on-five video game </a:t>
            </a:r>
            <a:r>
              <a:rPr lang="en-US" sz="1200" b="1" i="0" kern="1200" dirty="0" err="1">
                <a:solidFill>
                  <a:schemeClr val="tx1"/>
                </a:solidFill>
                <a:effectLst/>
                <a:latin typeface="+mn-lt"/>
                <a:ea typeface="+mn-ea"/>
                <a:cs typeface="+mn-cs"/>
              </a:rPr>
              <a:t>Dota</a:t>
            </a:r>
            <a:r>
              <a:rPr lang="en-US" sz="1200" b="0" i="0" kern="1200" dirty="0">
                <a:solidFill>
                  <a:schemeClr val="tx1"/>
                </a:solidFill>
                <a:effectLst/>
                <a:latin typeface="+mn-lt"/>
                <a:ea typeface="+mn-ea"/>
                <a:cs typeface="+mn-cs"/>
              </a:rPr>
              <a:t> 2.</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37A5FF7-1256-4692-ABB3-6492302AC91B}" type="slidenum">
              <a:rPr lang="en-US" smtClean="0"/>
              <a:t>3</a:t>
            </a:fld>
            <a:endParaRPr lang="en-US"/>
          </a:p>
        </p:txBody>
      </p:sp>
    </p:spTree>
    <p:extLst>
      <p:ext uri="{BB962C8B-B14F-4D97-AF65-F5344CB8AC3E}">
        <p14:creationId xmlns:p14="http://schemas.microsoft.com/office/powerpoint/2010/main" val="14916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recall some biology:</a:t>
            </a:r>
          </a:p>
          <a:p>
            <a:pPr marL="228600" indent="-228600">
              <a:buAutoNum type="arabicPeriod"/>
            </a:pPr>
            <a:r>
              <a:rPr lang="en-US" dirty="0"/>
              <a:t>Signals are received from the dendrites</a:t>
            </a:r>
          </a:p>
          <a:p>
            <a:pPr marL="228600" indent="-228600">
              <a:buAutoNum type="arabicPeriod"/>
            </a:pPr>
            <a:r>
              <a:rPr lang="en-US" dirty="0"/>
              <a:t>We send down these signals through the axon</a:t>
            </a:r>
          </a:p>
          <a:p>
            <a:pPr marL="228600" indent="-228600">
              <a:buAutoNum type="arabicPeriod"/>
            </a:pPr>
            <a:r>
              <a:rPr lang="en-US" dirty="0"/>
              <a:t>The outgoing signal may then be used as another input for other neurons.</a:t>
            </a:r>
          </a:p>
          <a:p>
            <a:endParaRPr lang="en-US" dirty="0"/>
          </a:p>
          <a:p>
            <a:r>
              <a:rPr lang="en-US" dirty="0"/>
              <a:t>Definition: Neural networks are a set of algorithms that are loosely modeled after the human brain. These algorithms are set to recognize patterns by interpreting some form of data that can be understood by the computer. </a:t>
            </a:r>
          </a:p>
          <a:p>
            <a:endParaRPr lang="en-US" dirty="0"/>
          </a:p>
          <a:p>
            <a:r>
              <a:rPr lang="en-US" dirty="0"/>
              <a:t>(Hide the bio image) This is a more general structure for NN’s used today</a:t>
            </a:r>
          </a:p>
          <a:p>
            <a:endParaRPr lang="en-US" dirty="0"/>
          </a:p>
          <a:p>
            <a:r>
              <a:rPr lang="en-US" dirty="0"/>
              <a:t>Usually, a vector of features will be fed into the network. Then, a hidden (which could be several) layer takes in a set of weighted inputs to produce an output through an activation function. We’ll see this in more detail soon.</a:t>
            </a:r>
          </a:p>
        </p:txBody>
      </p:sp>
      <p:sp>
        <p:nvSpPr>
          <p:cNvPr id="4" name="Slide Number Placeholder 3"/>
          <p:cNvSpPr>
            <a:spLocks noGrp="1"/>
          </p:cNvSpPr>
          <p:nvPr>
            <p:ph type="sldNum" sz="quarter" idx="5"/>
          </p:nvPr>
        </p:nvSpPr>
        <p:spPr/>
        <p:txBody>
          <a:bodyPr/>
          <a:lstStyle/>
          <a:p>
            <a:fld id="{337A5FF7-1256-4692-ABB3-6492302AC91B}" type="slidenum">
              <a:rPr lang="en-US" smtClean="0"/>
              <a:t>4</a:t>
            </a:fld>
            <a:endParaRPr lang="en-US"/>
          </a:p>
        </p:txBody>
      </p:sp>
    </p:spTree>
    <p:extLst>
      <p:ext uri="{BB962C8B-B14F-4D97-AF65-F5344CB8AC3E}">
        <p14:creationId xmlns:p14="http://schemas.microsoft.com/office/powerpoint/2010/main" val="53599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going over these in the following slides. </a:t>
            </a:r>
          </a:p>
        </p:txBody>
      </p:sp>
      <p:sp>
        <p:nvSpPr>
          <p:cNvPr id="4" name="Slide Number Placeholder 3"/>
          <p:cNvSpPr>
            <a:spLocks noGrp="1"/>
          </p:cNvSpPr>
          <p:nvPr>
            <p:ph type="sldNum" sz="quarter" idx="5"/>
          </p:nvPr>
        </p:nvSpPr>
        <p:spPr/>
        <p:txBody>
          <a:bodyPr/>
          <a:lstStyle/>
          <a:p>
            <a:fld id="{337A5FF7-1256-4692-ABB3-6492302AC91B}" type="slidenum">
              <a:rPr lang="en-US" smtClean="0"/>
              <a:t>5</a:t>
            </a:fld>
            <a:endParaRPr lang="en-US"/>
          </a:p>
        </p:txBody>
      </p:sp>
    </p:spTree>
    <p:extLst>
      <p:ext uri="{BB962C8B-B14F-4D97-AF65-F5344CB8AC3E}">
        <p14:creationId xmlns:p14="http://schemas.microsoft.com/office/powerpoint/2010/main" val="310898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minima just means the best accuracy. </a:t>
            </a:r>
          </a:p>
          <a:p>
            <a:r>
              <a:rPr lang="en-US" dirty="0"/>
              <a:t>We want our model to arrive at the best accuracy at a reasonable pace. In research and industry “less training time means lesser money spent on GPU cloud compute.”</a:t>
            </a:r>
          </a:p>
          <a:p>
            <a:endParaRPr lang="en-US" dirty="0"/>
          </a:p>
        </p:txBody>
      </p:sp>
      <p:sp>
        <p:nvSpPr>
          <p:cNvPr id="4" name="Slide Number Placeholder 3"/>
          <p:cNvSpPr>
            <a:spLocks noGrp="1"/>
          </p:cNvSpPr>
          <p:nvPr>
            <p:ph type="sldNum" sz="quarter" idx="5"/>
          </p:nvPr>
        </p:nvSpPr>
        <p:spPr/>
        <p:txBody>
          <a:bodyPr/>
          <a:lstStyle/>
          <a:p>
            <a:fld id="{337A5FF7-1256-4692-ABB3-6492302AC91B}" type="slidenum">
              <a:rPr lang="en-US" smtClean="0"/>
              <a:t>6</a:t>
            </a:fld>
            <a:endParaRPr lang="en-US"/>
          </a:p>
        </p:txBody>
      </p:sp>
    </p:spTree>
    <p:extLst>
      <p:ext uri="{BB962C8B-B14F-4D97-AF65-F5344CB8AC3E}">
        <p14:creationId xmlns:p14="http://schemas.microsoft.com/office/powerpoint/2010/main" val="371384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artificial neural networks, the activation function of a node defines the output of that node given an input or set of inputs. A standard computer chip circuit can be seen as a digital network of activation functions that can be "ON" or "OFF", depending on input.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see an activation when working on our own neural network soon.</a:t>
            </a:r>
          </a:p>
          <a:p>
            <a:endParaRPr lang="en-US" dirty="0"/>
          </a:p>
        </p:txBody>
      </p:sp>
      <p:sp>
        <p:nvSpPr>
          <p:cNvPr id="4" name="Slide Number Placeholder 3"/>
          <p:cNvSpPr>
            <a:spLocks noGrp="1"/>
          </p:cNvSpPr>
          <p:nvPr>
            <p:ph type="sldNum" sz="quarter" idx="5"/>
          </p:nvPr>
        </p:nvSpPr>
        <p:spPr/>
        <p:txBody>
          <a:bodyPr/>
          <a:lstStyle/>
          <a:p>
            <a:fld id="{337A5FF7-1256-4692-ABB3-6492302AC91B}" type="slidenum">
              <a:rPr lang="en-US" smtClean="0"/>
              <a:t>7</a:t>
            </a:fld>
            <a:endParaRPr lang="en-US"/>
          </a:p>
        </p:txBody>
      </p:sp>
    </p:spTree>
    <p:extLst>
      <p:ext uri="{BB962C8B-B14F-4D97-AF65-F5344CB8AC3E}">
        <p14:creationId xmlns:p14="http://schemas.microsoft.com/office/powerpoint/2010/main" val="1543985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ultimately using the same data set and splitting it into subsets.</a:t>
            </a:r>
          </a:p>
          <a:p>
            <a:endParaRPr lang="en-US" dirty="0"/>
          </a:p>
          <a:p>
            <a:r>
              <a:rPr lang="en-US" dirty="0"/>
              <a:t>Just make sure both subsets of the data is representative of the data set as a whole. Do not pick a test set with different characteristic than the training set. </a:t>
            </a:r>
          </a:p>
          <a:p>
            <a:endParaRPr lang="en-US" dirty="0"/>
          </a:p>
          <a:p>
            <a:r>
              <a:rPr lang="en-US" dirty="0"/>
              <a:t>Also, make sure your test set is large enough to yield statistically meaningful results.</a:t>
            </a:r>
          </a:p>
          <a:p>
            <a:endParaRPr lang="en-US" dirty="0"/>
          </a:p>
          <a:p>
            <a:r>
              <a:rPr lang="en-US" dirty="0"/>
              <a:t>Draw this on the board:</a:t>
            </a:r>
          </a:p>
          <a:p>
            <a:r>
              <a:rPr lang="en-US" dirty="0"/>
              <a:t>||||||||||||||||||||||||||||||||||||||||||||||||||XXXXXXXX</a:t>
            </a:r>
          </a:p>
          <a:p>
            <a:r>
              <a:rPr lang="en-US" dirty="0"/>
              <a:t>Training set		 Test set</a:t>
            </a:r>
          </a:p>
        </p:txBody>
      </p:sp>
      <p:sp>
        <p:nvSpPr>
          <p:cNvPr id="4" name="Slide Number Placeholder 3"/>
          <p:cNvSpPr>
            <a:spLocks noGrp="1"/>
          </p:cNvSpPr>
          <p:nvPr>
            <p:ph type="sldNum" sz="quarter" idx="5"/>
          </p:nvPr>
        </p:nvSpPr>
        <p:spPr/>
        <p:txBody>
          <a:bodyPr/>
          <a:lstStyle/>
          <a:p>
            <a:fld id="{337A5FF7-1256-4692-ABB3-6492302AC91B}" type="slidenum">
              <a:rPr lang="en-US" smtClean="0"/>
              <a:t>9</a:t>
            </a:fld>
            <a:endParaRPr lang="en-US"/>
          </a:p>
        </p:txBody>
      </p:sp>
    </p:spTree>
    <p:extLst>
      <p:ext uri="{BB962C8B-B14F-4D97-AF65-F5344CB8AC3E}">
        <p14:creationId xmlns:p14="http://schemas.microsoft.com/office/powerpoint/2010/main" val="2752113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is a technique for evaluating ML models by training several ML models on subsets of the available input data and evaluating them on the complementary subset of the data.</a:t>
            </a:r>
          </a:p>
          <a:p>
            <a:endParaRPr lang="en-US" dirty="0"/>
          </a:p>
          <a:p>
            <a:r>
              <a:rPr lang="en-US" dirty="0"/>
              <a:t>Increasing the size of your data set should reduce spurious correlations and improve the performance of your learner.</a:t>
            </a:r>
          </a:p>
          <a:p>
            <a:endParaRPr lang="en-US" dirty="0"/>
          </a:p>
          <a:p>
            <a:r>
              <a:rPr lang="en-US" dirty="0"/>
              <a:t>[point to graph for early stopping. Minimize error]</a:t>
            </a:r>
          </a:p>
          <a:p>
            <a:endParaRPr lang="en-US" dirty="0"/>
          </a:p>
          <a:p>
            <a:r>
              <a:rPr lang="en-US" dirty="0"/>
              <a:t>Having regularization keeps the weights of your model at a manageable size.</a:t>
            </a:r>
          </a:p>
        </p:txBody>
      </p:sp>
      <p:sp>
        <p:nvSpPr>
          <p:cNvPr id="4" name="Slide Number Placeholder 3"/>
          <p:cNvSpPr>
            <a:spLocks noGrp="1"/>
          </p:cNvSpPr>
          <p:nvPr>
            <p:ph type="sldNum" sz="quarter" idx="5"/>
          </p:nvPr>
        </p:nvSpPr>
        <p:spPr/>
        <p:txBody>
          <a:bodyPr/>
          <a:lstStyle/>
          <a:p>
            <a:fld id="{337A5FF7-1256-4692-ABB3-6492302AC91B}" type="slidenum">
              <a:rPr lang="en-US" smtClean="0"/>
              <a:t>10</a:t>
            </a:fld>
            <a:endParaRPr lang="en-US"/>
          </a:p>
        </p:txBody>
      </p:sp>
    </p:spTree>
    <p:extLst>
      <p:ext uri="{BB962C8B-B14F-4D97-AF65-F5344CB8AC3E}">
        <p14:creationId xmlns:p14="http://schemas.microsoft.com/office/powerpoint/2010/main" val="178314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377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866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942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576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689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95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305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79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91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82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375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704786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14" r:id="rId5"/>
    <p:sldLayoutId id="2147483708" r:id="rId6"/>
    <p:sldLayoutId id="2147483709" r:id="rId7"/>
    <p:sldLayoutId id="2147483710" r:id="rId8"/>
    <p:sldLayoutId id="2147483713" r:id="rId9"/>
    <p:sldLayoutId id="2147483711" r:id="rId10"/>
    <p:sldLayoutId id="214748371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diana.soltani@rutgers.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chinelearningmastery.com" TargetMode="External"/><Relationship Id="rId2" Type="http://schemas.openxmlformats.org/officeDocument/2006/relationships/hyperlink" Target="https://developers.google.com/machine-learning/crash-course/training-and-test-sets/splitting-data" TargetMode="External"/><Relationship Id="rId1" Type="http://schemas.openxmlformats.org/officeDocument/2006/relationships/slideLayout" Target="../slideLayouts/slideLayout2.xml"/><Relationship Id="rId4" Type="http://schemas.openxmlformats.org/officeDocument/2006/relationships/hyperlink" Target="towardsdatascienc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934B3E-EE60-4E64-BD03-00D1C0316C2D}"/>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Neural Networks From Scratch</a:t>
            </a:r>
          </a:p>
        </p:txBody>
      </p:sp>
      <p:sp>
        <p:nvSpPr>
          <p:cNvPr id="3" name="Subtitle 2">
            <a:extLst>
              <a:ext uri="{FF2B5EF4-FFF2-40B4-BE49-F238E27FC236}">
                <a16:creationId xmlns:a16="http://schemas.microsoft.com/office/drawing/2014/main" id="{CAEB049F-7E5B-46D7-8CD4-61F8E476750C}"/>
              </a:ext>
            </a:extLst>
          </p:cNvPr>
          <p:cNvSpPr>
            <a:spLocks noGrp="1"/>
          </p:cNvSpPr>
          <p:nvPr>
            <p:ph type="subTitle" idx="1"/>
          </p:nvPr>
        </p:nvSpPr>
        <p:spPr>
          <a:xfrm>
            <a:off x="8109236" y="4739780"/>
            <a:ext cx="3511233" cy="1147054"/>
          </a:xfrm>
        </p:spPr>
        <p:txBody>
          <a:bodyPr anchor="t">
            <a:normAutofit/>
          </a:bodyPr>
          <a:lstStyle/>
          <a:p>
            <a:r>
              <a:rPr lang="en-US" sz="2000" dirty="0"/>
              <a:t>Hacker hour Presented by Diana Soltani</a:t>
            </a:r>
          </a:p>
        </p:txBody>
      </p:sp>
      <p:pic>
        <p:nvPicPr>
          <p:cNvPr id="4" name="Picture 3" descr="A picture containing kite, open, sitting, flying&#10;&#10;Description automatically generated">
            <a:extLst>
              <a:ext uri="{FF2B5EF4-FFF2-40B4-BE49-F238E27FC236}">
                <a16:creationId xmlns:a16="http://schemas.microsoft.com/office/drawing/2014/main" id="{D4D33F8A-42BA-49F6-B161-E39DC7EBA314}"/>
              </a:ext>
            </a:extLst>
          </p:cNvPr>
          <p:cNvPicPr>
            <a:picLocks noChangeAspect="1"/>
          </p:cNvPicPr>
          <p:nvPr/>
        </p:nvPicPr>
        <p:blipFill rotWithShape="1">
          <a:blip r:embed="rId3"/>
          <a:srcRect l="20917" r="5717" b="-1"/>
          <a:stretch/>
        </p:blipFill>
        <p:spPr>
          <a:xfrm>
            <a:off x="20" y="10"/>
            <a:ext cx="7537685" cy="6857990"/>
          </a:xfrm>
          <a:prstGeom prst="rect">
            <a:avLst/>
          </a:prstGeom>
        </p:spPr>
      </p:pic>
      <p:sp>
        <p:nvSpPr>
          <p:cNvPr id="8"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84918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5A5C-C7D9-4568-AD5D-4A9351425EFF}"/>
              </a:ext>
            </a:extLst>
          </p:cNvPr>
          <p:cNvSpPr>
            <a:spLocks noGrp="1"/>
          </p:cNvSpPr>
          <p:nvPr>
            <p:ph type="title"/>
          </p:nvPr>
        </p:nvSpPr>
        <p:spPr>
          <a:xfrm>
            <a:off x="609906" y="702155"/>
            <a:ext cx="2452271" cy="1269713"/>
          </a:xfrm>
        </p:spPr>
        <p:txBody>
          <a:bodyPr>
            <a:normAutofit/>
          </a:bodyPr>
          <a:lstStyle/>
          <a:p>
            <a:r>
              <a:rPr lang="en-US" dirty="0"/>
              <a:t>Overfitting </a:t>
            </a:r>
            <a:r>
              <a:rPr lang="en-US" b="1" dirty="0">
                <a:solidFill>
                  <a:schemeClr val="accent2"/>
                </a:solidFill>
              </a:rPr>
              <a:t>(avoid!)</a:t>
            </a:r>
          </a:p>
        </p:txBody>
      </p:sp>
      <p:sp>
        <p:nvSpPr>
          <p:cNvPr id="3" name="Content Placeholder 2">
            <a:extLst>
              <a:ext uri="{FF2B5EF4-FFF2-40B4-BE49-F238E27FC236}">
                <a16:creationId xmlns:a16="http://schemas.microsoft.com/office/drawing/2014/main" id="{DB8C2EF4-DC24-49E5-B528-1F7E20AC96DB}"/>
              </a:ext>
            </a:extLst>
          </p:cNvPr>
          <p:cNvSpPr>
            <a:spLocks noGrp="1"/>
          </p:cNvSpPr>
          <p:nvPr>
            <p:ph idx="1"/>
          </p:nvPr>
        </p:nvSpPr>
        <p:spPr>
          <a:xfrm>
            <a:off x="609906" y="2340864"/>
            <a:ext cx="3568661" cy="3634486"/>
          </a:xfrm>
        </p:spPr>
        <p:txBody>
          <a:bodyPr>
            <a:normAutofit/>
          </a:bodyPr>
          <a:lstStyle/>
          <a:p>
            <a:r>
              <a:rPr lang="en-US" dirty="0"/>
              <a:t>Model does not generalize well between training data and unseen data</a:t>
            </a:r>
          </a:p>
          <a:p>
            <a:r>
              <a:rPr lang="en-US" dirty="0"/>
              <a:t>How to avoid overfitting:</a:t>
            </a:r>
          </a:p>
          <a:p>
            <a:pPr lvl="1"/>
            <a:r>
              <a:rPr lang="en-US" dirty="0"/>
              <a:t>Cross-validation</a:t>
            </a:r>
          </a:p>
          <a:p>
            <a:pPr lvl="1"/>
            <a:r>
              <a:rPr lang="en-US" dirty="0"/>
              <a:t>Train with more data</a:t>
            </a:r>
          </a:p>
          <a:p>
            <a:pPr lvl="1"/>
            <a:r>
              <a:rPr lang="en-US" dirty="0"/>
              <a:t>Early stopping</a:t>
            </a:r>
          </a:p>
          <a:p>
            <a:pPr lvl="1"/>
            <a:r>
              <a:rPr lang="en-US" dirty="0"/>
              <a:t>Regularization</a:t>
            </a:r>
          </a:p>
        </p:txBody>
      </p:sp>
      <p:pic>
        <p:nvPicPr>
          <p:cNvPr id="6" name="Picture 2" descr="Image result for overfitting meme">
            <a:extLst>
              <a:ext uri="{FF2B5EF4-FFF2-40B4-BE49-F238E27FC236}">
                <a16:creationId xmlns:a16="http://schemas.microsoft.com/office/drawing/2014/main" id="{397F6103-0DE3-4CD7-AC7C-B1A54B49A2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2135" y="702155"/>
            <a:ext cx="4679959" cy="52731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arly stopping graphic">
            <a:extLst>
              <a:ext uri="{FF2B5EF4-FFF2-40B4-BE49-F238E27FC236}">
                <a16:creationId xmlns:a16="http://schemas.microsoft.com/office/drawing/2014/main" id="{71F322BA-2254-45D7-9E74-2A2DE79B6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240" y="4158107"/>
            <a:ext cx="2857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9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3483C80-01F0-4F9E-B2D7-E6E963E86931}"/>
              </a:ext>
              <a:ext uri="{C183D7F6-B498-43B3-948B-1728B52AA6E4}">
                <adec:decorative xmlns:adec="http://schemas.microsoft.com/office/drawing/2017/decorative" val="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27204" y="643467"/>
            <a:ext cx="7737591"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37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A05B9-CC43-4894-97B9-DA56903D407A}"/>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Perceptrons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134C14FB-4886-4357-B534-4383F253A16A}"/>
              </a:ext>
            </a:extLst>
          </p:cNvPr>
          <p:cNvGraphicFramePr>
            <a:graphicFrameLocks noGrp="1"/>
          </p:cNvGraphicFramePr>
          <p:nvPr>
            <p:ph idx="1"/>
            <p:extLst>
              <p:ext uri="{D42A27DB-BD31-4B8C-83A1-F6EECF244321}">
                <p14:modId xmlns:p14="http://schemas.microsoft.com/office/powerpoint/2010/main" val="71503245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433122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icture containing clock, object, sign&#10;&#10;Description automatically generated">
            <a:extLst>
              <a:ext uri="{FF2B5EF4-FFF2-40B4-BE49-F238E27FC236}">
                <a16:creationId xmlns:a16="http://schemas.microsoft.com/office/drawing/2014/main" id="{2073EF47-3B82-4FC6-9F15-B55EC786AE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746" y="643466"/>
            <a:ext cx="9021972" cy="5571067"/>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5" name="Oval 4">
            <a:extLst>
              <a:ext uri="{FF2B5EF4-FFF2-40B4-BE49-F238E27FC236}">
                <a16:creationId xmlns:a16="http://schemas.microsoft.com/office/drawing/2014/main" id="{87F0DB6F-D553-4582-ABF0-771571C4035B}"/>
              </a:ext>
            </a:extLst>
          </p:cNvPr>
          <p:cNvSpPr/>
          <p:nvPr/>
        </p:nvSpPr>
        <p:spPr>
          <a:xfrm>
            <a:off x="1963161" y="1048763"/>
            <a:ext cx="798700" cy="783770"/>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0.01</a:t>
            </a:r>
          </a:p>
        </p:txBody>
      </p:sp>
    </p:spTree>
    <p:extLst>
      <p:ext uri="{BB962C8B-B14F-4D97-AF65-F5344CB8AC3E}">
        <p14:creationId xmlns:p14="http://schemas.microsoft.com/office/powerpoint/2010/main" val="110523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5A5C-C7D9-4568-AD5D-4A9351425EFF}"/>
              </a:ext>
            </a:extLst>
          </p:cNvPr>
          <p:cNvSpPr>
            <a:spLocks noGrp="1"/>
          </p:cNvSpPr>
          <p:nvPr>
            <p:ph type="title"/>
          </p:nvPr>
        </p:nvSpPr>
        <p:spPr/>
        <p:txBody>
          <a:bodyPr/>
          <a:lstStyle/>
          <a:p>
            <a:r>
              <a:rPr lang="en-US" dirty="0"/>
              <a:t>Training a Perceptron</a:t>
            </a:r>
          </a:p>
        </p:txBody>
      </p:sp>
      <p:sp>
        <p:nvSpPr>
          <p:cNvPr id="3" name="Content Placeholder 2">
            <a:extLst>
              <a:ext uri="{FF2B5EF4-FFF2-40B4-BE49-F238E27FC236}">
                <a16:creationId xmlns:a16="http://schemas.microsoft.com/office/drawing/2014/main" id="{DB8C2EF4-DC24-49E5-B528-1F7E20AC96DB}"/>
              </a:ext>
            </a:extLst>
          </p:cNvPr>
          <p:cNvSpPr>
            <a:spLocks noGrp="1"/>
          </p:cNvSpPr>
          <p:nvPr>
            <p:ph idx="1"/>
          </p:nvPr>
        </p:nvSpPr>
        <p:spPr/>
        <p:txBody>
          <a:bodyPr/>
          <a:lstStyle/>
          <a:p>
            <a:pPr marL="342900" indent="-342900">
              <a:buFont typeface="+mj-lt"/>
              <a:buAutoNum type="arabicPeriod"/>
            </a:pPr>
            <a:r>
              <a:rPr lang="en-US" dirty="0"/>
              <a:t>Initialize your initial weight vector (usually near 0) as an initial guess.</a:t>
            </a:r>
          </a:p>
          <a:p>
            <a:pPr marL="342900" indent="-342900">
              <a:buFont typeface="+mj-lt"/>
              <a:buAutoNum type="arabicPeriod"/>
            </a:pPr>
            <a:r>
              <a:rPr lang="en-US" dirty="0"/>
              <a:t>Choose some data point (</a:t>
            </a:r>
            <a:r>
              <a:rPr lang="en-US" u="sng" dirty="0" err="1"/>
              <a:t>x</a:t>
            </a:r>
            <a:r>
              <a:rPr lang="en-US" dirty="0" err="1"/>
              <a:t>,y</a:t>
            </a:r>
            <a:r>
              <a:rPr lang="en-US" dirty="0"/>
              <a:t>) in the Data set. Update parameters based on how poorly the model performs on the specific data point.</a:t>
            </a:r>
          </a:p>
          <a:p>
            <a:pPr marL="342900" indent="-342900">
              <a:buFont typeface="+mj-lt"/>
              <a:buAutoNum type="arabicPeriod"/>
            </a:pPr>
            <a:r>
              <a:rPr lang="en-US" dirty="0"/>
              <a:t>Repeat!</a:t>
            </a:r>
          </a:p>
          <a:p>
            <a:endParaRPr lang="en-US" dirty="0"/>
          </a:p>
          <a:p>
            <a:endParaRPr lang="en-US" dirty="0"/>
          </a:p>
        </p:txBody>
      </p:sp>
    </p:spTree>
    <p:extLst>
      <p:ext uri="{BB962C8B-B14F-4D97-AF65-F5344CB8AC3E}">
        <p14:creationId xmlns:p14="http://schemas.microsoft.com/office/powerpoint/2010/main" val="37045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74711F-B2CF-4CAE-A217-BEB915953BB0}"/>
              </a:ext>
            </a:extLst>
          </p:cNvPr>
          <p:cNvPicPr>
            <a:picLocks noChangeAspect="1"/>
          </p:cNvPicPr>
          <p:nvPr/>
        </p:nvPicPr>
        <p:blipFill rotWithShape="1">
          <a:blip r:embed="rId3">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1D2326D-322F-4B20-B087-90250AAA9FA8}"/>
              </a:ext>
            </a:extLst>
          </p:cNvPr>
          <p:cNvSpPr>
            <a:spLocks noGrp="1"/>
          </p:cNvSpPr>
          <p:nvPr>
            <p:ph type="title"/>
          </p:nvPr>
        </p:nvSpPr>
        <p:spPr>
          <a:xfrm>
            <a:off x="965201" y="1020431"/>
            <a:ext cx="10225530" cy="1475013"/>
          </a:xfrm>
        </p:spPr>
        <p:txBody>
          <a:bodyPr vert="horz" lIns="91440" tIns="45720" rIns="91440" bIns="45720" rtlCol="0" anchor="b">
            <a:normAutofit/>
          </a:bodyPr>
          <a:lstStyle/>
          <a:p>
            <a:r>
              <a:rPr lang="en-US" sz="4000">
                <a:solidFill>
                  <a:schemeClr val="tx1"/>
                </a:solidFill>
              </a:rPr>
              <a:t>A perceptron coded from scratch with numpy</a:t>
            </a:r>
          </a:p>
        </p:txBody>
      </p:sp>
    </p:spTree>
    <p:extLst>
      <p:ext uri="{BB962C8B-B14F-4D97-AF65-F5344CB8AC3E}">
        <p14:creationId xmlns:p14="http://schemas.microsoft.com/office/powerpoint/2010/main" val="25862176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96DBA-FCEF-473C-BEEF-1659EBE34B61}"/>
              </a:ext>
            </a:extLst>
          </p:cNvPr>
          <p:cNvSpPr>
            <a:spLocks noGrp="1"/>
          </p:cNvSpPr>
          <p:nvPr>
            <p:ph type="title"/>
          </p:nvPr>
        </p:nvSpPr>
        <p:spPr>
          <a:xfrm>
            <a:off x="746228" y="1073231"/>
            <a:ext cx="3054091" cy="4711539"/>
          </a:xfrm>
        </p:spPr>
        <p:txBody>
          <a:bodyPr anchor="ctr">
            <a:normAutofit/>
          </a:bodyPr>
          <a:lstStyle/>
          <a:p>
            <a:r>
              <a:rPr lang="en-US" sz="3200">
                <a:solidFill>
                  <a:schemeClr val="bg1">
                    <a:lumMod val="85000"/>
                    <a:lumOff val="15000"/>
                  </a:schemeClr>
                </a:solidFill>
              </a:rPr>
              <a:t>Thanks for Coming for the Pizza (and for learning about Neural Networks)!</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ABBE9E0-69EE-4F8A-90CE-29A52C83D354}"/>
              </a:ext>
            </a:extLst>
          </p:cNvPr>
          <p:cNvSpPr>
            <a:spLocks noGrp="1"/>
          </p:cNvSpPr>
          <p:nvPr>
            <p:ph idx="1"/>
          </p:nvPr>
        </p:nvSpPr>
        <p:spPr>
          <a:xfrm>
            <a:off x="4702629" y="1073231"/>
            <a:ext cx="6599582" cy="4711539"/>
          </a:xfrm>
        </p:spPr>
        <p:txBody>
          <a:bodyPr>
            <a:normAutofit/>
          </a:bodyPr>
          <a:lstStyle/>
          <a:p>
            <a:pPr marL="0" indent="0" algn="r">
              <a:buNone/>
            </a:pPr>
            <a:r>
              <a:rPr lang="en-US" sz="4000" dirty="0">
                <a:solidFill>
                  <a:srgbClr val="FFFFFF"/>
                </a:solidFill>
              </a:rPr>
              <a:t>Email me at </a:t>
            </a:r>
            <a:r>
              <a:rPr lang="en-US" sz="3200" dirty="0">
                <a:solidFill>
                  <a:srgbClr val="FFFFFF"/>
                </a:solidFill>
                <a:hlinkClick r:id="rId3"/>
              </a:rPr>
              <a:t>diana.soltani@rutgers.edu</a:t>
            </a:r>
            <a:r>
              <a:rPr lang="en-US" sz="3200" dirty="0">
                <a:solidFill>
                  <a:srgbClr val="FFFFFF"/>
                </a:solidFill>
              </a:rPr>
              <a:t> </a:t>
            </a:r>
            <a:r>
              <a:rPr lang="en-US" sz="4000" dirty="0">
                <a:solidFill>
                  <a:srgbClr val="FFFFFF"/>
                </a:solidFill>
              </a:rPr>
              <a:t>for any questions!</a:t>
            </a:r>
          </a:p>
          <a:p>
            <a:endParaRPr lang="en-US" sz="2000" dirty="0">
              <a:solidFill>
                <a:srgbClr val="FFFFFF"/>
              </a:solidFill>
            </a:endParaRPr>
          </a:p>
        </p:txBody>
      </p:sp>
    </p:spTree>
    <p:extLst>
      <p:ext uri="{BB962C8B-B14F-4D97-AF65-F5344CB8AC3E}">
        <p14:creationId xmlns:p14="http://schemas.microsoft.com/office/powerpoint/2010/main" val="100207637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3FDA5B6-DD64-4926-B46A-0173B4634B5F}"/>
              </a:ext>
            </a:extLst>
          </p:cNvPr>
          <p:cNvSpPr>
            <a:spLocks noGrp="1"/>
          </p:cNvSpPr>
          <p:nvPr>
            <p:ph idx="1"/>
          </p:nvPr>
        </p:nvSpPr>
        <p:spPr>
          <a:xfrm>
            <a:off x="5117586" y="1124998"/>
            <a:ext cx="6493222" cy="4608003"/>
          </a:xfrm>
        </p:spPr>
        <p:txBody>
          <a:bodyPr>
            <a:normAutofit/>
          </a:bodyPr>
          <a:lstStyle/>
          <a:p>
            <a:r>
              <a:rPr lang="en-US" sz="2000"/>
              <a:t>Some references and material belong to Dr. Cowan, </a:t>
            </a:r>
            <a:r>
              <a:rPr lang="en-US" sz="2000">
                <a:hlinkClick r:id="rId2"/>
              </a:rPr>
              <a:t>Machine Learning Crash Course</a:t>
            </a:r>
            <a:r>
              <a:rPr lang="en-US" sz="2000"/>
              <a:t>, </a:t>
            </a:r>
            <a:r>
              <a:rPr lang="en-US" sz="2000">
                <a:hlinkClick r:id="rId3"/>
              </a:rPr>
              <a:t>machinelearningmastery.com</a:t>
            </a:r>
            <a:r>
              <a:rPr lang="en-US" sz="2000"/>
              <a:t>, and </a:t>
            </a:r>
            <a:r>
              <a:rPr lang="en-US" sz="2000">
                <a:hlinkClick r:id="rId4"/>
              </a:rPr>
              <a:t>towardsdatascience.com</a:t>
            </a:r>
            <a:endParaRPr lang="en-US" sz="2000"/>
          </a:p>
          <a:p>
            <a:endParaRPr lang="en-US" sz="2000"/>
          </a:p>
        </p:txBody>
      </p:sp>
    </p:spTree>
    <p:extLst>
      <p:ext uri="{BB962C8B-B14F-4D97-AF65-F5344CB8AC3E}">
        <p14:creationId xmlns:p14="http://schemas.microsoft.com/office/powerpoint/2010/main" val="41580891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C235-258E-4E7F-ADAE-AFA7A2EB42A2}"/>
              </a:ext>
            </a:extLst>
          </p:cNvPr>
          <p:cNvSpPr>
            <a:spLocks noGrp="1"/>
          </p:cNvSpPr>
          <p:nvPr>
            <p:ph type="title"/>
          </p:nvPr>
        </p:nvSpPr>
        <p:spPr>
          <a:xfrm>
            <a:off x="601255" y="702155"/>
            <a:ext cx="3409783" cy="1300365"/>
          </a:xfrm>
        </p:spPr>
        <p:txBody>
          <a:bodyPr>
            <a:normAutofit/>
          </a:bodyPr>
          <a:lstStyle/>
          <a:p>
            <a:r>
              <a:rPr lang="en-US">
                <a:solidFill>
                  <a:srgbClr val="FFFFFF"/>
                </a:solidFill>
              </a:rPr>
              <a:t>Supervised learning</a:t>
            </a:r>
          </a:p>
        </p:txBody>
      </p:sp>
      <p:sp>
        <p:nvSpPr>
          <p:cNvPr id="3" name="Content Placeholder 2">
            <a:extLst>
              <a:ext uri="{FF2B5EF4-FFF2-40B4-BE49-F238E27FC236}">
                <a16:creationId xmlns:a16="http://schemas.microsoft.com/office/drawing/2014/main" id="{973179AD-63D0-4F5F-BA19-BE7630E457E2}"/>
              </a:ext>
            </a:extLst>
          </p:cNvPr>
          <p:cNvSpPr>
            <a:spLocks noGrp="1"/>
          </p:cNvSpPr>
          <p:nvPr>
            <p:ph idx="1"/>
          </p:nvPr>
        </p:nvSpPr>
        <p:spPr>
          <a:xfrm>
            <a:off x="601255" y="2177142"/>
            <a:ext cx="3409782" cy="3823607"/>
          </a:xfrm>
        </p:spPr>
        <p:txBody>
          <a:bodyPr>
            <a:normAutofit/>
          </a:bodyPr>
          <a:lstStyle/>
          <a:p>
            <a:pPr marL="0" indent="0">
              <a:buNone/>
            </a:pPr>
            <a:r>
              <a:rPr lang="en-US" b="1" dirty="0">
                <a:solidFill>
                  <a:srgbClr val="FFFFFF"/>
                </a:solidFill>
              </a:rPr>
              <a:t>Supervisor as a teacher when learning: </a:t>
            </a:r>
            <a:endParaRPr lang="en-US" dirty="0">
              <a:solidFill>
                <a:srgbClr val="FFFFFF"/>
              </a:solidFill>
            </a:endParaRPr>
          </a:p>
          <a:p>
            <a:r>
              <a:rPr lang="en-US" dirty="0">
                <a:solidFill>
                  <a:srgbClr val="FFFFFF"/>
                </a:solidFill>
              </a:rPr>
              <a:t>“learning in which we teach or train the machine using data which is well labeled that means some data is already tagged with the correct answer”</a:t>
            </a:r>
          </a:p>
          <a:p>
            <a:pPr marL="0" indent="0">
              <a:buNone/>
            </a:pPr>
            <a:endParaRPr lang="en-US" dirty="0">
              <a:solidFill>
                <a:srgbClr val="FFFFFF"/>
              </a:solidFill>
            </a:endParaRPr>
          </a:p>
        </p:txBody>
      </p:sp>
      <p:pic>
        <p:nvPicPr>
          <p:cNvPr id="7" name="Graphic 6" descr="Classroom">
            <a:extLst>
              <a:ext uri="{FF2B5EF4-FFF2-40B4-BE49-F238E27FC236}">
                <a16:creationId xmlns:a16="http://schemas.microsoft.com/office/drawing/2014/main" id="{4941B0CA-8462-4D18-ADA2-74F43EA4A4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24877498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BC296-53DF-4927-ACFE-3DA590B55CA1}"/>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Unsupervised learning</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DA4A9E1-A448-4F00-9FEE-42B6CAE03742}"/>
              </a:ext>
            </a:extLst>
          </p:cNvPr>
          <p:cNvGraphicFramePr>
            <a:graphicFrameLocks noGrp="1"/>
          </p:cNvGraphicFramePr>
          <p:nvPr>
            <p:ph idx="1"/>
            <p:extLst>
              <p:ext uri="{D42A27DB-BD31-4B8C-83A1-F6EECF244321}">
                <p14:modId xmlns:p14="http://schemas.microsoft.com/office/powerpoint/2010/main" val="302511819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96556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6">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678F81-4476-473B-A8C9-BFF4A7DA34CC}"/>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a:solidFill>
                  <a:schemeClr val="tx1"/>
                </a:solidFill>
              </a:rPr>
              <a:t>What is a neural network?</a:t>
            </a:r>
          </a:p>
        </p:txBody>
      </p:sp>
      <p:sp>
        <p:nvSpPr>
          <p:cNvPr id="16"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13FF67C8-5D8E-4FD2-9D68-2388266BA077}"/>
              </a:ext>
            </a:extLst>
          </p:cNvPr>
          <p:cNvPicPr>
            <a:picLocks noGrp="1" noChangeAspect="1"/>
          </p:cNvPicPr>
          <p:nvPr>
            <p:ph idx="1"/>
          </p:nvPr>
        </p:nvPicPr>
        <p:blipFill>
          <a:blip r:embed="rId3"/>
          <a:stretch>
            <a:fillRect/>
          </a:stretch>
        </p:blipFill>
        <p:spPr>
          <a:xfrm>
            <a:off x="643465" y="1148476"/>
            <a:ext cx="6253164" cy="4580443"/>
          </a:xfrm>
          <a:prstGeom prst="rect">
            <a:avLst/>
          </a:prstGeom>
        </p:spPr>
      </p:pic>
      <p:pic>
        <p:nvPicPr>
          <p:cNvPr id="3" name="Picture 2">
            <a:extLst>
              <a:ext uri="{FF2B5EF4-FFF2-40B4-BE49-F238E27FC236}">
                <a16:creationId xmlns:a16="http://schemas.microsoft.com/office/drawing/2014/main" id="{243E2648-1DBC-4A12-85FA-EBC8804AFFBF}"/>
              </a:ext>
            </a:extLst>
          </p:cNvPr>
          <p:cNvPicPr>
            <a:picLocks noChangeAspect="1"/>
          </p:cNvPicPr>
          <p:nvPr/>
        </p:nvPicPr>
        <p:blipFill>
          <a:blip r:embed="rId4"/>
          <a:stretch>
            <a:fillRect/>
          </a:stretch>
        </p:blipFill>
        <p:spPr>
          <a:xfrm>
            <a:off x="0" y="548639"/>
            <a:ext cx="7515147" cy="5803553"/>
          </a:xfrm>
          <a:prstGeom prst="rect">
            <a:avLst/>
          </a:prstGeom>
        </p:spPr>
      </p:pic>
    </p:spTree>
    <p:extLst>
      <p:ext uri="{BB962C8B-B14F-4D97-AF65-F5344CB8AC3E}">
        <p14:creationId xmlns:p14="http://schemas.microsoft.com/office/powerpoint/2010/main" val="26529792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5A5C-C7D9-4568-AD5D-4A9351425EFF}"/>
              </a:ext>
            </a:extLst>
          </p:cNvPr>
          <p:cNvSpPr>
            <a:spLocks noGrp="1"/>
          </p:cNvSpPr>
          <p:nvPr>
            <p:ph type="title"/>
          </p:nvPr>
        </p:nvSpPr>
        <p:spPr>
          <a:xfrm>
            <a:off x="581193" y="702156"/>
            <a:ext cx="6540462" cy="1013800"/>
          </a:xfrm>
        </p:spPr>
        <p:txBody>
          <a:bodyPr>
            <a:normAutofit/>
          </a:bodyPr>
          <a:lstStyle/>
          <a:p>
            <a:r>
              <a:rPr lang="en-US">
                <a:solidFill>
                  <a:schemeClr val="tx2"/>
                </a:solidFill>
              </a:rPr>
              <a:t>Essential components behind neural networks</a:t>
            </a:r>
          </a:p>
        </p:txBody>
      </p:sp>
      <p:sp>
        <p:nvSpPr>
          <p:cNvPr id="3" name="Content Placeholder 2">
            <a:extLst>
              <a:ext uri="{FF2B5EF4-FFF2-40B4-BE49-F238E27FC236}">
                <a16:creationId xmlns:a16="http://schemas.microsoft.com/office/drawing/2014/main" id="{DB8C2EF4-DC24-49E5-B528-1F7E20AC96DB}"/>
              </a:ext>
            </a:extLst>
          </p:cNvPr>
          <p:cNvSpPr>
            <a:spLocks noGrp="1"/>
          </p:cNvSpPr>
          <p:nvPr>
            <p:ph idx="1"/>
          </p:nvPr>
        </p:nvSpPr>
        <p:spPr>
          <a:xfrm>
            <a:off x="581194" y="1896533"/>
            <a:ext cx="6309003" cy="3962266"/>
          </a:xfrm>
        </p:spPr>
        <p:txBody>
          <a:bodyPr>
            <a:normAutofit/>
          </a:bodyPr>
          <a:lstStyle/>
          <a:p>
            <a:r>
              <a:rPr lang="en-US" dirty="0">
                <a:solidFill>
                  <a:schemeClr val="tx2"/>
                </a:solidFill>
              </a:rPr>
              <a:t>Learning Rate</a:t>
            </a:r>
          </a:p>
          <a:p>
            <a:r>
              <a:rPr lang="en-US" dirty="0">
                <a:solidFill>
                  <a:schemeClr val="tx2"/>
                </a:solidFill>
              </a:rPr>
              <a:t>Activation Function</a:t>
            </a:r>
          </a:p>
          <a:p>
            <a:r>
              <a:rPr lang="en-US" dirty="0">
                <a:solidFill>
                  <a:schemeClr val="tx2"/>
                </a:solidFill>
              </a:rPr>
              <a:t>Regularization</a:t>
            </a:r>
          </a:p>
          <a:p>
            <a:r>
              <a:rPr lang="en-US" dirty="0">
                <a:solidFill>
                  <a:schemeClr val="tx2"/>
                </a:solidFill>
              </a:rPr>
              <a:t>Regularization Rate</a:t>
            </a:r>
          </a:p>
        </p:txBody>
      </p:sp>
      <p:pic>
        <p:nvPicPr>
          <p:cNvPr id="5" name="Picture 4">
            <a:extLst>
              <a:ext uri="{FF2B5EF4-FFF2-40B4-BE49-F238E27FC236}">
                <a16:creationId xmlns:a16="http://schemas.microsoft.com/office/drawing/2014/main" id="{09326C23-FB0D-4F6A-842A-CFE6EBCC00C6}"/>
              </a:ext>
            </a:extLst>
          </p:cNvPr>
          <p:cNvPicPr>
            <a:picLocks noChangeAspect="1"/>
          </p:cNvPicPr>
          <p:nvPr/>
        </p:nvPicPr>
        <p:blipFill rotWithShape="1">
          <a:blip r:embed="rId3"/>
          <a:srcRect l="34131" r="20408" b="-1"/>
          <a:stretch/>
        </p:blipFill>
        <p:spPr>
          <a:xfrm>
            <a:off x="7521283" y="10"/>
            <a:ext cx="4670717" cy="6857990"/>
          </a:xfrm>
          <a:prstGeom prst="rect">
            <a:avLst/>
          </a:prstGeom>
        </p:spPr>
      </p:pic>
    </p:spTree>
    <p:extLst>
      <p:ext uri="{BB962C8B-B14F-4D97-AF65-F5344CB8AC3E}">
        <p14:creationId xmlns:p14="http://schemas.microsoft.com/office/powerpoint/2010/main" val="22550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5A5C-C7D9-4568-AD5D-4A9351425EFF}"/>
              </a:ext>
            </a:extLst>
          </p:cNvPr>
          <p:cNvSpPr>
            <a:spLocks noGrp="1"/>
          </p:cNvSpPr>
          <p:nvPr>
            <p:ph type="title"/>
          </p:nvPr>
        </p:nvSpPr>
        <p:spPr/>
        <p:txBody>
          <a:bodyPr>
            <a:normAutofit/>
          </a:bodyPr>
          <a:lstStyle/>
          <a:p>
            <a:r>
              <a:rPr lang="en-US">
                <a:solidFill>
                  <a:schemeClr val="tx1">
                    <a:lumMod val="85000"/>
                    <a:lumOff val="15000"/>
                  </a:schemeClr>
                </a:solidFill>
              </a:rPr>
              <a:t>Learning rate</a:t>
            </a:r>
          </a:p>
        </p:txBody>
      </p:sp>
      <p:graphicFrame>
        <p:nvGraphicFramePr>
          <p:cNvPr id="22" name="Content Placeholder 2">
            <a:extLst>
              <a:ext uri="{FF2B5EF4-FFF2-40B4-BE49-F238E27FC236}">
                <a16:creationId xmlns:a16="http://schemas.microsoft.com/office/drawing/2014/main" id="{8489FDED-1CE3-49CD-8AF6-3B8F7F71B73B}"/>
              </a:ext>
            </a:extLst>
          </p:cNvPr>
          <p:cNvGraphicFramePr>
            <a:graphicFrameLocks noGrp="1"/>
          </p:cNvGraphicFramePr>
          <p:nvPr>
            <p:ph idx="1"/>
            <p:extLst>
              <p:ext uri="{D42A27DB-BD31-4B8C-83A1-F6EECF244321}">
                <p14:modId xmlns:p14="http://schemas.microsoft.com/office/powerpoint/2010/main" val="29556594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78857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AA5A5C-C7D9-4568-AD5D-4A9351425EFF}"/>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Activation functions</a:t>
            </a:r>
          </a:p>
        </p:txBody>
      </p:sp>
      <p:sp>
        <p:nvSpPr>
          <p:cNvPr id="3" name="Content Placeholder 2">
            <a:extLst>
              <a:ext uri="{FF2B5EF4-FFF2-40B4-BE49-F238E27FC236}">
                <a16:creationId xmlns:a16="http://schemas.microsoft.com/office/drawing/2014/main" id="{DB8C2EF4-DC24-49E5-B528-1F7E20AC96DB}"/>
              </a:ext>
            </a:extLst>
          </p:cNvPr>
          <p:cNvSpPr>
            <a:spLocks noGrp="1"/>
          </p:cNvSpPr>
          <p:nvPr>
            <p:ph idx="1"/>
          </p:nvPr>
        </p:nvSpPr>
        <p:spPr>
          <a:xfrm>
            <a:off x="4561870" y="723900"/>
            <a:ext cx="7183597" cy="3152362"/>
          </a:xfrm>
        </p:spPr>
        <p:txBody>
          <a:bodyPr>
            <a:normAutofit/>
          </a:bodyPr>
          <a:lstStyle/>
          <a:p>
            <a:r>
              <a:rPr lang="en-US"/>
              <a:t>Gives the output of a node given an input/set of inputs</a:t>
            </a:r>
          </a:p>
          <a:p>
            <a:r>
              <a:rPr lang="en-US"/>
              <a:t>Popular activation functions:</a:t>
            </a:r>
          </a:p>
          <a:p>
            <a:pPr lvl="1"/>
            <a:r>
              <a:rPr lang="en-US"/>
              <a:t>Sigmoid or Logistic</a:t>
            </a:r>
          </a:p>
          <a:p>
            <a:pPr lvl="1"/>
            <a:r>
              <a:rPr lang="en-US"/>
              <a:t>Tanh</a:t>
            </a:r>
          </a:p>
          <a:p>
            <a:pPr lvl="1"/>
            <a:r>
              <a:rPr lang="en-US" err="1"/>
              <a:t>ReLU</a:t>
            </a:r>
            <a:r>
              <a:rPr lang="en-US"/>
              <a:t> (rectified linear units)</a:t>
            </a:r>
          </a:p>
          <a:p>
            <a:pPr lvl="1"/>
            <a:r>
              <a:rPr lang="en-US"/>
              <a:t>Step Function</a:t>
            </a:r>
          </a:p>
        </p:txBody>
      </p:sp>
      <p:pic>
        <p:nvPicPr>
          <p:cNvPr id="7" name="Graphic 6" descr="Disconnected">
            <a:extLst>
              <a:ext uri="{FF2B5EF4-FFF2-40B4-BE49-F238E27FC236}">
                <a16:creationId xmlns:a16="http://schemas.microsoft.com/office/drawing/2014/main" id="{4BCCA65D-D059-42F6-AF7D-2D2B7BCE76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5249" y="4149588"/>
            <a:ext cx="2196838" cy="2196838"/>
          </a:xfrm>
          <a:prstGeom prst="rect">
            <a:avLst/>
          </a:prstGeom>
        </p:spPr>
      </p:pic>
    </p:spTree>
    <p:extLst>
      <p:ext uri="{BB962C8B-B14F-4D97-AF65-F5344CB8AC3E}">
        <p14:creationId xmlns:p14="http://schemas.microsoft.com/office/powerpoint/2010/main" val="374174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A5A5C-C7D9-4568-AD5D-4A9351425EFF}"/>
              </a:ext>
            </a:extLst>
          </p:cNvPr>
          <p:cNvSpPr>
            <a:spLocks noGrp="1"/>
          </p:cNvSpPr>
          <p:nvPr>
            <p:ph type="title"/>
          </p:nvPr>
        </p:nvSpPr>
        <p:spPr>
          <a:xfrm>
            <a:off x="581192" y="1124999"/>
            <a:ext cx="4076149" cy="4608003"/>
          </a:xfrm>
        </p:spPr>
        <p:txBody>
          <a:bodyPr anchor="ctr">
            <a:normAutofit/>
          </a:bodyPr>
          <a:lstStyle/>
          <a:p>
            <a:r>
              <a:rPr lang="en-US" sz="3700">
                <a:solidFill>
                  <a:schemeClr val="accent1"/>
                </a:solidFill>
              </a:rPr>
              <a:t>Regularization and regularization rate</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8C2EF4-DC24-49E5-B528-1F7E20AC96DB}"/>
              </a:ext>
            </a:extLst>
          </p:cNvPr>
          <p:cNvSpPr>
            <a:spLocks noGrp="1"/>
          </p:cNvSpPr>
          <p:nvPr>
            <p:ph idx="1"/>
          </p:nvPr>
        </p:nvSpPr>
        <p:spPr>
          <a:xfrm>
            <a:off x="5117586" y="1124998"/>
            <a:ext cx="6493222" cy="4608003"/>
          </a:xfrm>
        </p:spPr>
        <p:txBody>
          <a:bodyPr>
            <a:normAutofit/>
          </a:bodyPr>
          <a:lstStyle/>
          <a:p>
            <a:r>
              <a:rPr lang="en-US" sz="2000" dirty="0"/>
              <a:t>Techniques used to reduce the error by fitting a function appropriately on the given training set and avoid overfitting.</a:t>
            </a:r>
          </a:p>
          <a:p>
            <a:r>
              <a:rPr lang="en-US" sz="2000" dirty="0"/>
              <a:t>Large weights in a neural network are a sign of a more complex network that has overfit the training data.</a:t>
            </a:r>
          </a:p>
          <a:p>
            <a:r>
              <a:rPr lang="en-US" sz="2000" dirty="0"/>
              <a:t>Penalizing a network based on the size of the network weights during training can reduce overfitting.</a:t>
            </a:r>
          </a:p>
        </p:txBody>
      </p:sp>
    </p:spTree>
    <p:extLst>
      <p:ext uri="{BB962C8B-B14F-4D97-AF65-F5344CB8AC3E}">
        <p14:creationId xmlns:p14="http://schemas.microsoft.com/office/powerpoint/2010/main" val="27720028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002FC-8B92-48E1-9D47-6934161384C3}"/>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Working with data: Test, train, live model</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6E68C8D-FDE0-43BD-B7EC-E253CC62E62F}"/>
              </a:ext>
            </a:extLst>
          </p:cNvPr>
          <p:cNvGraphicFramePr>
            <a:graphicFrameLocks noGrp="1"/>
          </p:cNvGraphicFramePr>
          <p:nvPr>
            <p:ph idx="1"/>
            <p:extLst>
              <p:ext uri="{D42A27DB-BD31-4B8C-83A1-F6EECF244321}">
                <p14:modId xmlns:p14="http://schemas.microsoft.com/office/powerpoint/2010/main" val="1554287006"/>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95081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41243B"/>
      </a:dk2>
      <a:lt2>
        <a:srgbClr val="E2E8E8"/>
      </a:lt2>
      <a:accent1>
        <a:srgbClr val="C34F4D"/>
      </a:accent1>
      <a:accent2>
        <a:srgbClr val="B13B6A"/>
      </a:accent2>
      <a:accent3>
        <a:srgbClr val="C34DAD"/>
      </a:accent3>
      <a:accent4>
        <a:srgbClr val="963BB1"/>
      </a:accent4>
      <a:accent5>
        <a:srgbClr val="774DC3"/>
      </a:accent5>
      <a:accent6>
        <a:srgbClr val="4950B7"/>
      </a:accent6>
      <a:hlink>
        <a:srgbClr val="965FC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1158</Words>
  <Application>Microsoft Office PowerPoint</Application>
  <PresentationFormat>Widescreen</PresentationFormat>
  <Paragraphs>119</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Times New Roman</vt:lpstr>
      <vt:lpstr>Wingdings 2</vt:lpstr>
      <vt:lpstr>DividendVTI</vt:lpstr>
      <vt:lpstr>Neural Networks From Scratch</vt:lpstr>
      <vt:lpstr>Supervised learning</vt:lpstr>
      <vt:lpstr>Unsupervised learning</vt:lpstr>
      <vt:lpstr>What is a neural network?</vt:lpstr>
      <vt:lpstr>Essential components behind neural networks</vt:lpstr>
      <vt:lpstr>Learning rate</vt:lpstr>
      <vt:lpstr>Activation functions</vt:lpstr>
      <vt:lpstr>Regularization and regularization rate</vt:lpstr>
      <vt:lpstr>Working with data: Test, train, live model</vt:lpstr>
      <vt:lpstr>Overfitting (avoid!)</vt:lpstr>
      <vt:lpstr>PowerPoint Presentation</vt:lpstr>
      <vt:lpstr>Perceptrons</vt:lpstr>
      <vt:lpstr>PowerPoint Presentation</vt:lpstr>
      <vt:lpstr>Training a Perceptron</vt:lpstr>
      <vt:lpstr>A perceptron coded from scratch with numpy</vt:lpstr>
      <vt:lpstr>Thanks for Coming for the Pizza (and for learning about Neural Networks)!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From Scratch</dc:title>
  <dc:creator>dianasoltani@outlook.com</dc:creator>
  <cp:lastModifiedBy>dianasoltani@outlook.com</cp:lastModifiedBy>
  <cp:revision>2</cp:revision>
  <dcterms:created xsi:type="dcterms:W3CDTF">2020-01-30T01:30:29Z</dcterms:created>
  <dcterms:modified xsi:type="dcterms:W3CDTF">2020-01-31T22:15:46Z</dcterms:modified>
</cp:coreProperties>
</file>