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03DB-E4B9-DC62-7757-959D47D9D2EF}" v="107" dt="2020-09-02T06:28:57.531"/>
    <p1510:client id="{21E1CED7-F9DB-1D19-CA90-0CCB97A08045}" v="236" dt="2020-09-02T05:49:02.619"/>
    <p1510:client id="{2E6DFC54-3748-D015-C26B-061447295FF3}" v="2" dt="2020-09-02T06:38:17.551"/>
    <p1510:client id="{627E0505-08B1-4556-932A-EA762364F92F}" v="4" dt="2020-09-02T02:58:31.834"/>
    <p1510:client id="{6E9DFF2A-EDBF-EFB3-CFBB-9552F3D152F8}" v="92" dt="2020-09-02T03:00:53.370"/>
    <p1510:client id="{7709ADA3-A3C2-7CCA-9C91-C4597EF7025D}" v="2" dt="2020-09-02T05:37:02.692"/>
    <p1510:client id="{7D6F4ED1-5312-6E91-A02E-E30509C1B51C}" v="51" dt="2020-09-02T05:31:41.169"/>
    <p1510:client id="{84229864-7750-B6E5-2BD1-EBC648C317CA}" v="6" dt="2020-09-02T12:24:39.852"/>
    <p1510:client id="{A2062B6A-8A1F-4FCD-7941-7D776D41C73A}" v="43" dt="2020-09-02T05:41:06.665"/>
    <p1510:client id="{A8F5ECE4-FE7A-E0B0-3161-C7671D0D7FCE}" v="12" dt="2020-09-02T05:19:46.763"/>
    <p1510:client id="{ABCA9F6A-08CF-6DC0-02D8-37FD1CFF225A}" v="348" dt="2020-09-02T02:57:00.091"/>
    <p1510:client id="{B7CD3BED-6BEE-C03A-9050-37787EC8882F}" v="358" dt="2020-09-02T05:32:24.329"/>
    <p1510:client id="{C68E7878-60FA-5499-AFCF-A173A38F13B6}" v="597" dt="2020-09-02T02:28:55.990"/>
    <p1510:client id="{D280217C-B3A5-E788-465F-CAFCFD473FFC}" v="1" dt="2020-09-05T18:48:11.919"/>
    <p1510:client id="{D3B30C22-7AA8-7081-83A1-D4E6CB40B862}" v="452" dt="2020-09-02T05:16:18.834"/>
    <p1510:client id="{E40293CF-F0A5-4F16-829D-4C0116D11FDE}" v="6" dt="2020-09-05T19:48:43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05/09/2020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38" y="2554817"/>
            <a:ext cx="7559187" cy="2431233"/>
          </a:xfrm>
        </p:spPr>
        <p:txBody>
          <a:bodyPr rtlCol="0">
            <a:normAutofit/>
          </a:bodyPr>
          <a:lstStyle/>
          <a:p>
            <a:r>
              <a:rPr lang="es-ES" b="1">
                <a:latin typeface="Arial"/>
                <a:cs typeface="Times"/>
              </a:rPr>
              <a:t>Método newton-Raphson</a:t>
            </a:r>
            <a:endParaRPr lang="es-ES" b="1" err="1">
              <a:latin typeface="Arial"/>
              <a:cs typeface="Time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5" y="4976282"/>
            <a:ext cx="9306833" cy="1405467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Santiago Torres, Julián Tarazona, </a:t>
            </a:r>
            <a:r>
              <a:rPr lang="es-ES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stefania</a:t>
            </a:r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 García, esteban villa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1CAA5CC-B88E-451C-B26A-D441BF51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7" y="742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13" y="-9717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Arial"/>
                <a:cs typeface="Calibri Light"/>
              </a:rPr>
              <a:t>Definición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F646A7BB-0C40-41E8-A0F6-5E3EFD5D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9858" y="125009"/>
            <a:ext cx="2461310" cy="246131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C8D864-93C9-4FC4-AF04-4B6B389F5CAB}"/>
              </a:ext>
            </a:extLst>
          </p:cNvPr>
          <p:cNvSpPr txBox="1"/>
          <p:nvPr/>
        </p:nvSpPr>
        <p:spPr>
          <a:xfrm>
            <a:off x="3045329" y="1051755"/>
            <a:ext cx="47704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Este método de resolución numérica busca un cero de la función f(x) por aproximaciones sucesivas a partir de un valor inicial </a:t>
            </a:r>
            <a:r>
              <a:rPr lang="es-ES">
                <a:latin typeface="Arial"/>
                <a:ea typeface="+mn-lt"/>
                <a:cs typeface="+mn-lt"/>
              </a:rPr>
              <a:t>X</a:t>
            </a:r>
            <a:r>
              <a:rPr lang="es-ES" baseline="-25000">
                <a:latin typeface="Arial"/>
                <a:ea typeface="+mn-lt"/>
                <a:cs typeface="+mn-lt"/>
              </a:rPr>
              <a:t>0</a:t>
            </a:r>
            <a:r>
              <a:rPr lang="es-ES">
                <a:latin typeface="Arial"/>
                <a:ea typeface="+mn-lt"/>
                <a:cs typeface="+mn-lt"/>
              </a:rPr>
              <a:t> . El valor sucesivo X</a:t>
            </a:r>
            <a:r>
              <a:rPr lang="es-ES" baseline="-25000">
                <a:latin typeface="Arial"/>
                <a:ea typeface="+mn-lt"/>
                <a:cs typeface="+mn-lt"/>
              </a:rPr>
              <a:t>n+1</a:t>
            </a:r>
            <a:r>
              <a:rPr lang="es-ES">
                <a:latin typeface="Arial"/>
                <a:ea typeface="+mn-lt"/>
                <a:cs typeface="+mn-lt"/>
              </a:rPr>
              <a:t>  es la abscisa del punto en que la tangente a la gráfica de f(x) en </a:t>
            </a:r>
            <a:r>
              <a:rPr lang="es-ES" err="1">
                <a:latin typeface="Arial"/>
                <a:ea typeface="+mn-lt"/>
                <a:cs typeface="+mn-lt"/>
              </a:rPr>
              <a:t>X</a:t>
            </a:r>
            <a:r>
              <a:rPr lang="es-ES" baseline="-25000" err="1">
                <a:latin typeface="Arial"/>
                <a:ea typeface="+mn-lt"/>
                <a:cs typeface="+mn-lt"/>
              </a:rPr>
              <a:t>n</a:t>
            </a:r>
            <a:r>
              <a:rPr lang="es-ES">
                <a:latin typeface="Arial"/>
                <a:ea typeface="+mn-lt"/>
                <a:cs typeface="+mn-lt"/>
              </a:rPr>
              <a:t> corta al eje Ox. Naturalmente es necesario que la función sea derivable.</a:t>
            </a:r>
            <a:endParaRPr lang="es-ES">
              <a:latin typeface="Arial"/>
              <a:cs typeface="Calibri"/>
            </a:endParaRPr>
          </a:p>
        </p:txBody>
      </p:sp>
      <p:pic>
        <p:nvPicPr>
          <p:cNvPr id="5" name="Imagen 5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AFBC8B53-7888-4322-B4A8-4B5BB78B2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412" y="3878447"/>
            <a:ext cx="2651184" cy="820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492F81-83AA-4DDB-8876-CA905A67D110}"/>
              </a:ext>
            </a:extLst>
          </p:cNvPr>
          <p:cNvSpPr txBox="1"/>
          <p:nvPr/>
        </p:nvSpPr>
        <p:spPr>
          <a:xfrm>
            <a:off x="492707" y="33173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 decir que:</a:t>
            </a:r>
          </a:p>
        </p:txBody>
      </p:sp>
      <p:pic>
        <p:nvPicPr>
          <p:cNvPr id="8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7D28D16-CDA1-4ED8-B027-5E816E083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765" y="3313698"/>
            <a:ext cx="3332671" cy="2983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5BF8B2C-2CAA-4730-AF80-6791D712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45" y="-50845"/>
            <a:ext cx="6992220" cy="6905444"/>
          </a:xfrm>
          <a:prstGeom prst="rect">
            <a:avLst/>
          </a:pr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agen 21">
            <a:extLst>
              <a:ext uri="{FF2B5EF4-FFF2-40B4-BE49-F238E27FC236}">
                <a16:creationId xmlns:a16="http://schemas.microsoft.com/office/drawing/2014/main" id="{0582FDF1-A6CB-4FED-A6B4-9DC93952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59" y="-118319"/>
            <a:ext cx="2461310" cy="2461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4645D5-0BE9-498D-9965-6E045F246E33}"/>
              </a:ext>
            </a:extLst>
          </p:cNvPr>
          <p:cNvSpPr txBox="1"/>
          <p:nvPr/>
        </p:nvSpPr>
        <p:spPr>
          <a:xfrm>
            <a:off x="202977" y="23352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Arial"/>
                <a:cs typeface="Calibri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12325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28" y="364399"/>
            <a:ext cx="6143423" cy="1456267"/>
          </a:xfrm>
        </p:spPr>
        <p:txBody>
          <a:bodyPr rtlCol="0">
            <a:normAutofit/>
          </a:bodyPr>
          <a:lstStyle/>
          <a:p>
            <a:pPr algn="ctr"/>
            <a:r>
              <a:rPr lang="es-ES">
                <a:cs typeface="Calibri Light"/>
              </a:rPr>
              <a:t>Comparaciones del algoritmo</a:t>
            </a:r>
            <a:endParaRPr lang="es-ES"/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n 18" descr="Imagen que contiene persona, pájaro, ave&#10;&#10;Descripción generada automáticamente">
            <a:extLst>
              <a:ext uri="{FF2B5EF4-FFF2-40B4-BE49-F238E27FC236}">
                <a16:creationId xmlns:a16="http://schemas.microsoft.com/office/drawing/2014/main" id="{61895116-29DB-423A-B8B4-CF95F137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5" y="3258170"/>
            <a:ext cx="3318294" cy="2512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20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E9369E1E-B798-44A9-AA3B-8F7FB51CE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07" y="3401757"/>
            <a:ext cx="3763991" cy="2227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n 21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5F7834D2-0D7E-4BEC-9817-27C9127A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380" y="3344165"/>
            <a:ext cx="3936521" cy="2344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00A0D478-3E1E-4639-96C4-82EDA664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" y="2212890"/>
            <a:ext cx="3646147" cy="377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6C00D014-D237-471E-826D-27E4D4D7C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892" y="2215198"/>
            <a:ext cx="3513672" cy="37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6CEF484-5670-4491-9DA7-788B73CEE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900" y="2152708"/>
            <a:ext cx="3773491" cy="47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84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60" y="150159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cs typeface="Calibri Light"/>
              </a:rPr>
              <a:t>Convergencia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3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D90D0124-72C8-4B6D-910B-F326F8CBE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38" y="-4387"/>
            <a:ext cx="1181726" cy="1196104"/>
          </a:xfrm>
          <a:prstGeom prst="rect">
            <a:avLst/>
          </a:prstGeom>
        </p:spPr>
      </p:pic>
      <p:pic>
        <p:nvPicPr>
          <p:cNvPr id="5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91B32D-39A7-45D9-AB5B-B098B0668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23" y="4913363"/>
            <a:ext cx="5589917" cy="166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5BDA728C-8B6B-4874-8A16-A16996532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0" y="2935333"/>
            <a:ext cx="5589916" cy="1749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C44C97B-DF44-4BDD-A8E3-7A9364D5B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09" y="1315603"/>
            <a:ext cx="5589916" cy="1480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4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999" y="71897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5553" y="5866098"/>
            <a:ext cx="2322880" cy="88769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9782C-4EC0-4719-8915-8E38EFC27830}"/>
              </a:ext>
            </a:extLst>
          </p:cNvPr>
          <p:cNvSpPr txBox="1"/>
          <p:nvPr/>
        </p:nvSpPr>
        <p:spPr>
          <a:xfrm>
            <a:off x="4548809" y="124551"/>
            <a:ext cx="4880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latin typeface="Arial"/>
                <a:cs typeface="Arial"/>
              </a:rPr>
              <a:t>Conclusiones</a:t>
            </a:r>
          </a:p>
        </p:txBody>
      </p:sp>
      <p:pic>
        <p:nvPicPr>
          <p:cNvPr id="7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431DF683-94E7-48EC-BA50-5B7F7FFA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2" y="268783"/>
            <a:ext cx="2461310" cy="24613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1FB9AF-6245-45EF-9C30-13B222B94AE6}"/>
              </a:ext>
            </a:extLst>
          </p:cNvPr>
          <p:cNvSpPr txBox="1"/>
          <p:nvPr/>
        </p:nvSpPr>
        <p:spPr>
          <a:xfrm>
            <a:off x="2854237" y="2402826"/>
            <a:ext cx="74014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Un método por más precisión que pueda llegar a tener nunca va a ser capaz de llegar a la respuesta exacta debido a que la </a:t>
            </a:r>
            <a:r>
              <a:rPr lang="es-ES" sz="2000">
                <a:latin typeface="Arial"/>
                <a:ea typeface="+mn-lt"/>
                <a:cs typeface="+mn-lt"/>
              </a:rPr>
              <a:t>épsilon de la maquina</a:t>
            </a:r>
            <a:r>
              <a:rPr lang="es-ES" sz="2000">
                <a:latin typeface="Arial"/>
                <a:cs typeface="Calibri"/>
              </a:rPr>
              <a:t> (que </a:t>
            </a:r>
            <a:r>
              <a:rPr lang="es-ES" sz="2000">
                <a:latin typeface="Arial"/>
                <a:ea typeface="+mn-lt"/>
                <a:cs typeface="+mn-lt"/>
              </a:rPr>
              <a:t>representa la exactitud relativa de la aritmética del computador) demuestra la precisión finita de la aritmética en coma flotante.</a:t>
            </a:r>
            <a:endParaRPr lang="es-ES" sz="2000">
              <a:latin typeface="Arial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4A16F9-F81A-4A68-9A1F-29058A498F4C}"/>
              </a:ext>
            </a:extLst>
          </p:cNvPr>
          <p:cNvSpPr txBox="1"/>
          <p:nvPr/>
        </p:nvSpPr>
        <p:spPr>
          <a:xfrm>
            <a:off x="2853339" y="958846"/>
            <a:ext cx="7329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Este método en algunas situaciones no converge ,sino que oscila y esto ocurre si no hay una raíz real,  es decir ,que esta es un punto de inflexión o si el valor x0 está muy alejado de la raíz buscada.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BE87DE-0219-46D9-85F6-A10AC489021D}"/>
              </a:ext>
            </a:extLst>
          </p:cNvPr>
          <p:cNvSpPr txBox="1"/>
          <p:nvPr/>
        </p:nvSpPr>
        <p:spPr>
          <a:xfrm>
            <a:off x="2852232" y="4193936"/>
            <a:ext cx="714396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El método de la bisección converge lentamente, lo que genera la propagación de error por la cantidad de operaciones e iteraciones necesaria para que el método converja. a diferencia del método de newton-Raphson que la propagación o error global termina siendo mucho menor</a:t>
            </a:r>
            <a:endParaRPr lang="es-E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s-ES" sz="2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2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239</Words>
  <Application>Microsoft Office PowerPoint</Application>
  <PresentationFormat>Panorámica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Arial,Sans-Serif</vt:lpstr>
      <vt:lpstr>Calibri</vt:lpstr>
      <vt:lpstr>Calibri Light</vt:lpstr>
      <vt:lpstr>Celestial</vt:lpstr>
      <vt:lpstr>Método newton-Raphson</vt:lpstr>
      <vt:lpstr>Definición</vt:lpstr>
      <vt:lpstr>Presentación de PowerPoint</vt:lpstr>
      <vt:lpstr>Comparaciones del algoritmo</vt:lpstr>
      <vt:lpstr>Convergencia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>D.Stefa Garcia</dc:creator>
  <cp:lastModifiedBy>Diana Stefania Garcia Yomayuza</cp:lastModifiedBy>
  <cp:revision>3</cp:revision>
  <dcterms:created xsi:type="dcterms:W3CDTF">2020-08-27T20:05:19Z</dcterms:created>
  <dcterms:modified xsi:type="dcterms:W3CDTF">2020-09-05T19:48:43Z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