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147309267" r:id="rId5"/>
    <p:sldId id="2147309405" r:id="rId6"/>
    <p:sldId id="2147309404" r:id="rId7"/>
    <p:sldId id="2147309422" r:id="rId8"/>
    <p:sldId id="2147309409" r:id="rId9"/>
    <p:sldId id="258" r:id="rId10"/>
    <p:sldId id="262" r:id="rId11"/>
    <p:sldId id="2147309417" r:id="rId12"/>
    <p:sldId id="2147309411" r:id="rId13"/>
    <p:sldId id="2147309416" r:id="rId14"/>
    <p:sldId id="2147309406" r:id="rId15"/>
    <p:sldId id="2147309423" r:id="rId16"/>
    <p:sldId id="2147309414" r:id="rId17"/>
    <p:sldId id="2147309408" r:id="rId18"/>
    <p:sldId id="2147309418" r:id="rId19"/>
    <p:sldId id="2147309419" r:id="rId20"/>
    <p:sldId id="2147309413" r:id="rId21"/>
    <p:sldId id="2147309415" r:id="rId22"/>
    <p:sldId id="2147309420" r:id="rId23"/>
    <p:sldId id="21473094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Objectives" id="{CB40C2D6-0FEA-4682-A35C-1E0482829D00}">
          <p14:sldIdLst>
            <p14:sldId id="2147309267"/>
            <p14:sldId id="2147309405"/>
            <p14:sldId id="2147309404"/>
            <p14:sldId id="2147309422"/>
          </p14:sldIdLst>
        </p14:section>
        <p14:section name="Stability Study" id="{D2E9E484-E6C2-47D2-96F9-379D05515F7E}">
          <p14:sldIdLst>
            <p14:sldId id="2147309409"/>
            <p14:sldId id="258"/>
            <p14:sldId id="262"/>
            <p14:sldId id="2147309417"/>
          </p14:sldIdLst>
        </p14:section>
        <p14:section name="Specification" id="{D5077CAC-87EC-495C-85BB-E8F1B9863245}">
          <p14:sldIdLst>
            <p14:sldId id="2147309411"/>
            <p14:sldId id="2147309416"/>
            <p14:sldId id="2147309406"/>
            <p14:sldId id="2147309423"/>
          </p14:sldIdLst>
        </p14:section>
        <p14:section name="Manufacturing Process" id="{DA4BB055-162C-4EC6-9C88-E29ED9379969}">
          <p14:sldIdLst>
            <p14:sldId id="2147309414"/>
            <p14:sldId id="2147309408"/>
            <p14:sldId id="2147309418"/>
            <p14:sldId id="2147309419"/>
          </p14:sldIdLst>
        </p14:section>
        <p14:section name="Process Validation" id="{A24A7690-5687-4418-AC64-3F6DC2409E31}">
          <p14:sldIdLst>
            <p14:sldId id="2147309413"/>
            <p14:sldId id="2147309415"/>
            <p14:sldId id="2147309420"/>
            <p14:sldId id="2147309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  <a:srgbClr val="3399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66A2D-A9D0-459C-928F-FB33BD4A2EB4}" v="2587" dt="2023-08-08T20:56:5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7BFAD-1177-4B7C-BFCF-E9E615DCA342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AF2AE-1E47-4BC4-998A-D22A0C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499B3D-CABB-4FF2-B479-02CD66006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7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716-65FC-D045-877B-400B4E224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8722" y="1720279"/>
            <a:ext cx="6614556" cy="189702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D446-60DE-4B44-AC10-C027448B28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8722" y="3668881"/>
            <a:ext cx="6614556" cy="41881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Subtitle, 20pt</a:t>
            </a:r>
          </a:p>
        </p:txBody>
      </p:sp>
    </p:spTree>
    <p:extLst>
      <p:ext uri="{BB962C8B-B14F-4D97-AF65-F5344CB8AC3E}">
        <p14:creationId xmlns:p14="http://schemas.microsoft.com/office/powerpoint/2010/main" val="257806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AEEA-3463-5740-BE5D-E16A7D77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06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686E997-E2D1-4503-A4D9-E3552041156A}"/>
              </a:ext>
            </a:extLst>
          </p:cNvPr>
          <p:cNvSpPr txBox="1">
            <a:spLocks/>
          </p:cNvSpPr>
          <p:nvPr userDrawn="1"/>
        </p:nvSpPr>
        <p:spPr>
          <a:xfrm>
            <a:off x="6245170" y="3251848"/>
            <a:ext cx="3359833" cy="7287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16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Accumulus Synergy, Inc.</a:t>
            </a:r>
            <a:br>
              <a:rPr lang="en-US"/>
            </a:br>
            <a:r>
              <a:rPr lang="en-US"/>
              <a:t>1534 Plaza Lane  </a:t>
            </a:r>
            <a:r>
              <a:rPr lang="en-US" b="1">
                <a:solidFill>
                  <a:schemeClr val="accent1"/>
                </a:solidFill>
              </a:rPr>
              <a:t>/  </a:t>
            </a:r>
            <a:r>
              <a:rPr lang="en-US"/>
              <a:t>#210  </a:t>
            </a:r>
            <a:r>
              <a:rPr lang="en-US" b="1">
                <a:solidFill>
                  <a:schemeClr val="accent1"/>
                </a:solidFill>
              </a:rPr>
              <a:t>/  </a:t>
            </a:r>
            <a:r>
              <a:rPr lang="en-US"/>
              <a:t>Burlingame, CA 94010</a:t>
            </a:r>
            <a:br>
              <a:rPr lang="en-US"/>
            </a:br>
            <a:r>
              <a:rPr lang="en-US" b="1">
                <a:solidFill>
                  <a:schemeClr val="accent1"/>
                </a:solidFill>
              </a:rPr>
              <a:t>accumulus.org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_FULL with Tit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6141" y="1092528"/>
            <a:ext cx="10550014" cy="5431089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35972" y="334382"/>
            <a:ext cx="10540183" cy="6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A384ACE-91A9-4830-978A-F763A97E37A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82128" y="984948"/>
            <a:ext cx="86391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716-65FC-D045-877B-400B4E224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8722" y="1720279"/>
            <a:ext cx="6614556" cy="189702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D446-60DE-4B44-AC10-C027448B28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8722" y="3668881"/>
            <a:ext cx="6614556" cy="41881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Subtitle, 20pt</a:t>
            </a:r>
          </a:p>
        </p:txBody>
      </p:sp>
    </p:spTree>
    <p:extLst>
      <p:ext uri="{BB962C8B-B14F-4D97-AF65-F5344CB8AC3E}">
        <p14:creationId xmlns:p14="http://schemas.microsoft.com/office/powerpoint/2010/main" val="418362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716-65FC-D045-877B-400B4E224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8722" y="3344650"/>
            <a:ext cx="6614556" cy="487576"/>
          </a:xfrm>
          <a:prstGeom prst="rect">
            <a:avLst/>
          </a:prstGeom>
        </p:spPr>
        <p:txBody>
          <a:bodyPr anchor="ctr"/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for Divider One</a:t>
            </a:r>
          </a:p>
        </p:txBody>
      </p:sp>
    </p:spTree>
    <p:extLst>
      <p:ext uri="{BB962C8B-B14F-4D97-AF65-F5344CB8AC3E}">
        <p14:creationId xmlns:p14="http://schemas.microsoft.com/office/powerpoint/2010/main" val="104089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716-65FC-D045-877B-400B4E224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8722" y="3353528"/>
            <a:ext cx="6614556" cy="487576"/>
          </a:xfrm>
          <a:prstGeom prst="rect">
            <a:avLst/>
          </a:prstGeom>
        </p:spPr>
        <p:txBody>
          <a:bodyPr anchor="ctr"/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Headline for Divider Two</a:t>
            </a:r>
          </a:p>
        </p:txBody>
      </p:sp>
    </p:spTree>
    <p:extLst>
      <p:ext uri="{BB962C8B-B14F-4D97-AF65-F5344CB8AC3E}">
        <p14:creationId xmlns:p14="http://schemas.microsoft.com/office/powerpoint/2010/main" val="32399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EBA-059F-7644-B9BB-37F2C5B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DC4B-F442-EE49-B523-14C6C24E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44168"/>
            <a:ext cx="10603523" cy="4690872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BF8ADD-F7EB-3F41-8B26-607CC32903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20" y="5666154"/>
            <a:ext cx="10607094" cy="367323"/>
          </a:xfrm>
        </p:spPr>
        <p:txBody>
          <a:bodyPr anchor="b"/>
          <a:lstStyle>
            <a:lvl1pPr>
              <a:buFontTx/>
              <a:buNone/>
              <a:defRPr sz="9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*Example of a footnote. N </a:t>
            </a:r>
            <a:r>
              <a:rPr lang="en-US" err="1"/>
              <a:t>Engl</a:t>
            </a:r>
            <a:r>
              <a:rPr lang="en-US"/>
              <a:t> J Med. 2003;349:2012-2021.</a:t>
            </a:r>
          </a:p>
        </p:txBody>
      </p:sp>
    </p:spTree>
    <p:extLst>
      <p:ext uri="{BB962C8B-B14F-4D97-AF65-F5344CB8AC3E}">
        <p14:creationId xmlns:p14="http://schemas.microsoft.com/office/powerpoint/2010/main" val="311940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EBA-059F-7644-B9BB-37F2C5B68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 lorem ipsum dolor sit </a:t>
            </a:r>
            <a:r>
              <a:rPr lang="en-US" err="1"/>
              <a:t>anfslJHDBV</a:t>
            </a:r>
            <a:r>
              <a:rPr lang="en-US"/>
              <a:t> </a:t>
            </a:r>
            <a:r>
              <a:rPr lang="en-US" err="1"/>
              <a:t>sudbfKSASKDJBVFLSDKJBVS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DC4B-F442-EE49-B523-14C6C24E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44168"/>
            <a:ext cx="10603523" cy="4690872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BF8ADD-F7EB-3F41-8B26-607CC32903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20" y="5666154"/>
            <a:ext cx="10607094" cy="367323"/>
          </a:xfrm>
        </p:spPr>
        <p:txBody>
          <a:bodyPr anchor="b"/>
          <a:lstStyle>
            <a:lvl1pPr>
              <a:buFontTx/>
              <a:buNone/>
              <a:defRPr sz="9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*Example of a footnote. N </a:t>
            </a:r>
            <a:r>
              <a:rPr lang="en-US" err="1"/>
              <a:t>Engl</a:t>
            </a:r>
            <a:r>
              <a:rPr lang="en-US"/>
              <a:t> J Med. 2003;349:2012-2021.</a:t>
            </a:r>
          </a:p>
        </p:txBody>
      </p:sp>
    </p:spTree>
    <p:extLst>
      <p:ext uri="{BB962C8B-B14F-4D97-AF65-F5344CB8AC3E}">
        <p14:creationId xmlns:p14="http://schemas.microsoft.com/office/powerpoint/2010/main" val="27926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EBA-059F-7644-B9BB-37F2C5B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DC4B-F442-EE49-B523-14C6C24E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603523" cy="4207852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F6E258-C2C8-0F4A-A7AA-36F643C48BA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1520" y="932689"/>
            <a:ext cx="10607040" cy="64008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Subheader</a:t>
            </a:r>
            <a:r>
              <a:rPr lang="en-US"/>
              <a:t> style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707879-D2D8-7148-A2B5-36F304405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5666154"/>
            <a:ext cx="10607094" cy="367323"/>
          </a:xfrm>
        </p:spPr>
        <p:txBody>
          <a:bodyPr anchor="b"/>
          <a:lstStyle>
            <a:lvl1pPr>
              <a:buFontTx/>
              <a:buNone/>
              <a:defRPr sz="9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*Example of a footnote. N </a:t>
            </a:r>
            <a:r>
              <a:rPr lang="en-US" err="1"/>
              <a:t>Engl</a:t>
            </a:r>
            <a:r>
              <a:rPr lang="en-US"/>
              <a:t> J Med. 2003;349:2012-2021.</a:t>
            </a:r>
          </a:p>
        </p:txBody>
      </p:sp>
    </p:spTree>
    <p:extLst>
      <p:ext uri="{BB962C8B-B14F-4D97-AF65-F5344CB8AC3E}">
        <p14:creationId xmlns:p14="http://schemas.microsoft.com/office/powerpoint/2010/main" val="315735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9779-7C66-6E4E-8024-7C18A58E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D14-6559-3C42-9C62-3F9FB8475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344168"/>
            <a:ext cx="5257800" cy="4690872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33F41-A30E-6D43-9092-A2E9582A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4246"/>
            <a:ext cx="5181600" cy="4689231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CA9CB-E67F-1744-859B-0BF5C723F5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20" y="5666154"/>
            <a:ext cx="10605476" cy="367323"/>
          </a:xfrm>
        </p:spPr>
        <p:txBody>
          <a:bodyPr anchor="b"/>
          <a:lstStyle>
            <a:lvl1pPr>
              <a:buFontTx/>
              <a:buNone/>
              <a:defRPr sz="9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*Example of a footnote. N </a:t>
            </a:r>
            <a:r>
              <a:rPr lang="en-US" err="1"/>
              <a:t>Engl</a:t>
            </a:r>
            <a:r>
              <a:rPr lang="en-US"/>
              <a:t> J Med. 2003;349:2012-2021.</a:t>
            </a:r>
          </a:p>
        </p:txBody>
      </p:sp>
    </p:spTree>
    <p:extLst>
      <p:ext uri="{BB962C8B-B14F-4D97-AF65-F5344CB8AC3E}">
        <p14:creationId xmlns:p14="http://schemas.microsoft.com/office/powerpoint/2010/main" val="38815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491-52AD-7D42-B769-107121D9EBE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520" y="932688"/>
            <a:ext cx="5257800" cy="6382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Subheader</a:t>
            </a:r>
            <a:r>
              <a:rPr lang="en-US"/>
              <a:t> style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3F16C-C533-9C4C-8E97-1D97D3F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" y="1828800"/>
            <a:ext cx="5257800" cy="4204677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DC1C2-B3E3-6B4D-B303-DE1E665DCD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932688"/>
            <a:ext cx="5183188" cy="6382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Subheader</a:t>
            </a:r>
            <a:r>
              <a:rPr lang="en-US"/>
              <a:t> style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24176-766D-194F-8B35-2D99B57C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5183188" cy="4204677"/>
          </a:xfrm>
        </p:spPr>
        <p:txBody>
          <a:bodyPr/>
          <a:lstStyle>
            <a:lvl1pPr indent="-182880">
              <a:buSzPct val="80000"/>
              <a:defRPr/>
            </a:lvl1pPr>
            <a:lvl2pPr>
              <a:buSzPct val="80000"/>
              <a:defRPr/>
            </a:lvl2pPr>
            <a:lvl3pPr indent="-109728"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7F2EE5-3590-FD41-A5DB-A98C0C42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00E56BC-5F1A-584A-B70A-EB10B6524B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20" y="5666154"/>
            <a:ext cx="10605476" cy="367323"/>
          </a:xfrm>
        </p:spPr>
        <p:txBody>
          <a:bodyPr anchor="b"/>
          <a:lstStyle>
            <a:lvl1pPr>
              <a:buFontTx/>
              <a:buNone/>
              <a:defRPr sz="9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*Example of a footnote. N </a:t>
            </a:r>
            <a:r>
              <a:rPr lang="en-US" err="1"/>
              <a:t>Engl</a:t>
            </a:r>
            <a:r>
              <a:rPr lang="en-US"/>
              <a:t> J Med. 2003;349:2012-2021.</a:t>
            </a:r>
          </a:p>
        </p:txBody>
      </p:sp>
    </p:spTree>
    <p:extLst>
      <p:ext uri="{BB962C8B-B14F-4D97-AF65-F5344CB8AC3E}">
        <p14:creationId xmlns:p14="http://schemas.microsoft.com/office/powerpoint/2010/main" val="21688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E082E-291C-B546-A757-B8DEF35F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92207"/>
            <a:ext cx="9616049" cy="8437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44A5-6530-1D42-8F9A-7D58A1D6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825625"/>
            <a:ext cx="10605655" cy="42078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4DE22B-047E-4096-89B7-04F82727636E}"/>
              </a:ext>
            </a:extLst>
          </p:cNvPr>
          <p:cNvSpPr txBox="1">
            <a:spLocks/>
          </p:cNvSpPr>
          <p:nvPr userDrawn="1"/>
        </p:nvSpPr>
        <p:spPr>
          <a:xfrm>
            <a:off x="1038225" y="6558147"/>
            <a:ext cx="3962400" cy="1079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©2021 ACCUMULUS SYNERGY. CONFIDENTIAL INFORMATION.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8FC84-763D-4DE5-89EB-81E071D0C934}"/>
              </a:ext>
            </a:extLst>
          </p:cNvPr>
          <p:cNvSpPr txBox="1"/>
          <p:nvPr userDrawn="1"/>
        </p:nvSpPr>
        <p:spPr>
          <a:xfrm>
            <a:off x="552448" y="6550567"/>
            <a:ext cx="3015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9F0ACC2-1CF1-4109-95DB-B0E745EDDA38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>
              <a:solidFill>
                <a:schemeClr val="bg1"/>
              </a:solidFill>
            </a:endParaRPr>
          </a:p>
        </p:txBody>
      </p:sp>
      <p:graphicFrame>
        <p:nvGraphicFramePr>
          <p:cNvPr id="4" name="Draft Stamp">
            <a:extLst>
              <a:ext uri="{FF2B5EF4-FFF2-40B4-BE49-F238E27FC236}">
                <a16:creationId xmlns:a16="http://schemas.microsoft.com/office/drawing/2014/main" id="{58D08353-ACC7-4863-9458-65C9652E57E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9539037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175408789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90000"/>
        <a:buFont typeface="System Font Regular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3716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3716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System Font Regular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EB29-94E9-4E58-A24F-FE056AE0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36" y="1720279"/>
            <a:ext cx="8668512" cy="1897024"/>
          </a:xfrm>
        </p:spPr>
        <p:txBody>
          <a:bodyPr/>
          <a:lstStyle/>
          <a:p>
            <a:r>
              <a:rPr lang="en-US"/>
              <a:t>Data Exchange  </a:t>
            </a:r>
            <a:br>
              <a:rPr lang="en-US"/>
            </a:br>
            <a:r>
              <a:rPr lang="en-US"/>
              <a:t>FHIR CMC August Testing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8A79-BDAC-4872-8AD2-CCFD22DF7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August 10 and 11</a:t>
            </a:r>
          </a:p>
        </p:txBody>
      </p:sp>
    </p:spTree>
    <p:extLst>
      <p:ext uri="{BB962C8B-B14F-4D97-AF65-F5344CB8AC3E}">
        <p14:creationId xmlns:p14="http://schemas.microsoft.com/office/powerpoint/2010/main" val="68173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CF0D-4A42-CA48-D032-510A47C1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Drug Product Specification </a:t>
            </a:r>
            <a:r>
              <a:rPr lang="en-US"/>
              <a:t>Profile Template</a:t>
            </a:r>
          </a:p>
        </p:txBody>
      </p:sp>
      <p:pic>
        <p:nvPicPr>
          <p:cNvPr id="3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851EF94D-0320-9CD7-2E3F-7B00C64F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98" y="1510930"/>
            <a:ext cx="9626367" cy="40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69E6-B068-A871-1FB9-2775FAA8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Drug Product Specification Profile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46AD-478A-240C-1790-72211B0D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36" y="1344168"/>
            <a:ext cx="4487779" cy="4690872"/>
          </a:xfrm>
        </p:spPr>
        <p:txBody>
          <a:bodyPr>
            <a:normAutofit/>
          </a:bodyPr>
          <a:lstStyle/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u="sng" dirty="0"/>
              <a:t>Objective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/>
              <a:t>Provides details about a stability study that includes test, test criteria, test results, and the batches of medicinal product subject to testing.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u="sng" dirty="0"/>
              <a:t>Profile Components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FFC000"/>
                </a:solidFill>
              </a:rPr>
              <a:t>Medicinal Product Definition</a:t>
            </a:r>
            <a:r>
              <a:rPr lang="en-US" sz="1400" dirty="0"/>
              <a:t>: The drug product (</a:t>
            </a:r>
            <a:r>
              <a:rPr lang="en-US" sz="1400" dirty="0" err="1"/>
              <a:t>Stelbat</a:t>
            </a:r>
            <a:r>
              <a:rPr lang="en-US" sz="1400" dirty="0"/>
              <a:t> tablets, 20mg)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Ingredient</a:t>
            </a:r>
            <a:r>
              <a:rPr lang="en-US" sz="1400" dirty="0"/>
              <a:t>: The API (</a:t>
            </a:r>
            <a:r>
              <a:rPr lang="en-US" sz="1400" dirty="0" err="1"/>
              <a:t>stelbatalol</a:t>
            </a:r>
            <a:r>
              <a:rPr lang="en-US" sz="1400" dirty="0"/>
              <a:t>) or the ingredients that make up the DP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B050"/>
                </a:solidFill>
              </a:rPr>
              <a:t>Substance Definition</a:t>
            </a:r>
            <a:r>
              <a:rPr lang="en-US" sz="1400" dirty="0"/>
              <a:t>: Chemical or biological details about substance(s) associated with the API (molecular weight, molecular formula, stereochemistry, protein or nucleic acid subunits) 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Plan Definition</a:t>
            </a:r>
            <a:r>
              <a:rPr lang="en-US" sz="1400" dirty="0"/>
              <a:t>: Title and narrative description of the DP specification</a:t>
            </a:r>
          </a:p>
          <a:p>
            <a:pPr marL="4572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92D050"/>
                </a:solidFill>
              </a:rPr>
              <a:t>Observation Definition</a:t>
            </a:r>
            <a:r>
              <a:rPr lang="en-US" sz="1400" dirty="0"/>
              <a:t>: Each individual test procedure, its acceptance criteria, and method reference</a:t>
            </a:r>
          </a:p>
        </p:txBody>
      </p:sp>
      <p:pic>
        <p:nvPicPr>
          <p:cNvPr id="5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DC8F76D7-3325-FE15-E81D-00C99AFF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6" y="1342605"/>
            <a:ext cx="6812888" cy="28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69E6-B068-A871-1FB9-2775FAA8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Step-by-step Process to Create a Drug Product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46AD-478A-240C-1790-72211B0D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37" y="1344168"/>
            <a:ext cx="3929606" cy="4690872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800"/>
              <a:t>Select Ingredients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800"/>
              <a:t>Select Substances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800"/>
              <a:t>Select Medicinal Product</a:t>
            </a:r>
          </a:p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/>
              <a:t>Populate test procedure</a:t>
            </a:r>
          </a:p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/>
              <a:t>Populate methods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800"/>
              <a:t>Populate DP specification details</a:t>
            </a:r>
          </a:p>
          <a:p>
            <a:pPr marL="38862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5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DC8F76D7-3325-FE15-E81D-00C99AFF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6" y="1342605"/>
            <a:ext cx="6812888" cy="2844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1BFC9-6DDE-A9DB-18EF-8A45E88FBF51}"/>
              </a:ext>
            </a:extLst>
          </p:cNvPr>
          <p:cNvSpPr txBox="1"/>
          <p:nvPr/>
        </p:nvSpPr>
        <p:spPr>
          <a:xfrm>
            <a:off x="1761900" y="5261954"/>
            <a:ext cx="7736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Dependent on the system setup, it is possible to select the medicinal product (#3) and have ingredients (#2) and substances (#1) auto-populated.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As with medicinal product, it is possible to create a library of tests. Selecting a test could automatically pull in associated acceptance criteria and methods.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17832B-FA19-59F1-B1A1-C14A59ADB8F0}"/>
              </a:ext>
            </a:extLst>
          </p:cNvPr>
          <p:cNvSpPr/>
          <p:nvPr/>
        </p:nvSpPr>
        <p:spPr>
          <a:xfrm>
            <a:off x="3090650" y="1211325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1BCD0E-0771-4769-BB87-0506F6DBB425}"/>
              </a:ext>
            </a:extLst>
          </p:cNvPr>
          <p:cNvSpPr/>
          <p:nvPr/>
        </p:nvSpPr>
        <p:spPr>
          <a:xfrm>
            <a:off x="469010" y="1141982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69F369-8E6E-71D2-F579-411BDEB6FD5A}"/>
              </a:ext>
            </a:extLst>
          </p:cNvPr>
          <p:cNvSpPr/>
          <p:nvPr/>
        </p:nvSpPr>
        <p:spPr>
          <a:xfrm>
            <a:off x="2699313" y="2384856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525672-EF65-220D-56B0-125917462192}"/>
              </a:ext>
            </a:extLst>
          </p:cNvPr>
          <p:cNvSpPr/>
          <p:nvPr/>
        </p:nvSpPr>
        <p:spPr>
          <a:xfrm>
            <a:off x="4976171" y="1211325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84169-26F8-FDFA-3699-171F3FB18E39}"/>
              </a:ext>
            </a:extLst>
          </p:cNvPr>
          <p:cNvSpPr/>
          <p:nvPr/>
        </p:nvSpPr>
        <p:spPr>
          <a:xfrm>
            <a:off x="343965" y="2245352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83CF4E-8124-678F-7019-4489AE10FDAF}"/>
              </a:ext>
            </a:extLst>
          </p:cNvPr>
          <p:cNvSpPr/>
          <p:nvPr/>
        </p:nvSpPr>
        <p:spPr>
          <a:xfrm>
            <a:off x="2787907" y="2816884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427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F5F-D443-7DFA-CEEB-809F62F5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Profile Template:</a:t>
            </a:r>
            <a:br>
              <a:rPr lang="en-US"/>
            </a:br>
            <a:r>
              <a:rPr lang="en-US">
                <a:cs typeface="Arial"/>
              </a:rPr>
              <a:t>Manufacturing Process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2992-4A74-D8D0-B1BF-AFD346D4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Manufacturing Process </a:t>
            </a:r>
            <a:r>
              <a:rPr lang="en-US"/>
              <a:t>Profile Template</a:t>
            </a:r>
          </a:p>
        </p:txBody>
      </p:sp>
      <p:pic>
        <p:nvPicPr>
          <p:cNvPr id="5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FA9CEAD6-5A17-68DA-79A3-058E17FD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24" y="1455820"/>
            <a:ext cx="9152751" cy="42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2B6D-637F-377B-7188-C6D7556D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Manufacturing Process Profile Template</a:t>
            </a:r>
          </a:p>
        </p:txBody>
      </p:sp>
      <p:pic>
        <p:nvPicPr>
          <p:cNvPr id="3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558B55D6-6A9A-B76D-CAE9-22B38C7D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0" y="2029621"/>
            <a:ext cx="6439387" cy="2966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B2A68-8E77-7457-44EF-2B147A25E916}"/>
              </a:ext>
            </a:extLst>
          </p:cNvPr>
          <p:cNvSpPr txBox="1"/>
          <p:nvPr/>
        </p:nvSpPr>
        <p:spPr bwMode="gray">
          <a:xfrm>
            <a:off x="6711238" y="1175657"/>
            <a:ext cx="5369798" cy="5007427"/>
          </a:xfrm>
          <a:prstGeom prst="rect">
            <a:avLst/>
          </a:prstGeom>
        </p:spPr>
        <p:txBody>
          <a:bodyPr wrap="square" lIns="45720" tIns="45720" rIns="4572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u="sng"/>
              <a:t>Objective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/>
              <a:t>Provides details on manufacturing process steps, parameters, materials, and unit operations for a given substance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u="sng"/>
              <a:t>Profile Components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FFC000"/>
                </a:solidFill>
              </a:rPr>
              <a:t>MedicinalProductDefinition</a:t>
            </a:r>
            <a:r>
              <a:rPr lang="en-US" sz="1400" b="1"/>
              <a:t>: </a:t>
            </a:r>
            <a:r>
              <a:rPr lang="en-US" sz="1400"/>
              <a:t>The drug product (</a:t>
            </a:r>
            <a:r>
              <a:rPr lang="en-US" sz="1400" i="1" err="1"/>
              <a:t>Stelbat</a:t>
            </a:r>
            <a:r>
              <a:rPr lang="en-US" sz="1400" i="1"/>
              <a:t> tablets, 20mg</a:t>
            </a:r>
            <a:r>
              <a:rPr lang="en-US" sz="140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FF0000"/>
                </a:solidFill>
              </a:rPr>
              <a:t>Ingredient</a:t>
            </a:r>
            <a:r>
              <a:rPr lang="en-US" sz="1400" b="1"/>
              <a:t>: </a:t>
            </a:r>
            <a:r>
              <a:rPr lang="en-US" sz="1400"/>
              <a:t>The component of the DP that is being manufactured </a:t>
            </a:r>
            <a:r>
              <a:rPr lang="en-US" sz="1400" i="1"/>
              <a:t>(in this case, it is the API – </a:t>
            </a:r>
            <a:r>
              <a:rPr lang="en-US" sz="1400" i="1" err="1"/>
              <a:t>stelbatalol</a:t>
            </a:r>
            <a:r>
              <a:rPr lang="en-US" sz="1400" i="1"/>
              <a:t>)</a:t>
            </a:r>
            <a:endParaRPr lang="en-US" sz="14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00B050"/>
                </a:solidFill>
              </a:rPr>
              <a:t>Substance Definition</a:t>
            </a:r>
            <a:r>
              <a:rPr lang="en-US" sz="1400" b="1"/>
              <a:t>: </a:t>
            </a:r>
            <a:r>
              <a:rPr lang="en-US" sz="1400"/>
              <a:t>The drug substance components that the manufacturing steps are being performed on (</a:t>
            </a:r>
            <a:r>
              <a:rPr lang="en-US" sz="1400" i="1" err="1"/>
              <a:t>Stelbatalol</a:t>
            </a:r>
            <a:r>
              <a:rPr lang="en-US" sz="1400" i="1"/>
              <a:t>, starting materials, intermediates</a:t>
            </a:r>
            <a:r>
              <a:rPr lang="en-US" sz="1400"/>
              <a:t>)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PlanDefinition</a:t>
            </a:r>
            <a:r>
              <a:rPr lang="en-US" sz="1400" b="1"/>
              <a:t>: </a:t>
            </a:r>
            <a:r>
              <a:rPr lang="en-US" sz="1400"/>
              <a:t>Describes the manufacturing process steps (</a:t>
            </a:r>
            <a:r>
              <a:rPr lang="en-US" sz="1400" i="1"/>
              <a:t>Step 1, Mixing; Step N, Drying</a:t>
            </a:r>
            <a:r>
              <a:rPr lang="en-US" sz="1400"/>
              <a:t>), the operating parameters (</a:t>
            </a:r>
            <a:r>
              <a:rPr lang="en-US" sz="1400" i="1"/>
              <a:t>vessel capacity, temperature</a:t>
            </a:r>
            <a:r>
              <a:rPr lang="en-US" sz="1400"/>
              <a:t>), and defines the output of the tests being performed (</a:t>
            </a:r>
            <a:r>
              <a:rPr lang="en-US" sz="1400" i="1"/>
              <a:t>pH, water content</a:t>
            </a:r>
            <a:r>
              <a:rPr lang="en-US" sz="140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DeviceDefinition</a:t>
            </a:r>
            <a:r>
              <a:rPr lang="en-US" sz="1400" b="1"/>
              <a:t>: </a:t>
            </a:r>
            <a:r>
              <a:rPr lang="en-US" sz="1400"/>
              <a:t>Describes the pieces of equipment that perform each manufacturing process step (</a:t>
            </a:r>
            <a:r>
              <a:rPr lang="en-US" sz="1400" i="1"/>
              <a:t>Mixer, Dryer, Vessel</a:t>
            </a:r>
            <a:r>
              <a:rPr lang="en-US" sz="140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523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A86-83DF-60F5-2D4B-AC0E1DB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Step-by-step Process to Create a Data Package for Manufacturing Process</a:t>
            </a:r>
          </a:p>
        </p:txBody>
      </p:sp>
      <p:pic>
        <p:nvPicPr>
          <p:cNvPr id="3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2FBEC01D-F348-F1D1-E34E-25BEF2CF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1" y="1697173"/>
            <a:ext cx="6803971" cy="313484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0211BD-D74F-2725-FF83-3188AAEA8E11}"/>
              </a:ext>
            </a:extLst>
          </p:cNvPr>
          <p:cNvSpPr/>
          <p:nvPr/>
        </p:nvSpPr>
        <p:spPr>
          <a:xfrm>
            <a:off x="2960914" y="1358537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3E18DB-401A-1F86-F8EB-322CFB2A463C}"/>
              </a:ext>
            </a:extLst>
          </p:cNvPr>
          <p:cNvSpPr/>
          <p:nvPr/>
        </p:nvSpPr>
        <p:spPr>
          <a:xfrm>
            <a:off x="4753592" y="2431804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26CD6-FA39-9F8F-56B0-1D1D5C87840B}"/>
              </a:ext>
            </a:extLst>
          </p:cNvPr>
          <p:cNvSpPr/>
          <p:nvPr/>
        </p:nvSpPr>
        <p:spPr>
          <a:xfrm>
            <a:off x="2188930" y="2161838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3E6E5F-912F-12FA-B109-F2B4FA3FD7BB}"/>
              </a:ext>
            </a:extLst>
          </p:cNvPr>
          <p:cNvSpPr/>
          <p:nvPr/>
        </p:nvSpPr>
        <p:spPr>
          <a:xfrm>
            <a:off x="5565668" y="1654628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21EE8-4FF3-0825-BD6C-DE3CD7BF2794}"/>
              </a:ext>
            </a:extLst>
          </p:cNvPr>
          <p:cNvSpPr txBox="1"/>
          <p:nvPr/>
        </p:nvSpPr>
        <p:spPr>
          <a:xfrm>
            <a:off x="7658301" y="1358537"/>
            <a:ext cx="4098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1. </a:t>
            </a:r>
            <a:r>
              <a:rPr lang="en-US"/>
              <a:t>Select </a:t>
            </a:r>
            <a:r>
              <a:rPr lang="en-US" i="1"/>
              <a:t>MedicinalProductDefinition</a:t>
            </a:r>
            <a:r>
              <a:rPr lang="en-US"/>
              <a:t> resource for “</a:t>
            </a:r>
            <a:r>
              <a:rPr lang="en-US" err="1"/>
              <a:t>Stelbat</a:t>
            </a:r>
            <a:r>
              <a:rPr lang="en-US"/>
              <a:t> Tablets”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2. </a:t>
            </a:r>
            <a:r>
              <a:rPr lang="en-US"/>
              <a:t>Select </a:t>
            </a:r>
            <a:r>
              <a:rPr lang="en-US" i="1"/>
              <a:t>Ingredient</a:t>
            </a:r>
            <a:r>
              <a:rPr lang="en-US"/>
              <a:t> Role “active” for the Substance “</a:t>
            </a:r>
            <a:r>
              <a:rPr lang="en-US" err="1"/>
              <a:t>Stelbatalol</a:t>
            </a:r>
            <a:r>
              <a:rPr lang="en-US"/>
              <a:t>”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3. </a:t>
            </a:r>
            <a:r>
              <a:rPr lang="en-US"/>
              <a:t>Populate starting/intermediate substance materials using </a:t>
            </a:r>
            <a:r>
              <a:rPr lang="en-US" i="1" err="1"/>
              <a:t>SubstanceDefinition</a:t>
            </a:r>
            <a:endParaRPr lang="en-US" i="1"/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4. </a:t>
            </a:r>
            <a:r>
              <a:rPr lang="en-US"/>
              <a:t>Populate the manufacturing process steps, equipment, and parameters using </a:t>
            </a:r>
            <a:r>
              <a:rPr lang="en-US" i="1"/>
              <a:t>PlanDefinition</a:t>
            </a:r>
            <a:r>
              <a:rPr lang="en-US"/>
              <a:t> and </a:t>
            </a:r>
            <a:r>
              <a:rPr lang="en-US" i="1"/>
              <a:t>DeviceDefinition</a:t>
            </a:r>
            <a:r>
              <a:rPr lang="en-US"/>
              <a:t> resources for the corresponding Substances</a:t>
            </a:r>
          </a:p>
        </p:txBody>
      </p:sp>
    </p:spTree>
    <p:extLst>
      <p:ext uri="{BB962C8B-B14F-4D97-AF65-F5344CB8AC3E}">
        <p14:creationId xmlns:p14="http://schemas.microsoft.com/office/powerpoint/2010/main" val="146134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1A45-CEB1-CAAC-A977-CA2173D0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Profile Template: </a:t>
            </a:r>
            <a:br>
              <a:rPr lang="en-US"/>
            </a:br>
            <a:r>
              <a:rPr lang="en-US">
                <a:cs typeface="Arial"/>
              </a:rPr>
              <a:t>Process Validation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3948-0535-A7A5-94DE-29D67C08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How to build a Process Validation </a:t>
            </a:r>
            <a:r>
              <a:rPr lang="en-US"/>
              <a:t>Profile Template</a:t>
            </a:r>
          </a:p>
        </p:txBody>
      </p:sp>
      <p:pic>
        <p:nvPicPr>
          <p:cNvPr id="5" name="Picture 5" descr="A diagram of a product definition&#10;&#10;Description automatically generated">
            <a:extLst>
              <a:ext uri="{FF2B5EF4-FFF2-40B4-BE49-F238E27FC236}">
                <a16:creationId xmlns:a16="http://schemas.microsoft.com/office/drawing/2014/main" id="{61CCC46C-1AC5-5A33-DD52-5DDC66E5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7" y="1534395"/>
            <a:ext cx="9722427" cy="38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2217-384A-156F-89E4-828887DE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Process Validation Profile Template</a:t>
            </a:r>
          </a:p>
        </p:txBody>
      </p:sp>
      <p:pic>
        <p:nvPicPr>
          <p:cNvPr id="3" name="Picture 5" descr="A diagram of a product definition&#10;&#10;Description automatically generated">
            <a:extLst>
              <a:ext uri="{FF2B5EF4-FFF2-40B4-BE49-F238E27FC236}">
                <a16:creationId xmlns:a16="http://schemas.microsoft.com/office/drawing/2014/main" id="{1256F0DD-5DE1-EB11-11CE-CFF5EA4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215309"/>
            <a:ext cx="6075498" cy="2427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2647B-F135-EB9D-5C15-1BE492614D41}"/>
              </a:ext>
            </a:extLst>
          </p:cNvPr>
          <p:cNvSpPr txBox="1"/>
          <p:nvPr/>
        </p:nvSpPr>
        <p:spPr bwMode="gray">
          <a:xfrm>
            <a:off x="6650278" y="1053737"/>
            <a:ext cx="5369798" cy="500742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u="sng"/>
              <a:t>Objective</a:t>
            </a:r>
            <a:endParaRPr lang="en-US" sz="1600" b="1" u="sng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i="1"/>
              <a:t>Provides details and results for validation testing of the manufacturing process steps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u="sng"/>
              <a:t>Profile Components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FFC000"/>
                </a:solidFill>
              </a:rPr>
              <a:t>MedicinalProductDefinition</a:t>
            </a:r>
            <a:r>
              <a:rPr lang="en-US" sz="1400" b="1"/>
              <a:t>: </a:t>
            </a:r>
            <a:r>
              <a:rPr lang="en-US" sz="1400"/>
              <a:t>The drug product (</a:t>
            </a:r>
            <a:r>
              <a:rPr lang="en-US" sz="1400" i="1" err="1"/>
              <a:t>Stelbat</a:t>
            </a:r>
            <a:r>
              <a:rPr lang="en-US" sz="1400" i="1"/>
              <a:t> tablets, 20mg</a:t>
            </a:r>
            <a:r>
              <a:rPr lang="en-US" sz="140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FF0000"/>
                </a:solidFill>
              </a:rPr>
              <a:t>Ingredient</a:t>
            </a:r>
            <a:r>
              <a:rPr lang="en-US" sz="1400" b="1"/>
              <a:t>: </a:t>
            </a:r>
            <a:r>
              <a:rPr lang="en-US" sz="1400"/>
              <a:t>The component of the DP that is being manufactured </a:t>
            </a:r>
            <a:r>
              <a:rPr lang="en-US" sz="1400" i="1"/>
              <a:t>(in this case, it is the API – </a:t>
            </a:r>
            <a:r>
              <a:rPr lang="en-US" sz="1400" i="1" err="1"/>
              <a:t>stelbatalol</a:t>
            </a:r>
            <a:r>
              <a:rPr lang="en-US" sz="1400" i="1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00B050"/>
                </a:solidFill>
              </a:rPr>
              <a:t>Substance Definition</a:t>
            </a:r>
            <a:r>
              <a:rPr lang="en-US" sz="1400" b="1"/>
              <a:t>: </a:t>
            </a:r>
            <a:r>
              <a:rPr lang="en-US" sz="1400"/>
              <a:t>The drug substance components that the manufacturing steps are being performed on (</a:t>
            </a:r>
            <a:r>
              <a:rPr lang="en-US" sz="1400" i="1" err="1"/>
              <a:t>Stelbatalol</a:t>
            </a:r>
            <a:r>
              <a:rPr lang="en-US" sz="1400"/>
              <a:t>) </a:t>
            </a:r>
            <a:endParaRPr lang="en-US" sz="1400" i="1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PlanDefinition</a:t>
            </a:r>
            <a:r>
              <a:rPr lang="en-US" sz="1400" b="1"/>
              <a:t>: </a:t>
            </a:r>
            <a:r>
              <a:rPr lang="en-US" sz="1400"/>
              <a:t>Describes the manufacturing process steps that are being validated (</a:t>
            </a:r>
            <a:r>
              <a:rPr lang="en-US" sz="1400" i="1"/>
              <a:t>Step 1, Mixing; Step N, Drying</a:t>
            </a:r>
            <a:r>
              <a:rPr lang="en-US" sz="140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solidFill>
                  <a:schemeClr val="bg2">
                    <a:lumMod val="75000"/>
                  </a:schemeClr>
                </a:solidFill>
              </a:rPr>
              <a:t>ActivityDefinition</a:t>
            </a:r>
            <a:r>
              <a:rPr lang="en-US" sz="1400" b="1"/>
              <a:t>: </a:t>
            </a:r>
            <a:r>
              <a:rPr lang="en-US" sz="1400"/>
              <a:t>Contains the </a:t>
            </a:r>
            <a:r>
              <a:rPr lang="en-US" sz="1400" i="1" err="1"/>
              <a:t>ObservationDefinition</a:t>
            </a:r>
            <a:r>
              <a:rPr lang="en-US" sz="1400"/>
              <a:t> resources that establish the list of tests and their acceptance criteria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solidFill>
                  <a:srgbClr val="CC9900"/>
                </a:solidFill>
              </a:rPr>
              <a:t>DiagnosticReport</a:t>
            </a:r>
            <a:r>
              <a:rPr lang="en-US" sz="1400" b="1"/>
              <a:t>: </a:t>
            </a:r>
            <a:r>
              <a:rPr lang="en-US" sz="1400"/>
              <a:t>The collection of results of the process validation testing, including conclusion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solidFill>
                  <a:srgbClr val="339933"/>
                </a:solidFill>
              </a:rPr>
              <a:t>ObservationDefinition</a:t>
            </a:r>
            <a:r>
              <a:rPr lang="en-US" sz="1400" b="1"/>
              <a:t>: </a:t>
            </a:r>
            <a:r>
              <a:rPr lang="en-US" sz="1400"/>
              <a:t>Each individual process validation test and result (ex. Appearance – White to Off-white powder)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rgbClr val="00B0F0"/>
                </a:solidFill>
              </a:rPr>
              <a:t>Medication</a:t>
            </a:r>
            <a:r>
              <a:rPr lang="en-US" sz="1400" b="1"/>
              <a:t>: </a:t>
            </a:r>
            <a:r>
              <a:rPr lang="en-US" sz="1400"/>
              <a:t>Describes the batches that underwent process validation testing</a:t>
            </a: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7675-50DC-AEEA-9258-F93B10FCE52B}"/>
              </a:ext>
            </a:extLst>
          </p:cNvPr>
          <p:cNvSpPr/>
          <p:nvPr/>
        </p:nvSpPr>
        <p:spPr>
          <a:xfrm>
            <a:off x="522513" y="2490651"/>
            <a:ext cx="679267" cy="17330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1359C-7F5A-5651-9904-383B2812512B}"/>
              </a:ext>
            </a:extLst>
          </p:cNvPr>
          <p:cNvSpPr txBox="1"/>
          <p:nvPr/>
        </p:nvSpPr>
        <p:spPr>
          <a:xfrm>
            <a:off x="304795" y="4227191"/>
            <a:ext cx="129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Links to steps </a:t>
            </a:r>
          </a:p>
          <a:p>
            <a:r>
              <a:rPr lang="en-US" sz="1200"/>
              <a:t>defined under </a:t>
            </a:r>
          </a:p>
          <a:p>
            <a:r>
              <a:rPr lang="en-US" sz="1200" b="1"/>
              <a:t>Manufacturing Process </a:t>
            </a:r>
            <a:r>
              <a:rPr lang="en-US" sz="120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543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8616-5384-6445-FCF4-E203B2C3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view of how a submission comes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FD740-4872-A451-C847-81C6D433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7" y="1669372"/>
            <a:ext cx="11331506" cy="35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6A90-C578-6763-5148-C655DC8E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Step-by-step Process to Create a Data Package for Manufacturing Process</a:t>
            </a:r>
          </a:p>
        </p:txBody>
      </p:sp>
      <p:pic>
        <p:nvPicPr>
          <p:cNvPr id="3" name="Picture 5" descr="A diagram of a product definition&#10;&#10;Description automatically generated">
            <a:extLst>
              <a:ext uri="{FF2B5EF4-FFF2-40B4-BE49-F238E27FC236}">
                <a16:creationId xmlns:a16="http://schemas.microsoft.com/office/drawing/2014/main" id="{B2880455-8CFB-5247-9229-822163D1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64" y="1221508"/>
            <a:ext cx="7659230" cy="30601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4BA03E-55B8-2475-768F-8FA85D079633}"/>
              </a:ext>
            </a:extLst>
          </p:cNvPr>
          <p:cNvSpPr/>
          <p:nvPr/>
        </p:nvSpPr>
        <p:spPr>
          <a:xfrm>
            <a:off x="5539543" y="1221508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1AD436-B070-BFA4-573C-AE4F9237CF84}"/>
              </a:ext>
            </a:extLst>
          </p:cNvPr>
          <p:cNvSpPr/>
          <p:nvPr/>
        </p:nvSpPr>
        <p:spPr>
          <a:xfrm>
            <a:off x="8060675" y="957943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C6A40-EAAD-CE03-6016-3052C6431F69}"/>
              </a:ext>
            </a:extLst>
          </p:cNvPr>
          <p:cNvSpPr/>
          <p:nvPr/>
        </p:nvSpPr>
        <p:spPr>
          <a:xfrm>
            <a:off x="3841372" y="1920240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C246A5-047F-389F-393D-9F97946497FA}"/>
              </a:ext>
            </a:extLst>
          </p:cNvPr>
          <p:cNvSpPr/>
          <p:nvPr/>
        </p:nvSpPr>
        <p:spPr>
          <a:xfrm>
            <a:off x="5442796" y="1945704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1F438-ADCB-2AC8-7991-BD268D277ECF}"/>
              </a:ext>
            </a:extLst>
          </p:cNvPr>
          <p:cNvSpPr/>
          <p:nvPr/>
        </p:nvSpPr>
        <p:spPr>
          <a:xfrm>
            <a:off x="7981345" y="4275246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07AE2-4968-365A-04D6-0AEF8CEA27A2}"/>
              </a:ext>
            </a:extLst>
          </p:cNvPr>
          <p:cNvSpPr txBox="1"/>
          <p:nvPr/>
        </p:nvSpPr>
        <p:spPr>
          <a:xfrm>
            <a:off x="1698171" y="4687551"/>
            <a:ext cx="9616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1. </a:t>
            </a:r>
            <a:r>
              <a:rPr lang="en-US"/>
              <a:t>Select </a:t>
            </a:r>
            <a:r>
              <a:rPr lang="en-US" i="1"/>
              <a:t>MedicinalProductDefinition</a:t>
            </a:r>
            <a:r>
              <a:rPr lang="en-US"/>
              <a:t> resource for “</a:t>
            </a:r>
            <a:r>
              <a:rPr lang="en-US" err="1"/>
              <a:t>Stelbat</a:t>
            </a:r>
            <a:r>
              <a:rPr lang="en-US"/>
              <a:t> Tablets”</a:t>
            </a:r>
          </a:p>
          <a:p>
            <a:r>
              <a:rPr lang="en-US" b="1">
                <a:solidFill>
                  <a:schemeClr val="accent1"/>
                </a:solidFill>
              </a:rPr>
              <a:t>2. </a:t>
            </a:r>
            <a:r>
              <a:rPr lang="en-US"/>
              <a:t>Select </a:t>
            </a:r>
            <a:r>
              <a:rPr lang="en-US" i="1"/>
              <a:t>Ingredient</a:t>
            </a:r>
            <a:r>
              <a:rPr lang="en-US"/>
              <a:t> Role “active” for the Substance “</a:t>
            </a:r>
            <a:r>
              <a:rPr lang="en-US" err="1"/>
              <a:t>Stelbatalol</a:t>
            </a:r>
            <a:r>
              <a:rPr lang="en-US"/>
              <a:t>”</a:t>
            </a:r>
          </a:p>
          <a:p>
            <a:r>
              <a:rPr lang="en-US" b="1">
                <a:solidFill>
                  <a:schemeClr val="accent1"/>
                </a:solidFill>
              </a:rPr>
              <a:t>3. </a:t>
            </a:r>
            <a:r>
              <a:rPr lang="en-US"/>
              <a:t>Select the manufacturing steps under PlanDefinition that are being tested</a:t>
            </a:r>
          </a:p>
          <a:p>
            <a:r>
              <a:rPr lang="en-US" b="1">
                <a:solidFill>
                  <a:schemeClr val="accent1"/>
                </a:solidFill>
              </a:rPr>
              <a:t>4. </a:t>
            </a:r>
            <a:r>
              <a:rPr lang="en-US"/>
              <a:t>Using </a:t>
            </a:r>
            <a:r>
              <a:rPr lang="en-US" err="1"/>
              <a:t>ActivityDefinition</a:t>
            </a:r>
            <a:r>
              <a:rPr lang="en-US"/>
              <a:t> and </a:t>
            </a:r>
            <a:r>
              <a:rPr lang="en-US" err="1"/>
              <a:t>ObservationDefinition</a:t>
            </a:r>
            <a:r>
              <a:rPr lang="en-US"/>
              <a:t>, populate the tests being conducted, their criteria, and the result. </a:t>
            </a:r>
          </a:p>
          <a:p>
            <a:r>
              <a:rPr lang="en-US" b="1">
                <a:solidFill>
                  <a:schemeClr val="accent1"/>
                </a:solidFill>
              </a:rPr>
              <a:t>5. </a:t>
            </a:r>
            <a:r>
              <a:rPr lang="en-US"/>
              <a:t>Collate tests and results into process validation report. </a:t>
            </a:r>
          </a:p>
        </p:txBody>
      </p:sp>
    </p:spTree>
    <p:extLst>
      <p:ext uri="{BB962C8B-B14F-4D97-AF65-F5344CB8AC3E}">
        <p14:creationId xmlns:p14="http://schemas.microsoft.com/office/powerpoint/2010/main" val="8906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9A3C-2D69-C3A0-B878-80A676A9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domain model and pre-fabricated profile template for each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BAC65-86EC-25C5-81DD-F7001B416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>
          <a:xfrm>
            <a:off x="278166" y="1246089"/>
            <a:ext cx="8039325" cy="497448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86E0F2-28A1-2736-9540-55911236C306}"/>
              </a:ext>
            </a:extLst>
          </p:cNvPr>
          <p:cNvGrpSpPr/>
          <p:nvPr/>
        </p:nvGrpSpPr>
        <p:grpSpPr>
          <a:xfrm>
            <a:off x="4577416" y="1246089"/>
            <a:ext cx="7094023" cy="5161315"/>
            <a:chOff x="4577416" y="993423"/>
            <a:chExt cx="7094023" cy="5161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FE67D8-2ED8-B130-8F35-AC04686565A5}"/>
                </a:ext>
              </a:extLst>
            </p:cNvPr>
            <p:cNvSpPr txBox="1"/>
            <p:nvPr/>
          </p:nvSpPr>
          <p:spPr bwMode="gray">
            <a:xfrm>
              <a:off x="8744461" y="3355774"/>
              <a:ext cx="2926978" cy="566891"/>
            </a:xfrm>
            <a:prstGeom prst="rect">
              <a:avLst/>
            </a:prstGeom>
          </p:spPr>
          <p:txBody>
            <a:bodyPr wrap="square" lIns="45720" tIns="45720" rIns="45720" bIns="4572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/>
                <a:t>Library of pre-fabricated / pre-populated structured templates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5810D5-6689-DF67-D138-20FD51432A45}"/>
                </a:ext>
              </a:extLst>
            </p:cNvPr>
            <p:cNvGrpSpPr/>
            <p:nvPr/>
          </p:nvGrpSpPr>
          <p:grpSpPr>
            <a:xfrm>
              <a:off x="4577416" y="993423"/>
              <a:ext cx="6784322" cy="5161315"/>
              <a:chOff x="4577416" y="993423"/>
              <a:chExt cx="6784322" cy="5161315"/>
            </a:xfrm>
          </p:grpSpPr>
          <p:pic>
            <p:nvPicPr>
              <p:cNvPr id="4" name="Picture 1">
                <a:extLst>
                  <a:ext uri="{FF2B5EF4-FFF2-40B4-BE49-F238E27FC236}">
                    <a16:creationId xmlns:a16="http://schemas.microsoft.com/office/drawing/2014/main" id="{7D8ECD7B-99C9-64E3-2174-4860A238C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1925" y="3988955"/>
                <a:ext cx="2030413" cy="912813"/>
              </a:xfrm>
              <a:prstGeom prst="rect">
                <a:avLst/>
              </a:prstGeom>
              <a:noFill/>
              <a:ln w="28575">
                <a:noFill/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84788-0B65-B50A-355B-2F14F8AF9D81}"/>
                  </a:ext>
                </a:extLst>
              </p:cNvPr>
              <p:cNvSpPr/>
              <p:nvPr/>
            </p:nvSpPr>
            <p:spPr bwMode="gray">
              <a:xfrm>
                <a:off x="5555722" y="3990623"/>
                <a:ext cx="1879600" cy="75071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endParaRPr lang="en-US" b="1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D04372A-08EA-1DC8-87FA-1DE0643F5848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 bwMode="gray">
              <a:xfrm flipV="1">
                <a:off x="7467697" y="4523293"/>
                <a:ext cx="1575569" cy="3512"/>
              </a:xfrm>
              <a:prstGeom prst="straightConnector1">
                <a:avLst/>
              </a:prstGeom>
              <a:noFill/>
              <a:ln w="38100" cap="rnd">
                <a:solidFill>
                  <a:srgbClr val="FF0000"/>
                </a:solidFill>
                <a:prstDash val="solid"/>
                <a:round/>
                <a:headEnd/>
                <a:tailEnd type="triangle"/>
              </a:ln>
              <a:effectLst/>
            </p:spPr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3B7876-1672-4E19-896A-ABE0588F85C5}"/>
                  </a:ext>
                </a:extLst>
              </p:cNvPr>
              <p:cNvSpPr/>
              <p:nvPr/>
            </p:nvSpPr>
            <p:spPr bwMode="gray">
              <a:xfrm>
                <a:off x="5155006" y="2338164"/>
                <a:ext cx="2124962" cy="425882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endParaRPr lang="en-US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731CB1-4F1D-F61E-B150-60B1516D5B7B}"/>
                  </a:ext>
                </a:extLst>
              </p:cNvPr>
              <p:cNvSpPr/>
              <p:nvPr/>
            </p:nvSpPr>
            <p:spPr bwMode="gray">
              <a:xfrm>
                <a:off x="5304225" y="993423"/>
                <a:ext cx="2178260" cy="122200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endParaRPr lang="en-US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DEC81E-6F54-2123-DF49-E08197F0131D}"/>
                  </a:ext>
                </a:extLst>
              </p:cNvPr>
              <p:cNvSpPr/>
              <p:nvPr/>
            </p:nvSpPr>
            <p:spPr bwMode="gray">
              <a:xfrm>
                <a:off x="5746469" y="4829750"/>
                <a:ext cx="1879600" cy="420374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endParaRPr lang="en-US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A024B7B-F716-3AF3-AB44-C36B07D4E1D9}"/>
                  </a:ext>
                </a:extLst>
              </p:cNvPr>
              <p:cNvSpPr/>
              <p:nvPr/>
            </p:nvSpPr>
            <p:spPr bwMode="gray">
              <a:xfrm>
                <a:off x="4577416" y="4100699"/>
                <a:ext cx="457833" cy="4630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r>
                  <a:rPr lang="en-US" b="1">
                    <a:solidFill>
                      <a:schemeClr val="accent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37168A-EE90-F80D-0E4E-9B667698CBEF}"/>
                  </a:ext>
                </a:extLst>
              </p:cNvPr>
              <p:cNvSpPr/>
              <p:nvPr/>
            </p:nvSpPr>
            <p:spPr bwMode="gray">
              <a:xfrm>
                <a:off x="4578092" y="4840993"/>
                <a:ext cx="457833" cy="4630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r>
                  <a:rPr lang="en-US" b="1">
                    <a:solidFill>
                      <a:schemeClr val="accent1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3BBECB-3B05-9DA9-9E72-FFA55A777ED6}"/>
                  </a:ext>
                </a:extLst>
              </p:cNvPr>
              <p:cNvSpPr/>
              <p:nvPr/>
            </p:nvSpPr>
            <p:spPr bwMode="gray">
              <a:xfrm>
                <a:off x="4578551" y="1415217"/>
                <a:ext cx="457833" cy="4630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r>
                  <a:rPr lang="en-US" b="1">
                    <a:solidFill>
                      <a:schemeClr val="accent1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D06BDFD-D617-BA7E-22CB-AF843284F60D}"/>
                  </a:ext>
                </a:extLst>
              </p:cNvPr>
              <p:cNvSpPr/>
              <p:nvPr/>
            </p:nvSpPr>
            <p:spPr bwMode="gray">
              <a:xfrm>
                <a:off x="4578550" y="2284331"/>
                <a:ext cx="457833" cy="4630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29" tIns="45715" rIns="91429" bIns="45715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  <a:buClr>
                    <a:schemeClr val="accent2"/>
                  </a:buClr>
                  <a:buSzPct val="90000"/>
                </a:pPr>
                <a:r>
                  <a:rPr lang="en-US" b="1">
                    <a:solidFill>
                      <a:schemeClr val="accent1"/>
                    </a:solidFill>
                    <a:latin typeface="+mj-lt"/>
                  </a:rPr>
                  <a:t>4</a:t>
                </a:r>
              </a:p>
            </p:txBody>
          </p:sp>
          <p:pic>
            <p:nvPicPr>
              <p:cNvPr id="16" name="Picture 3" descr="A diagram of a product&#10;&#10;Description automatically generated">
                <a:extLst>
                  <a:ext uri="{FF2B5EF4-FFF2-40B4-BE49-F238E27FC236}">
                    <a16:creationId xmlns:a16="http://schemas.microsoft.com/office/drawing/2014/main" id="{6B56BB3C-FA39-ABB7-E699-75408597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925" y="5241925"/>
                <a:ext cx="2097088" cy="912813"/>
              </a:xfrm>
              <a:prstGeom prst="rect">
                <a:avLst/>
              </a:prstGeom>
            </p:spPr>
          </p:pic>
          <p:pic>
            <p:nvPicPr>
              <p:cNvPr id="18" name="Picture 5" descr="A diagram of a product&#10;&#10;Description automatically generated">
                <a:extLst>
                  <a:ext uri="{FF2B5EF4-FFF2-40B4-BE49-F238E27FC236}">
                    <a16:creationId xmlns:a16="http://schemas.microsoft.com/office/drawing/2014/main" id="{4A6D1E68-BCBC-8578-C3F3-1EAD298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7789" y="1032741"/>
                <a:ext cx="2000250" cy="912813"/>
              </a:xfrm>
              <a:prstGeom prst="rect">
                <a:avLst/>
              </a:prstGeom>
            </p:spPr>
          </p:pic>
          <p:pic>
            <p:nvPicPr>
              <p:cNvPr id="20" name="Picture 5" descr="A diagram of a product definition&#10;&#10;Description automatically generated">
                <a:extLst>
                  <a:ext uri="{FF2B5EF4-FFF2-40B4-BE49-F238E27FC236}">
                    <a16:creationId xmlns:a16="http://schemas.microsoft.com/office/drawing/2014/main" id="{39ADCEF5-65DD-41CE-B9D0-EBD681251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1925" y="2095211"/>
                <a:ext cx="2309813" cy="912813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A3A5AE-AC1B-9AD8-C85E-7C92C748F34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66856" y="5072327"/>
                <a:ext cx="1341774" cy="593965"/>
              </a:xfrm>
              <a:prstGeom prst="straightConnector1">
                <a:avLst/>
              </a:prstGeom>
              <a:noFill/>
              <a:ln w="38100" cap="rnd">
                <a:solidFill>
                  <a:srgbClr val="FF0000"/>
                </a:solidFill>
                <a:prstDash val="solid"/>
                <a:round/>
                <a:headEnd/>
                <a:tailEnd type="triangl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E34B935-6B38-8016-AE34-DF03DE07B66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V="1">
                <a:off x="7398424" y="2549020"/>
                <a:ext cx="1575569" cy="3512"/>
              </a:xfrm>
              <a:prstGeom prst="straightConnector1">
                <a:avLst/>
              </a:prstGeom>
              <a:noFill/>
              <a:ln w="38100" cap="rnd">
                <a:solidFill>
                  <a:srgbClr val="FF0000"/>
                </a:solidFill>
                <a:prstDash val="solid"/>
                <a:round/>
                <a:headEnd/>
                <a:tailEnd type="triangle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25969A-5804-596F-D139-6D65D75069C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V="1">
                <a:off x="7536969" y="1648474"/>
                <a:ext cx="1575569" cy="3512"/>
              </a:xfrm>
              <a:prstGeom prst="straightConnector1">
                <a:avLst/>
              </a:prstGeom>
              <a:noFill/>
              <a:ln w="38100" cap="rnd">
                <a:solidFill>
                  <a:srgbClr val="FF0000"/>
                </a:solidFill>
                <a:prstDash val="solid"/>
                <a:round/>
                <a:headEnd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47397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8C0-F070-9E69-6E54-5E94BD8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questions for assessment of each profile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B940F-7D0B-FBD5-9087-4983F5EF949E}"/>
              </a:ext>
            </a:extLst>
          </p:cNvPr>
          <p:cNvSpPr txBox="1"/>
          <p:nvPr/>
        </p:nvSpPr>
        <p:spPr>
          <a:xfrm>
            <a:off x="846929" y="1313895"/>
            <a:ext cx="10342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Is the flow of information logical and fit for purpose?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Do the “blocks” in each model connect to one another appropriately? Are there sufficient connections across domain areas?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Are any components or key concepts associated with the domain area missing?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For example, if I am building a stability data package, do I have all of the requisite parts to be able to communicate all of the information needed?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Modality-specific concerns (</a:t>
            </a:r>
            <a:r>
              <a:rPr lang="en-US" err="1"/>
              <a:t>mab</a:t>
            </a:r>
            <a:r>
              <a:rPr lang="en-US"/>
              <a:t>, vaccine, gene therapy, ADC, etc.) are generally out of scope for the first draft of the IG, but can be noted for incorporation if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Global or regional considerations and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 the model fit multiple use cases as intended?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CMO </a:t>
            </a:r>
            <a:r>
              <a:rPr lang="en-US">
                <a:sym typeface="Wingdings" panose="05000000000000000000" pitchFamily="2" charset="2"/>
              </a:rPr>
              <a:t> Sponsor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Sponsor  Health authority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Sponsor  Sponsor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Sponsor [Dept A  Dept B]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B07-0249-7D3E-8656-BE67D54C7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Profile Template: </a:t>
            </a:r>
            <a:br>
              <a:rPr lang="en-US"/>
            </a:br>
            <a:r>
              <a:rPr lang="en-US">
                <a:cs typeface="Arial"/>
              </a:rPr>
              <a:t>Stability 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C351-EA23-3A89-62F7-0B3E603C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Study Profile Template</a:t>
            </a:r>
          </a:p>
        </p:txBody>
      </p:sp>
      <p:pic>
        <p:nvPicPr>
          <p:cNvPr id="3" name="Picture 3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305D4209-693D-2370-D3AF-649D276D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60" y="1365720"/>
            <a:ext cx="9212384" cy="4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C351-EA23-3A89-62F7-0B3E603C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Stability Study Profile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DFF-D08B-59C3-0EA4-4519A9898607}"/>
              </a:ext>
            </a:extLst>
          </p:cNvPr>
          <p:cNvSpPr txBox="1"/>
          <p:nvPr/>
        </p:nvSpPr>
        <p:spPr bwMode="gray">
          <a:xfrm>
            <a:off x="6561948" y="1429902"/>
            <a:ext cx="5369798" cy="506715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 u="sng"/>
              <a:t>Objective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/>
              <a:t>Provides details about a stability study that includes test, test criteria, test results, and the batches of medicinal product subject to testing.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 u="sng"/>
              <a:t>Profile Components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FFC000"/>
                </a:solidFill>
              </a:rPr>
              <a:t>Medicinal Product Definition</a:t>
            </a:r>
            <a:r>
              <a:rPr lang="en-US" sz="1200"/>
              <a:t>: The drug product (</a:t>
            </a:r>
            <a:r>
              <a:rPr lang="en-US" sz="1200" err="1"/>
              <a:t>Stelbat</a:t>
            </a:r>
            <a:r>
              <a:rPr lang="en-US" sz="1200"/>
              <a:t> tablets, 20mg)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FF0000"/>
                </a:solidFill>
              </a:rPr>
              <a:t>Ingredient</a:t>
            </a:r>
            <a:r>
              <a:rPr lang="en-US" sz="1200"/>
              <a:t>: The API (</a:t>
            </a:r>
            <a:r>
              <a:rPr lang="en-US" sz="1200" err="1"/>
              <a:t>stelbatalol</a:t>
            </a:r>
            <a:r>
              <a:rPr lang="en-US" sz="1200"/>
              <a:t>) or the ingredients that make up the DP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00B050"/>
                </a:solidFill>
              </a:rPr>
              <a:t>Substance Definition</a:t>
            </a:r>
            <a:r>
              <a:rPr lang="en-US" sz="1200"/>
              <a:t>: Chemical or biological details about substance(s) associated with the API (molecular weight, molecular formula, stereochemistry, protein or nucleic acid subunits)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00B0F0"/>
                </a:solidFill>
              </a:rPr>
              <a:t>Medication</a:t>
            </a:r>
            <a:r>
              <a:rPr lang="en-US" sz="1200"/>
              <a:t>: Describes the batches that underwent stability testing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chemeClr val="bg1">
                    <a:lumMod val="50000"/>
                  </a:schemeClr>
                </a:solidFill>
              </a:rPr>
              <a:t>Plan Definition</a:t>
            </a:r>
            <a:r>
              <a:rPr lang="en-US" sz="1200"/>
              <a:t>: Describes the stability study protocol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chemeClr val="bg1">
                    <a:lumMod val="50000"/>
                  </a:schemeClr>
                </a:solidFill>
              </a:rPr>
              <a:t>Activity Definition</a:t>
            </a:r>
            <a:r>
              <a:rPr lang="en-US" sz="1200"/>
              <a:t>: Contains the Observation Definition resources that establish the list of tests and their acceptance criteria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92D050"/>
                </a:solidFill>
              </a:rPr>
              <a:t>Observation Definition</a:t>
            </a:r>
            <a:r>
              <a:rPr lang="en-US" sz="1200"/>
              <a:t>: Each individual stability test and their acceptance criteria. Also used to group tests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92D050"/>
                </a:solidFill>
              </a:rPr>
              <a:t>Observation</a:t>
            </a:r>
            <a:r>
              <a:rPr lang="en-US" sz="1200"/>
              <a:t>: The results of a specific test mentioned in the Observation Definition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92D050"/>
                </a:solidFill>
              </a:rPr>
              <a:t>Specimen Definition</a:t>
            </a:r>
            <a:r>
              <a:rPr lang="en-US" sz="1200"/>
              <a:t>: Describes the storage conditions and duration for each test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solidFill>
                  <a:srgbClr val="FFC000"/>
                </a:solidFill>
              </a:rPr>
              <a:t>Diagnostic Report</a:t>
            </a:r>
            <a:r>
              <a:rPr lang="en-US" sz="1200"/>
              <a:t>: Contains all rest results as a group and captures conclusions.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</p:txBody>
      </p:sp>
      <p:pic>
        <p:nvPicPr>
          <p:cNvPr id="4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43B86251-1B0D-7BBF-0525-10EDD0A7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5" y="1432227"/>
            <a:ext cx="5851973" cy="28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C351-EA23-3A89-62F7-0B3E603C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by step process to build the stability study Profile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DFF-D08B-59C3-0EA4-4519A9898607}"/>
              </a:ext>
            </a:extLst>
          </p:cNvPr>
          <p:cNvSpPr txBox="1"/>
          <p:nvPr/>
        </p:nvSpPr>
        <p:spPr bwMode="gray">
          <a:xfrm>
            <a:off x="6561948" y="1429903"/>
            <a:ext cx="5369798" cy="3192898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Select Ingredients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Select Substances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Select Medicinal Product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Select individual tests and acceptance criteria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Select storage conditions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Populate stability study details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Tx/>
              <a:buAutoNum type="arabicPeriod"/>
            </a:pPr>
            <a:r>
              <a:rPr lang="en-US" sz="1600" dirty="0"/>
              <a:t>Select Batch references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Populate test results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AutoNum type="arabicPeriod"/>
            </a:pPr>
            <a:r>
              <a:rPr lang="en-US" sz="1600" dirty="0"/>
              <a:t>Populate final report with conclusions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/>
          </a:p>
        </p:txBody>
      </p:sp>
      <p:pic>
        <p:nvPicPr>
          <p:cNvPr id="4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43B86251-1B0D-7BBF-0525-10EDD0A7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5" y="1432227"/>
            <a:ext cx="5851973" cy="2866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BDB4D4-D51B-FDC6-3DF2-C8BDDCF3EF0D}"/>
              </a:ext>
            </a:extLst>
          </p:cNvPr>
          <p:cNvSpPr/>
          <p:nvPr/>
        </p:nvSpPr>
        <p:spPr>
          <a:xfrm>
            <a:off x="4259585" y="1211325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EF477B-B88F-C86A-6820-1937E37A5242}"/>
              </a:ext>
            </a:extLst>
          </p:cNvPr>
          <p:cNvSpPr/>
          <p:nvPr/>
        </p:nvSpPr>
        <p:spPr>
          <a:xfrm>
            <a:off x="2474831" y="1481291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BDE154-E89C-6774-F83E-6EF5141B29F1}"/>
              </a:ext>
            </a:extLst>
          </p:cNvPr>
          <p:cNvSpPr/>
          <p:nvPr/>
        </p:nvSpPr>
        <p:spPr>
          <a:xfrm>
            <a:off x="3832464" y="1810090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16AFE9-C616-AAC6-E53A-540A862DD1E3}"/>
              </a:ext>
            </a:extLst>
          </p:cNvPr>
          <p:cNvSpPr/>
          <p:nvPr/>
        </p:nvSpPr>
        <p:spPr>
          <a:xfrm>
            <a:off x="5630053" y="1186793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5470AB-4D05-5B36-32D8-A36722F13D7F}"/>
              </a:ext>
            </a:extLst>
          </p:cNvPr>
          <p:cNvSpPr/>
          <p:nvPr/>
        </p:nvSpPr>
        <p:spPr>
          <a:xfrm>
            <a:off x="4201150" y="3794499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B35B94-94E1-B765-42FA-41DA758983C5}"/>
              </a:ext>
            </a:extLst>
          </p:cNvPr>
          <p:cNvSpPr/>
          <p:nvPr/>
        </p:nvSpPr>
        <p:spPr>
          <a:xfrm>
            <a:off x="3606203" y="2426483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54025-C137-2750-0974-6C6DAFCCB83A}"/>
              </a:ext>
            </a:extLst>
          </p:cNvPr>
          <p:cNvSpPr/>
          <p:nvPr/>
        </p:nvSpPr>
        <p:spPr>
          <a:xfrm>
            <a:off x="385416" y="2249873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7AD019-B860-C84C-6713-627B8EF1EB70}"/>
              </a:ext>
            </a:extLst>
          </p:cNvPr>
          <p:cNvSpPr/>
          <p:nvPr/>
        </p:nvSpPr>
        <p:spPr>
          <a:xfrm>
            <a:off x="1857865" y="3599358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FD62E-6EF1-0CC6-63C3-3C5EDA57C88B}"/>
              </a:ext>
            </a:extLst>
          </p:cNvPr>
          <p:cNvSpPr/>
          <p:nvPr/>
        </p:nvSpPr>
        <p:spPr>
          <a:xfrm>
            <a:off x="1781364" y="2595714"/>
            <a:ext cx="296091" cy="26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4C63E-B8A1-A807-FCDB-212AE6A37F36}"/>
              </a:ext>
            </a:extLst>
          </p:cNvPr>
          <p:cNvSpPr txBox="1"/>
          <p:nvPr/>
        </p:nvSpPr>
        <p:spPr>
          <a:xfrm>
            <a:off x="1761900" y="5261954"/>
            <a:ext cx="773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Dependent on the system setup, it is possible to select the medicinal product (#3) and have ingredients (#2) and substances (#1) auto-populated. Could also auto-filter batch information for a given medicinal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Tests, acceptance criteria, storage conditions would be prepopulated.</a:t>
            </a:r>
          </a:p>
        </p:txBody>
      </p:sp>
    </p:spTree>
    <p:extLst>
      <p:ext uri="{BB962C8B-B14F-4D97-AF65-F5344CB8AC3E}">
        <p14:creationId xmlns:p14="http://schemas.microsoft.com/office/powerpoint/2010/main" val="419341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CB7C-27F7-B402-5861-BF9529757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Profile Template: </a:t>
            </a:r>
            <a:br>
              <a:rPr lang="en-US"/>
            </a:br>
            <a:r>
              <a:rPr lang="en-US">
                <a:cs typeface="Arial"/>
              </a:rPr>
              <a:t>Drug Product Specification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2829"/>
      </p:ext>
    </p:extLst>
  </p:cSld>
  <p:clrMapOvr>
    <a:masterClrMapping/>
  </p:clrMapOvr>
</p:sld>
</file>

<file path=ppt/theme/theme1.xml><?xml version="1.0" encoding="utf-8"?>
<a:theme xmlns:a="http://schemas.openxmlformats.org/drawingml/2006/main" name="Accumulus Template">
  <a:themeElements>
    <a:clrScheme name="Accumulus">
      <a:dk1>
        <a:srgbClr val="2C4145"/>
      </a:dk1>
      <a:lt1>
        <a:srgbClr val="FFFFFF"/>
      </a:lt1>
      <a:dk2>
        <a:srgbClr val="2C4145"/>
      </a:dk2>
      <a:lt2>
        <a:srgbClr val="E7E6E6"/>
      </a:lt2>
      <a:accent1>
        <a:srgbClr val="00B2DE"/>
      </a:accent1>
      <a:accent2>
        <a:srgbClr val="FA4616"/>
      </a:accent2>
      <a:accent3>
        <a:srgbClr val="A7A8AA"/>
      </a:accent3>
      <a:accent4>
        <a:srgbClr val="2C4145"/>
      </a:accent4>
      <a:accent5>
        <a:srgbClr val="00B2DE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umulus" id="{98562E29-109C-4520-858F-049EAC95DDCD}" vid="{BF397B7B-82CA-4B6F-B77F-81FEDA8B57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2090fb-d8e2-4fe1-afe2-058d5b64b040">
      <Terms xmlns="http://schemas.microsoft.com/office/infopath/2007/PartnerControls"/>
    </lcf76f155ced4ddcb4097134ff3c332f>
    <TaxCatchAll xmlns="8d19922c-3f19-469e-a1fb-3db1513b3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62A0FE2E679438AAB6EC83B9FF12D" ma:contentTypeVersion="11" ma:contentTypeDescription="Create a new document." ma:contentTypeScope="" ma:versionID="78d737f35ebdbc9d57da7b6734044ba1">
  <xsd:schema xmlns:xsd="http://www.w3.org/2001/XMLSchema" xmlns:xs="http://www.w3.org/2001/XMLSchema" xmlns:p="http://schemas.microsoft.com/office/2006/metadata/properties" xmlns:ns2="552090fb-d8e2-4fe1-afe2-058d5b64b040" xmlns:ns3="8d19922c-3f19-469e-a1fb-3db1513b3502" targetNamespace="http://schemas.microsoft.com/office/2006/metadata/properties" ma:root="true" ma:fieldsID="d39c4034c7c6f132bb0065ac7d9bff5f" ns2:_="" ns3:_="">
    <xsd:import namespace="552090fb-d8e2-4fe1-afe2-058d5b64b040"/>
    <xsd:import namespace="8d19922c-3f19-469e-a1fb-3db1513b35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090fb-d8e2-4fe1-afe2-058d5b64b0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c41c93c-2579-4a77-8cd0-7cf15b778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9922c-3f19-469e-a1fb-3db1513b350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ea24941-98cc-41b9-aabe-2fb5dbce731f}" ma:internalName="TaxCatchAll" ma:showField="CatchAllData" ma:web="8d19922c-3f19-469e-a1fb-3db1513b35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0CDA8-2002-4D03-A40F-0BF7B6023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C578F-0212-4AE4-BC32-F1375164DEB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52090fb-d8e2-4fe1-afe2-058d5b64b040"/>
    <ds:schemaRef ds:uri="http://www.w3.org/XML/1998/namespace"/>
    <ds:schemaRef ds:uri="http://schemas.microsoft.com/office/2006/metadata/properties"/>
    <ds:schemaRef ds:uri="http://purl.org/dc/elements/1.1/"/>
    <ds:schemaRef ds:uri="8d19922c-3f19-469e-a1fb-3db1513b3502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650DBD8-C7D4-4415-BF05-AF0A0B684377}">
  <ds:schemaRefs>
    <ds:schemaRef ds:uri="552090fb-d8e2-4fe1-afe2-058d5b64b040"/>
    <ds:schemaRef ds:uri="8d19922c-3f19-469e-a1fb-3db1513b35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1208</Words>
  <Application>Microsoft Office PowerPoint</Application>
  <PresentationFormat>Widescreen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System Font Regular</vt:lpstr>
      <vt:lpstr>Verdana</vt:lpstr>
      <vt:lpstr>Accumulus Template</vt:lpstr>
      <vt:lpstr>Data Exchange   FHIR CMC August Testing Event</vt:lpstr>
      <vt:lpstr>High level view of how a submission comes together</vt:lpstr>
      <vt:lpstr>Full domain model and pre-fabricated profile template for each domain</vt:lpstr>
      <vt:lpstr>General questions for assessment of each profile template</vt:lpstr>
      <vt:lpstr>Profile Template:  Stability Study</vt:lpstr>
      <vt:lpstr>Stability Study Profile Template</vt:lpstr>
      <vt:lpstr>Overview of the Stability Study Profile Template</vt:lpstr>
      <vt:lpstr>Step by step process to build the stability study Profile Template</vt:lpstr>
      <vt:lpstr>Profile Template:  Drug Product Specification</vt:lpstr>
      <vt:lpstr>Drug Product Specification Profile Template</vt:lpstr>
      <vt:lpstr>Overview of the Drug Product Specification Profile Template</vt:lpstr>
      <vt:lpstr>Step-by-step Process to Create a Drug Product Specification</vt:lpstr>
      <vt:lpstr>Profile Template: Manufacturing Process Description</vt:lpstr>
      <vt:lpstr>Manufacturing Process Profile Template</vt:lpstr>
      <vt:lpstr>Overview of the Manufacturing Process Profile Template</vt:lpstr>
      <vt:lpstr>Step-by-step Process to Create a Data Package for Manufacturing Process</vt:lpstr>
      <vt:lpstr>Profile Template:  Process Validation</vt:lpstr>
      <vt:lpstr>How to build a Process Validation Profile Template</vt:lpstr>
      <vt:lpstr>Overview of the Process Validation Profile Template</vt:lpstr>
      <vt:lpstr>Step-by-step Process to Create a Data Package for Manufacturing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Exchange   FHIR CMC August Testing Event</dc:title>
  <dc:creator>Anderson, Craig</dc:creator>
  <cp:lastModifiedBy>Craig Anderson</cp:lastModifiedBy>
  <cp:revision>2</cp:revision>
  <dcterms:created xsi:type="dcterms:W3CDTF">2023-07-25T18:26:27Z</dcterms:created>
  <dcterms:modified xsi:type="dcterms:W3CDTF">2023-08-22T19:07:52Z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f72598-90ab-4748-9618-88402b5e95d2_Enabled">
    <vt:lpwstr>true</vt:lpwstr>
  </property>
  <property fmtid="{D5CDD505-2E9C-101B-9397-08002B2CF9AE}" pid="3" name="MSIP_Label_68f72598-90ab-4748-9618-88402b5e95d2_SetDate">
    <vt:lpwstr>2023-07-25T18:32:05Z</vt:lpwstr>
  </property>
  <property fmtid="{D5CDD505-2E9C-101B-9397-08002B2CF9AE}" pid="4" name="MSIP_Label_68f72598-90ab-4748-9618-88402b5e95d2_Method">
    <vt:lpwstr>Privileged</vt:lpwstr>
  </property>
  <property fmtid="{D5CDD505-2E9C-101B-9397-08002B2CF9AE}" pid="5" name="MSIP_Label_68f72598-90ab-4748-9618-88402b5e95d2_Name">
    <vt:lpwstr>68f72598-90ab-4748-9618-88402b5e95d2</vt:lpwstr>
  </property>
  <property fmtid="{D5CDD505-2E9C-101B-9397-08002B2CF9AE}" pid="6" name="MSIP_Label_68f72598-90ab-4748-9618-88402b5e95d2_SiteId">
    <vt:lpwstr>7a916015-20ae-4ad1-9170-eefd915e9272</vt:lpwstr>
  </property>
  <property fmtid="{D5CDD505-2E9C-101B-9397-08002B2CF9AE}" pid="7" name="MSIP_Label_68f72598-90ab-4748-9618-88402b5e95d2_ActionId">
    <vt:lpwstr>50d932f6-a3df-4c9b-9b15-adcbaa48bd5a</vt:lpwstr>
  </property>
  <property fmtid="{D5CDD505-2E9C-101B-9397-08002B2CF9AE}" pid="8" name="MSIP_Label_68f72598-90ab-4748-9618-88402b5e95d2_ContentBits">
    <vt:lpwstr>0</vt:lpwstr>
  </property>
  <property fmtid="{D5CDD505-2E9C-101B-9397-08002B2CF9AE}" pid="9" name="ContentTypeId">
    <vt:lpwstr>0x010100FD562A0FE2E679438AAB6EC83B9FF12D</vt:lpwstr>
  </property>
  <property fmtid="{D5CDD505-2E9C-101B-9397-08002B2CF9AE}" pid="10" name="MediaServiceImageTags">
    <vt:lpwstr/>
  </property>
  <property fmtid="{D5CDD505-2E9C-101B-9397-08002B2CF9AE}" pid="11" name="MSIP_Label_65e75503-0edf-4274-9f8b-1f267fd68475_Enabled">
    <vt:lpwstr>true</vt:lpwstr>
  </property>
  <property fmtid="{D5CDD505-2E9C-101B-9397-08002B2CF9AE}" pid="12" name="MSIP_Label_65e75503-0edf-4274-9f8b-1f267fd68475_SetDate">
    <vt:lpwstr>2023-08-02T18:32:10Z</vt:lpwstr>
  </property>
  <property fmtid="{D5CDD505-2E9C-101B-9397-08002B2CF9AE}" pid="13" name="MSIP_Label_65e75503-0edf-4274-9f8b-1f267fd68475_Method">
    <vt:lpwstr>Privileged</vt:lpwstr>
  </property>
  <property fmtid="{D5CDD505-2E9C-101B-9397-08002B2CF9AE}" pid="14" name="MSIP_Label_65e75503-0edf-4274-9f8b-1f267fd68475_Name">
    <vt:lpwstr>Non-Amgen (no marking)</vt:lpwstr>
  </property>
  <property fmtid="{D5CDD505-2E9C-101B-9397-08002B2CF9AE}" pid="15" name="MSIP_Label_65e75503-0edf-4274-9f8b-1f267fd68475_SiteId">
    <vt:lpwstr>4b4266a6-1368-41af-ad5a-59eb634f7ad8</vt:lpwstr>
  </property>
  <property fmtid="{D5CDD505-2E9C-101B-9397-08002B2CF9AE}" pid="16" name="MSIP_Label_65e75503-0edf-4274-9f8b-1f267fd68475_ActionId">
    <vt:lpwstr>c1af5a64-edfb-4e8d-8a76-d66d74d5b873</vt:lpwstr>
  </property>
  <property fmtid="{D5CDD505-2E9C-101B-9397-08002B2CF9AE}" pid="17" name="MSIP_Label_65e75503-0edf-4274-9f8b-1f267fd68475_ContentBits">
    <vt:lpwstr>0</vt:lpwstr>
  </property>
</Properties>
</file>