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11418" r:id="rId4"/>
    <p:sldId id="11419" r:id="rId5"/>
    <p:sldId id="259" r:id="rId6"/>
    <p:sldId id="11422" r:id="rId7"/>
    <p:sldId id="3685" r:id="rId8"/>
    <p:sldId id="11420" r:id="rId9"/>
    <p:sldId id="11421" r:id="rId10"/>
    <p:sldId id="262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5317" autoAdjust="0"/>
  </p:normalViewPr>
  <p:slideViewPr>
    <p:cSldViewPr snapToGrid="0">
      <p:cViewPr varScale="1">
        <p:scale>
          <a:sx n="64" d="100"/>
          <a:sy n="64" d="100"/>
        </p:scale>
        <p:origin x="7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5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7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1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4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2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5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6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2020/1/3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3970361" y="15826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计算机视觉大作业</a:t>
            </a:r>
          </a:p>
        </p:txBody>
      </p:sp>
      <p:sp>
        <p:nvSpPr>
          <p:cNvPr id="31" name="矩形 259">
            <a:extLst>
              <a:ext uri="{FF2B5EF4-FFF2-40B4-BE49-F238E27FC236}">
                <a16:creationId xmlns:a16="http://schemas.microsoft.com/office/drawing/2014/main" id="{C8D9B928-4DE2-4EE2-BD62-44A95175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588" y="2927201"/>
            <a:ext cx="7087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en-US" altLang="zh-CN" sz="18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8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钱星月</a:t>
            </a:r>
            <a:r>
              <a:rPr lang="en-US" altLang="zh-CN" sz="18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8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周佳懿</a:t>
            </a:r>
            <a:r>
              <a:rPr lang="en-US" altLang="zh-CN" sz="18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8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黄思诚</a:t>
            </a:r>
            <a:r>
              <a:rPr lang="en-US" altLang="zh-CN" sz="18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8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周欣仪</a:t>
            </a:r>
            <a:r>
              <a:rPr lang="en-US" altLang="zh-CN" sz="18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5848843" y="1716080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790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标题层">
            <a:extLst>
              <a:ext uri="{FF2B5EF4-FFF2-40B4-BE49-F238E27FC236}">
                <a16:creationId xmlns:a16="http://schemas.microsoft.com/office/drawing/2014/main" id="{5C6C6F2E-9CEF-4B07-A2B7-CF322A4405B9}"/>
              </a:ext>
            </a:extLst>
          </p:cNvPr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样例演示</a:t>
            </a:r>
          </a:p>
        </p:txBody>
      </p:sp>
    </p:spTree>
    <p:extLst>
      <p:ext uri="{BB962C8B-B14F-4D97-AF65-F5344CB8AC3E}">
        <p14:creationId xmlns:p14="http://schemas.microsoft.com/office/powerpoint/2010/main" val="30566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E9C1010-3E27-427D-A154-EDB3F2D0D263}"/>
              </a:ext>
            </a:extLst>
          </p:cNvPr>
          <p:cNvSpPr txBox="1"/>
          <p:nvPr/>
        </p:nvSpPr>
        <p:spPr>
          <a:xfrm>
            <a:off x="4438780" y="417473"/>
            <a:ext cx="3630202" cy="553743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>
            <a:defPPr>
              <a:defRPr lang="zh-CN"/>
            </a:defPPr>
            <a:lvl1pPr>
              <a:defRPr sz="4000" spc="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/>
              <a:t>输入输出样例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971216"/>
            <a:ext cx="9911798" cy="54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821172-404F-4E47-8020-E3A067DFF7D7}"/>
              </a:ext>
            </a:extLst>
          </p:cNvPr>
          <p:cNvSpPr txBox="1"/>
          <p:nvPr/>
        </p:nvSpPr>
        <p:spPr>
          <a:xfrm>
            <a:off x="5054885" y="174930"/>
            <a:ext cx="3630202" cy="553743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>
            <a:defPPr>
              <a:defRPr lang="zh-CN"/>
            </a:defPPr>
            <a:lvl1pPr>
              <a:defRPr sz="4000" spc="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/>
              <a:t>UI</a:t>
            </a:r>
            <a:r>
              <a:rPr lang="zh-CN" altLang="en-US" sz="2800" dirty="0"/>
              <a:t>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A1C812-6C91-4E87-9D52-A93BD4041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46" b="21832"/>
          <a:stretch/>
        </p:blipFill>
        <p:spPr>
          <a:xfrm>
            <a:off x="1232899" y="961072"/>
            <a:ext cx="10130320" cy="56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239776" y="1880535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67231-A2C1-4F7D-A891-A91876D13BD3}"/>
              </a:ext>
            </a:extLst>
          </p:cNvPr>
          <p:cNvSpPr txBox="1"/>
          <p:nvPr/>
        </p:nvSpPr>
        <p:spPr>
          <a:xfrm>
            <a:off x="1239776" y="2670422"/>
            <a:ext cx="6383141" cy="1353962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>
            <a:defPPr>
              <a:defRPr lang="zh-CN"/>
            </a:defPPr>
            <a:lvl1pPr>
              <a:defRPr sz="4000" spc="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主要算法特点和待改进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EA3471-3A02-44C7-B56B-17CE9C940959}"/>
              </a:ext>
            </a:extLst>
          </p:cNvPr>
          <p:cNvSpPr/>
          <p:nvPr/>
        </p:nvSpPr>
        <p:spPr>
          <a:xfrm>
            <a:off x="1650713" y="1711373"/>
            <a:ext cx="7318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由于正面或反面的瓶盖都是圆形的，因此先一起检测。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首先使用二值化，将输入的图像转换为黑白图像。使底色背景为黑色，瓶盖区域为白色。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然后使用</a:t>
            </a:r>
            <a:r>
              <a:rPr lang="en-US" altLang="zh-CN" dirty="0" smtClean="0"/>
              <a:t>canny</a:t>
            </a:r>
            <a:r>
              <a:rPr lang="zh-CN" altLang="en-US" dirty="0" smtClean="0"/>
              <a:t>进行边缘检测，识别出所有的轮廓。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遍历轮廓的集合，跳过长度过小的轮廓。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approxPolyDP</a:t>
            </a:r>
            <a:r>
              <a:rPr lang="zh-CN" altLang="en-US" dirty="0" smtClean="0"/>
              <a:t>函数，获得轮廓的边数，如果边数大于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，则认为该轮廓对应于圆形，也就是正面或反面的瓶盖。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boundingRect</a:t>
            </a:r>
            <a:r>
              <a:rPr lang="zh-CN" altLang="en-US" dirty="0" smtClean="0"/>
              <a:t>函数，从轮廓获取最小邻接矩形。</a:t>
            </a:r>
            <a:endParaRPr lang="en-US" altLang="zh-CN" dirty="0" smtClean="0"/>
          </a:p>
          <a:p>
            <a:r>
              <a:rPr lang="zh-CN" altLang="en-US" dirty="0" smtClean="0"/>
              <a:t>遍历所有的矩形，删去嵌入在其他矩形中的矩形。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从原图中截取矩形对应的区域，即可作为正反识别的输入。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F1C04E-BD72-4124-A1A3-E0CE359CB95F}"/>
              </a:ext>
            </a:extLst>
          </p:cNvPr>
          <p:cNvSpPr/>
          <p:nvPr/>
        </p:nvSpPr>
        <p:spPr>
          <a:xfrm>
            <a:off x="2023440" y="99429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识别正面或反面的瓶盖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09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EA3471-3A02-44C7-B56B-17CE9C940959}"/>
              </a:ext>
            </a:extLst>
          </p:cNvPr>
          <p:cNvSpPr/>
          <p:nvPr/>
        </p:nvSpPr>
        <p:spPr>
          <a:xfrm>
            <a:off x="1650713" y="1711373"/>
            <a:ext cx="73186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小样本的机器学习方法：</a:t>
            </a:r>
          </a:p>
          <a:p>
            <a:r>
              <a:rPr lang="en-US" altLang="zh-CN" dirty="0"/>
              <a:t>SIFT</a:t>
            </a:r>
            <a:r>
              <a:rPr lang="zh-CN" altLang="en-US" dirty="0"/>
              <a:t>特征 </a:t>
            </a:r>
            <a:r>
              <a:rPr lang="en-US" altLang="zh-CN" dirty="0"/>
              <a:t>+ SVM</a:t>
            </a:r>
            <a:r>
              <a:rPr lang="zh-CN" altLang="en-US" dirty="0"/>
              <a:t>支持向量机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遇到的问题：经过</a:t>
            </a:r>
            <a:r>
              <a:rPr lang="en-US" altLang="zh-CN" dirty="0"/>
              <a:t>SIFT</a:t>
            </a:r>
            <a:r>
              <a:rPr lang="zh-CN" altLang="en-US" dirty="0"/>
              <a:t>算法，每张图产生的特征点数目不一样，得到的是关于特征点的信息的集合，不能直接输入到</a:t>
            </a:r>
            <a:r>
              <a:rPr lang="en-US" altLang="zh-CN" dirty="0"/>
              <a:t>SVM</a:t>
            </a:r>
            <a:r>
              <a:rPr lang="zh-CN" altLang="en-US" dirty="0"/>
              <a:t>中</a:t>
            </a:r>
          </a:p>
          <a:p>
            <a:endParaRPr lang="zh-CN" altLang="en-US" dirty="0"/>
          </a:p>
          <a:p>
            <a:r>
              <a:rPr lang="zh-CN" altLang="en-US" dirty="0"/>
              <a:t>解决方法：</a:t>
            </a:r>
            <a:r>
              <a:rPr lang="en-US" altLang="zh-CN" dirty="0"/>
              <a:t>SIFT + BOW</a:t>
            </a:r>
            <a:r>
              <a:rPr lang="zh-CN" altLang="en-US" dirty="0"/>
              <a:t>。使用</a:t>
            </a:r>
            <a:r>
              <a:rPr lang="en-US" altLang="zh-CN" dirty="0"/>
              <a:t>k-means</a:t>
            </a:r>
            <a:r>
              <a:rPr lang="zh-CN" altLang="en-US" dirty="0"/>
              <a:t>将</a:t>
            </a:r>
            <a:r>
              <a:rPr lang="en-US" altLang="zh-CN" dirty="0"/>
              <a:t>SIFT</a:t>
            </a:r>
            <a:r>
              <a:rPr lang="zh-CN" altLang="en-US" dirty="0"/>
              <a:t>的所有特征点聚类，得到</a:t>
            </a:r>
            <a:r>
              <a:rPr lang="en-US" altLang="zh-CN" dirty="0"/>
              <a:t>K</a:t>
            </a:r>
            <a:r>
              <a:rPr lang="zh-CN" altLang="en-US" dirty="0"/>
              <a:t>个特征簇（词袋）。重新处理图片的</a:t>
            </a:r>
            <a:r>
              <a:rPr lang="en-US" altLang="zh-CN" dirty="0"/>
              <a:t>sift</a:t>
            </a:r>
            <a:r>
              <a:rPr lang="zh-CN" altLang="en-US" dirty="0"/>
              <a:t>特征向量：</a:t>
            </a:r>
          </a:p>
          <a:p>
            <a:r>
              <a:rPr lang="en-US" altLang="zh-CN" dirty="0" err="1"/>
              <a:t>img_bow_hist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[</a:t>
            </a:r>
            <a:r>
              <a:rPr lang="en-US" altLang="zh-CN" dirty="0" err="1"/>
              <a:t>np.bincount</a:t>
            </a:r>
            <a:r>
              <a:rPr lang="en-US" altLang="zh-CN" dirty="0"/>
              <a:t>(</a:t>
            </a:r>
            <a:r>
              <a:rPr lang="en-US" altLang="zh-CN" dirty="0" err="1"/>
              <a:t>clustered_words</a:t>
            </a:r>
            <a:r>
              <a:rPr lang="en-US" altLang="zh-CN" dirty="0"/>
              <a:t>, </a:t>
            </a:r>
            <a:r>
              <a:rPr lang="en-US" altLang="zh-CN" dirty="0" err="1"/>
              <a:t>minlength</a:t>
            </a:r>
            <a:r>
              <a:rPr lang="en-US" altLang="zh-CN" dirty="0"/>
              <a:t>=</a:t>
            </a:r>
            <a:r>
              <a:rPr lang="en-US" altLang="zh-CN" dirty="0" err="1"/>
              <a:t>n_clusters</a:t>
            </a:r>
            <a:r>
              <a:rPr lang="en-US" altLang="zh-CN" dirty="0"/>
              <a:t>) for </a:t>
            </a:r>
            <a:r>
              <a:rPr lang="en-US" altLang="zh-CN" dirty="0" err="1"/>
              <a:t>clustered_words</a:t>
            </a:r>
            <a:r>
              <a:rPr lang="en-US" altLang="zh-CN" dirty="0"/>
              <a:t> in </a:t>
            </a:r>
            <a:r>
              <a:rPr lang="en-US" altLang="zh-CN" dirty="0" err="1"/>
              <a:t>img_clustered_words</a:t>
            </a:r>
            <a:r>
              <a:rPr lang="en-US" altLang="zh-CN" dirty="0"/>
              <a:t>])</a:t>
            </a:r>
            <a:endParaRPr lang="zh-CN" altLang="en-US" dirty="0"/>
          </a:p>
          <a:p>
            <a:r>
              <a:rPr lang="zh-CN" altLang="en-US" dirty="0"/>
              <a:t>即数图片在每个特征簇下的特征点个数，得到等长的向量（</a:t>
            </a:r>
            <a:r>
              <a:rPr lang="en-US" altLang="zh-CN" dirty="0"/>
              <a:t>K</a:t>
            </a:r>
            <a:r>
              <a:rPr lang="zh-CN" altLang="en-US" dirty="0"/>
              <a:t>维），最后再输入到</a:t>
            </a:r>
            <a:r>
              <a:rPr lang="en-US" altLang="zh-CN" dirty="0"/>
              <a:t>SVM</a:t>
            </a:r>
            <a:r>
              <a:rPr lang="zh-CN" altLang="en-US" dirty="0"/>
              <a:t>中进行训练。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F1C04E-BD72-4124-A1A3-E0CE359CB95F}"/>
              </a:ext>
            </a:extLst>
          </p:cNvPr>
          <p:cNvSpPr/>
          <p:nvPr/>
        </p:nvSpPr>
        <p:spPr>
          <a:xfrm>
            <a:off x="2023440" y="99429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瓶盖正反检测</a:t>
            </a:r>
          </a:p>
        </p:txBody>
      </p:sp>
    </p:spTree>
    <p:extLst>
      <p:ext uri="{BB962C8B-B14F-4D97-AF65-F5344CB8AC3E}">
        <p14:creationId xmlns:p14="http://schemas.microsoft.com/office/powerpoint/2010/main" val="32630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F3BD6B-8BF4-44BE-A6D4-7BF223A40300}"/>
              </a:ext>
            </a:extLst>
          </p:cNvPr>
          <p:cNvSpPr/>
          <p:nvPr/>
        </p:nvSpPr>
        <p:spPr>
          <a:xfrm>
            <a:off x="1993437" y="82805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检测立着的瓶盖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06F776-9530-4CDC-A175-F85E5E44A25C}"/>
              </a:ext>
            </a:extLst>
          </p:cNvPr>
          <p:cNvSpPr/>
          <p:nvPr/>
        </p:nvSpPr>
        <p:spPr>
          <a:xfrm>
            <a:off x="1568521" y="1351278"/>
            <a:ext cx="887002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/>
              <a:t>SURF </a:t>
            </a:r>
            <a:r>
              <a:rPr lang="zh-CN" altLang="en-US" dirty="0"/>
              <a:t>特征提 取和快速近似近邻查找</a:t>
            </a:r>
            <a:r>
              <a:rPr lang="en-US" altLang="zh-CN" dirty="0"/>
              <a:t>(fast library for approximate nearest neighbors, FLANN)</a:t>
            </a:r>
            <a:r>
              <a:rPr lang="zh-CN" altLang="en-US" dirty="0"/>
              <a:t>搜索的图像 匹配算法。</a:t>
            </a:r>
          </a:p>
          <a:p>
            <a:endParaRPr lang="zh-CN" altLang="en-US" dirty="0"/>
          </a:p>
          <a:p>
            <a:r>
              <a:rPr lang="zh-CN" altLang="en-US" dirty="0"/>
              <a:t>优点：</a:t>
            </a:r>
          </a:p>
          <a:p>
            <a:r>
              <a:rPr lang="zh-CN" altLang="en-US" dirty="0"/>
              <a:t>可应对旋转缩放、尺度缩放</a:t>
            </a:r>
          </a:p>
          <a:p>
            <a:r>
              <a:rPr lang="zh-CN" altLang="en-US" dirty="0"/>
              <a:t>速度相对较快</a:t>
            </a:r>
          </a:p>
          <a:p>
            <a:r>
              <a:rPr lang="zh-CN" altLang="en-US" dirty="0"/>
              <a:t>传统模板匹配的缺陷在于不具有旋转不变形，若待匹配的图进行了旋转，那么这种滑窗的模板匹配方法当即失效。使用传统的模板匹配速度较快，但是无法应对旋转和缩放问题。要解决旋转不变的 问题，必须要得到旋转不变的特征量，例如特征点。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SURF</a:t>
            </a:r>
            <a:r>
              <a:rPr lang="zh-CN" altLang="en-US" dirty="0"/>
              <a:t>计算得到模板和待匹配图像的特征点，然后使用</a:t>
            </a:r>
            <a:r>
              <a:rPr lang="en-US" altLang="zh-CN" dirty="0"/>
              <a:t>FLANN</a:t>
            </a:r>
            <a:r>
              <a:rPr lang="zh-CN" altLang="en-US" dirty="0"/>
              <a:t>进行特征点匹配， 最后进行仿射变换便可得到匹配的位置。</a:t>
            </a:r>
          </a:p>
          <a:p>
            <a:endParaRPr lang="zh-CN" altLang="en-US" dirty="0"/>
          </a:p>
          <a:p>
            <a:r>
              <a:rPr lang="en-US" altLang="zh-CN" dirty="0"/>
              <a:t>FLANN</a:t>
            </a:r>
            <a:r>
              <a:rPr lang="zh-CN" altLang="en-US" dirty="0"/>
              <a:t>是高维数据的快速最近邻算法。</a:t>
            </a:r>
          </a:p>
          <a:p>
            <a:r>
              <a:rPr lang="zh-CN" altLang="en-US" dirty="0"/>
              <a:t>在计算机视觉和机器学习中，对于一个高维特征，找到训练数据中的最近邻计算代价是昂贵的。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FLANN</a:t>
            </a:r>
            <a:r>
              <a:rPr lang="zh-CN" altLang="en-US" dirty="0"/>
              <a:t>的搜索过程较为合适，采用 </a:t>
            </a:r>
            <a:r>
              <a:rPr lang="en-US" altLang="zh-CN" dirty="0"/>
              <a:t>FLANN </a:t>
            </a:r>
            <a:r>
              <a:rPr lang="zh-CN" altLang="en-US" dirty="0"/>
              <a:t>的 </a:t>
            </a:r>
            <a:r>
              <a:rPr lang="en-US" altLang="zh-CN" dirty="0"/>
              <a:t>KD-TREE </a:t>
            </a:r>
            <a:r>
              <a:rPr lang="zh-CN" altLang="en-US" dirty="0"/>
              <a:t>搜索相似 的特征矢量，在不影响图像匹配速度的前提下， 可以提高特征匹配率准确率。</a:t>
            </a:r>
          </a:p>
        </p:txBody>
      </p:sp>
    </p:spTree>
    <p:extLst>
      <p:ext uri="{BB962C8B-B14F-4D97-AF65-F5344CB8AC3E}">
        <p14:creationId xmlns:p14="http://schemas.microsoft.com/office/powerpoint/2010/main" val="1168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554133-DDFF-4C19-8B80-002E272C6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33" t="4593" r="-1"/>
          <a:stretch/>
        </p:blipFill>
        <p:spPr>
          <a:xfrm>
            <a:off x="1119884" y="801384"/>
            <a:ext cx="9688530" cy="55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533</Words>
  <Application>Microsoft Office PowerPoint</Application>
  <PresentationFormat>宽屏</PresentationFormat>
  <Paragraphs>55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庞门正道标题体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思诚 黄</cp:lastModifiedBy>
  <cp:revision>36</cp:revision>
  <dcterms:created xsi:type="dcterms:W3CDTF">2019-05-07T15:53:17Z</dcterms:created>
  <dcterms:modified xsi:type="dcterms:W3CDTF">2020-01-03T13:26:50Z</dcterms:modified>
</cp:coreProperties>
</file>