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1" r:id="rId5"/>
    <p:sldId id="300" r:id="rId6"/>
    <p:sldId id="299" r:id="rId7"/>
    <p:sldId id="295" r:id="rId8"/>
    <p:sldId id="292" r:id="rId9"/>
    <p:sldId id="297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1B28B"/>
    <a:srgbClr val="D9D9D9"/>
    <a:srgbClr val="2BBEC8"/>
    <a:srgbClr val="137CC0"/>
    <a:srgbClr val="117ABE"/>
    <a:srgbClr val="439539"/>
    <a:srgbClr val="0069B8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4571" autoAdjust="0"/>
  </p:normalViewPr>
  <p:slideViewPr>
    <p:cSldViewPr>
      <p:cViewPr varScale="1">
        <p:scale>
          <a:sx n="110" d="100"/>
          <a:sy n="110" d="100"/>
        </p:scale>
        <p:origin x="369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562" y="63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B829F8-2EF5-410D-9274-F10D316F23E9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13E848-8AF0-4DD3-A87F-1F483F5FC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137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C8879E-7E0D-4DDF-B35B-48DB0E47541B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9EB455-EA9D-4FCA-8722-63B7B3126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869EED-0C75-4B54-995C-EFAD21A4C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" y="0"/>
            <a:ext cx="9143414" cy="5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3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9143417" cy="514349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951571"/>
            <a:ext cx="7704856" cy="370841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8287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03498"/>
            <a:ext cx="8208912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bg1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97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8481" y="3507854"/>
            <a:ext cx="31056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luman_white_withou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1520" y="982345"/>
            <a:ext cx="2664296" cy="370841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Describe how this document is to be used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491880" y="951571"/>
            <a:ext cx="5040274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Table of contents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69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1520" y="951571"/>
            <a:ext cx="8280920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64" y="204746"/>
            <a:ext cx="650006" cy="8314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714BE-EBA6-4D6B-BD96-DCA8F9C23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3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_white withou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6286" y="922996"/>
            <a:ext cx="2448272" cy="342037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800" i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737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spcBef>
                <a:spcPts val="0"/>
              </a:spcBef>
              <a:buNone/>
              <a:defRPr sz="12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60D3B-7D66-4B8E-AFC4-F85952D80D6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41530" y="954225"/>
            <a:ext cx="5190909" cy="3420379"/>
          </a:xfrm>
          <a:prstGeom prst="rect">
            <a:avLst/>
          </a:prstGeom>
        </p:spPr>
        <p:txBody>
          <a:bodyPr numCol="2"/>
          <a:lstStyle>
            <a:lvl1pPr marL="0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800">
                <a:solidFill>
                  <a:srgbClr val="117AB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8287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styles.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029698-EC35-46B6-AAC4-F2819F5D4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4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_white withou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088" y="2281064"/>
            <a:ext cx="2448768" cy="20908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4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737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styles.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60D3B-7D66-4B8E-AFC4-F85952D80D6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341530" y="2283718"/>
            <a:ext cx="5190909" cy="20908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8287" indent="0"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styles.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326A-D44A-4911-B79C-6F9EE58FFD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7088" y="987425"/>
            <a:ext cx="7705725" cy="11525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A7256E-EB82-439F-99ED-51A6BC03B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5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_white withou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951571"/>
            <a:ext cx="7704856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5BD8FC-EB7A-466E-B9E1-5558094DA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70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a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1519" y="935001"/>
            <a:ext cx="3928913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499992" y="951571"/>
            <a:ext cx="4032162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64" y="204746"/>
            <a:ext cx="650006" cy="8314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FC085-303A-4F88-AFFA-7370245D0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55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a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39291" y="963830"/>
            <a:ext cx="2863392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64" y="204746"/>
            <a:ext cx="650006" cy="8314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2E3CB-4F00-4349-B196-21FF6DCF837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184485" y="960696"/>
            <a:ext cx="2863392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ED2268-33FA-468C-841E-328EB8AD5214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29678" y="960695"/>
            <a:ext cx="2863392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1CC746-B8B7-49C6-9168-0ADE9424C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729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an_white_withou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1" y="4210696"/>
            <a:ext cx="9148156" cy="96012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951571"/>
            <a:ext cx="3744130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604448" y="47309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E9279555-847E-41A1-8700-3B18AA3C2D16}" type="slidenum">
              <a:rPr lang="en-CA" sz="1400" b="1" smtClean="0">
                <a:solidFill>
                  <a:schemeClr val="bg1"/>
                </a:solidFill>
              </a:rPr>
              <a:pPr algn="l"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88024" y="951571"/>
            <a:ext cx="3744130" cy="3708411"/>
          </a:xfrm>
          <a:prstGeom prst="rect">
            <a:avLst/>
          </a:prstGeom>
        </p:spPr>
        <p:txBody>
          <a:bodyPr/>
          <a:lstStyle>
            <a:lvl1pPr marL="268288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6575" indent="-268288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3275" indent="-266700"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52F10E-FAD3-41CE-B79B-B7E5E65DD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520" y="303498"/>
            <a:ext cx="8280920" cy="594066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tx2"/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1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12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1" r:id="rId3"/>
    <p:sldLayoutId id="2147483674" r:id="rId4"/>
    <p:sldLayoutId id="2147483677" r:id="rId5"/>
    <p:sldLayoutId id="2147483676" r:id="rId6"/>
    <p:sldLayoutId id="2147483672" r:id="rId7"/>
    <p:sldLayoutId id="2147483679" r:id="rId8"/>
    <p:sldLayoutId id="2147483675" r:id="rId9"/>
    <p:sldLayoutId id="2147483670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60000"/>
        <a:buFont typeface="Wingdings 3" panose="05040102010807070707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 3" panose="05040102010807070707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60000"/>
        <a:buFont typeface="Wingdings 3" panose="05040102010807070707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95486"/>
            <a:ext cx="4968552" cy="117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4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SERVICE </a:t>
            </a:r>
          </a:p>
          <a:p>
            <a:pPr>
              <a:lnSpc>
                <a:spcPts val="4200"/>
              </a:lnSpc>
            </a:pPr>
            <a:r>
              <a:rPr lang="en-CA" sz="4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74" y="4235261"/>
            <a:ext cx="2659048" cy="784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CB1D0-CA2E-4C58-AA45-FDC421837076}"/>
              </a:ext>
            </a:extLst>
          </p:cNvPr>
          <p:cNvSpPr txBox="1"/>
          <p:nvPr/>
        </p:nvSpPr>
        <p:spPr>
          <a:xfrm>
            <a:off x="6228184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Version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3CC67-E1F3-4502-AC2B-6E29570AB4A5}"/>
              </a:ext>
            </a:extLst>
          </p:cNvPr>
          <p:cNvSpPr txBox="1"/>
          <p:nvPr/>
        </p:nvSpPr>
        <p:spPr>
          <a:xfrm>
            <a:off x="5148064" y="17782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2BBEC8"/>
                </a:solidFill>
              </a:rPr>
              <a:t>Value Canvas for potential lab teams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FAD50-1A46-4F54-81CA-DAAA3659E559}"/>
              </a:ext>
            </a:extLst>
          </p:cNvPr>
          <p:cNvSpPr txBox="1"/>
          <p:nvPr/>
        </p:nvSpPr>
        <p:spPr>
          <a:xfrm>
            <a:off x="1979712" y="163564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31B28B"/>
                </a:solidFill>
              </a:rPr>
              <a:t>Name of Program, Ministry</a:t>
            </a:r>
          </a:p>
          <a:p>
            <a:pPr algn="ctr"/>
            <a:r>
              <a:rPr lang="en-CA" sz="2400" dirty="0">
                <a:solidFill>
                  <a:srgbClr val="31B28B"/>
                </a:solidFill>
              </a:rPr>
              <a:t>Submitted by: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93B8B4-7DEC-4D63-A213-2C49ACF6C0A6}"/>
              </a:ext>
            </a:extLst>
          </p:cNvPr>
          <p:cNvSpPr/>
          <p:nvPr/>
        </p:nvSpPr>
        <p:spPr>
          <a:xfrm>
            <a:off x="6117413" y="4357517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36F86-24B8-45AD-A774-EB959FAD3583}"/>
              </a:ext>
            </a:extLst>
          </p:cNvPr>
          <p:cNvSpPr/>
          <p:nvPr/>
        </p:nvSpPr>
        <p:spPr>
          <a:xfrm>
            <a:off x="251520" y="2850266"/>
            <a:ext cx="2448272" cy="1384995"/>
          </a:xfrm>
          <a:prstGeom prst="rect">
            <a:avLst/>
          </a:prstGeom>
          <a:solidFill>
            <a:srgbClr val="000000">
              <a:alpha val="50588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This work is </a:t>
            </a:r>
            <a:r>
              <a:rPr lang="en-US" sz="1200" dirty="0" err="1">
                <a:solidFill>
                  <a:schemeClr val="bg1"/>
                </a:solidFill>
                <a:latin typeface="-apple-system"/>
              </a:rPr>
              <a:t>licenced</a:t>
            </a:r>
            <a:r>
              <a:rPr lang="en-US" sz="1200" dirty="0">
                <a:solidFill>
                  <a:schemeClr val="bg1"/>
                </a:solidFill>
                <a:latin typeface="-apple-system"/>
              </a:rPr>
              <a:t> by the Province of British Columbia under a </a:t>
            </a:r>
            <a:r>
              <a:rPr lang="en-US" sz="1200" dirty="0">
                <a:solidFill>
                  <a:schemeClr val="bg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-US" sz="1200" dirty="0">
                <a:solidFill>
                  <a:schemeClr val="bg1"/>
                </a:solidFill>
                <a:latin typeface="-apple-system"/>
              </a:rPr>
              <a:t>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-apple-system"/>
            </a:endParaRPr>
          </a:p>
          <a:p>
            <a:pPr algn="ctr"/>
            <a:r>
              <a:rPr lang="en-CA" sz="1200" dirty="0">
                <a:solidFill>
                  <a:schemeClr val="bg1"/>
                </a:solidFill>
              </a:rPr>
              <a:t>Contact: Heather.Remacle@gov.bc.ca</a:t>
            </a:r>
          </a:p>
        </p:txBody>
      </p:sp>
    </p:spTree>
    <p:extLst>
      <p:ext uri="{BB962C8B-B14F-4D97-AF65-F5344CB8AC3E}">
        <p14:creationId xmlns:p14="http://schemas.microsoft.com/office/powerpoint/2010/main" val="32448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19AFB-FC00-45FE-A5B8-A443C4FEF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915566"/>
            <a:ext cx="8280920" cy="3708411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1400" dirty="0"/>
              <a:t>For transparency, when the CSI Lab is evaluating potential products, the following criteria are considered:</a:t>
            </a:r>
          </a:p>
          <a:p>
            <a:pPr>
              <a:spcAft>
                <a:spcPts val="1200"/>
              </a:spcAft>
            </a:pPr>
            <a:r>
              <a:rPr lang="en-CA" sz="1400" b="1" dirty="0"/>
              <a:t>Priority for the Ministry:</a:t>
            </a:r>
            <a:r>
              <a:rPr lang="en-CA" sz="1400" dirty="0"/>
              <a:t> receives funding, requires timely delivery, is connected to mandate, and generally has the support of senior executive. Ideally, it is also a priority for citizens, confirmed through user research.</a:t>
            </a:r>
          </a:p>
          <a:p>
            <a:pPr>
              <a:spcAft>
                <a:spcPts val="1200"/>
              </a:spcAft>
            </a:pPr>
            <a:r>
              <a:rPr lang="en-CA" sz="1400" b="1" dirty="0"/>
              <a:t>Complex</a:t>
            </a:r>
            <a:r>
              <a:rPr lang="en-CA" sz="1400" dirty="0"/>
              <a:t>: requires focused attention and learning through feedback to define the problem and explore solutions.</a:t>
            </a:r>
          </a:p>
          <a:p>
            <a:pPr>
              <a:spcAft>
                <a:spcPts val="1200"/>
              </a:spcAft>
            </a:pPr>
            <a:r>
              <a:rPr lang="en-CA" sz="1400" b="1" dirty="0"/>
              <a:t>Digital</a:t>
            </a:r>
            <a:r>
              <a:rPr lang="en-CA" sz="1400" dirty="0"/>
              <a:t>: requires an Agile product development approach to developing a digital expression (this may also lead to policy and procedure changes.)</a:t>
            </a:r>
          </a:p>
          <a:p>
            <a:pPr>
              <a:spcAft>
                <a:spcPts val="1200"/>
              </a:spcAft>
            </a:pPr>
            <a:r>
              <a:rPr lang="en-CA" sz="1400" b="1" dirty="0"/>
              <a:t>Broad value</a:t>
            </a:r>
            <a:r>
              <a:rPr lang="en-CA" sz="1400" dirty="0"/>
              <a:t>: includes at least one business capability that serves the needs of other program areas, such that the product built can be leveraged by others.</a:t>
            </a:r>
          </a:p>
          <a:p>
            <a:pPr>
              <a:spcAft>
                <a:spcPts val="1200"/>
              </a:spcAft>
            </a:pPr>
            <a:r>
              <a:rPr lang="en-CA" sz="1400" b="1" dirty="0"/>
              <a:t>Continuous: </a:t>
            </a:r>
            <a:r>
              <a:rPr lang="en-CA" sz="1400" dirty="0"/>
              <a:t>will</a:t>
            </a:r>
            <a:r>
              <a:rPr lang="en-CA" sz="1400" b="1" dirty="0"/>
              <a:t> </a:t>
            </a:r>
            <a:r>
              <a:rPr lang="en-CA" sz="1400" dirty="0"/>
              <a:t>deliver value into the foreseeable future, such that a program will dedicate a team to continuously improve the product after it leaves the Lab (which may require organizational development)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BC42BA-3A9B-43A6-BDD4-05A25508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Qualification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2440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C314-9E6A-49C9-8DCF-8191F5B9A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499" y="1075172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Leadership</a:t>
            </a:r>
          </a:p>
          <a:p>
            <a:pPr marL="0" indent="0">
              <a:buNone/>
            </a:pPr>
            <a:r>
              <a:rPr lang="en-CA" sz="1400" dirty="0"/>
              <a:t>[Who are the people in your organization responsible for the program? Are they familiar with the lab?]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520C3A-6C24-4A2F-BEFC-C8D0D703E2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93464" y="1059582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Mandate &amp; Priorities</a:t>
            </a:r>
          </a:p>
          <a:p>
            <a:pPr marL="0" indent="0">
              <a:buNone/>
            </a:pPr>
            <a:r>
              <a:rPr lang="en-CA" sz="1400" dirty="0"/>
              <a:t>[What  mandate items or other priorities are connected to your submission?]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E65A3A-6A92-4589-B7BD-0C2FFA670D7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29678" y="1059581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Organizational Agility</a:t>
            </a:r>
          </a:p>
          <a:p>
            <a:pPr marL="0" indent="0">
              <a:buNone/>
            </a:pPr>
            <a:r>
              <a:rPr lang="en-CA" sz="1400" dirty="0"/>
              <a:t>[What level of awareness does your organization have of Agile methods or what the CSI lab does? How many people have training or experience? Do you implement Lean methods?]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A12EF-81A2-4556-B19E-B23D4EB0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Your Organization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753E1-9633-49F6-AC0C-9B91C31EBC67}"/>
              </a:ext>
            </a:extLst>
          </p:cNvPr>
          <p:cNvSpPr/>
          <p:nvPr/>
        </p:nvSpPr>
        <p:spPr>
          <a:xfrm>
            <a:off x="251520" y="678591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1400" dirty="0"/>
              <a:t>Help us understand a few key things about your readiness to work in a new way at the Lab.</a:t>
            </a:r>
          </a:p>
        </p:txBody>
      </p:sp>
    </p:spTree>
    <p:extLst>
      <p:ext uri="{BB962C8B-B14F-4D97-AF65-F5344CB8AC3E}">
        <p14:creationId xmlns:p14="http://schemas.microsoft.com/office/powerpoint/2010/main" val="7959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C314-9E6A-49C9-8DCF-8191F5B9A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499" y="1075172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Problem Statement</a:t>
            </a:r>
          </a:p>
          <a:p>
            <a:pPr marL="0" indent="0">
              <a:buNone/>
            </a:pPr>
            <a:r>
              <a:rPr lang="en-CA" sz="1400" dirty="0"/>
              <a:t>[2-3 sentences, be specific about the problem you want to solve, or the opportunity you have.]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520C3A-6C24-4A2F-BEFC-C8D0D703E2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93464" y="1059582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Hypothesis for how to solve it</a:t>
            </a:r>
          </a:p>
          <a:p>
            <a:pPr marL="0" indent="0">
              <a:buNone/>
            </a:pPr>
            <a:r>
              <a:rPr lang="en-CA" sz="1400" dirty="0"/>
              <a:t>[What do you think you need to do? Use an “if we do X, then we believe Y will happen” statement. Have you tried anything to date?]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E65A3A-6A92-4589-B7BD-0C2FFA670D7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29678" y="1059581"/>
            <a:ext cx="2863392" cy="3672408"/>
          </a:xfrm>
          <a:solidFill>
            <a:srgbClr val="FFFFFF">
              <a:alpha val="83137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Target Outcomes</a:t>
            </a:r>
          </a:p>
          <a:p>
            <a:pPr marL="0" indent="0">
              <a:buNone/>
            </a:pPr>
            <a:r>
              <a:rPr lang="en-CA" sz="1400" dirty="0"/>
              <a:t>Who will benefit and how? How much? Are there any indicators of current state you want to change?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A12EF-81A2-4556-B19E-B23D4EB0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 at a Glance</a:t>
            </a:r>
          </a:p>
        </p:txBody>
      </p:sp>
    </p:spTree>
    <p:extLst>
      <p:ext uri="{BB962C8B-B14F-4D97-AF65-F5344CB8AC3E}">
        <p14:creationId xmlns:p14="http://schemas.microsoft.com/office/powerpoint/2010/main" val="197599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Value Canvas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644B45-24B1-4550-B076-09E90F57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60918"/>
              </p:ext>
            </p:extLst>
          </p:nvPr>
        </p:nvGraphicFramePr>
        <p:xfrm>
          <a:off x="323528" y="843558"/>
          <a:ext cx="2805016" cy="966270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Opportunity  Description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69195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Describe your idea in 2-3 sentences to keep focus.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2C0142-4CCC-455B-AA69-1D7439783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96827"/>
              </p:ext>
            </p:extLst>
          </p:nvPr>
        </p:nvGraphicFramePr>
        <p:xfrm>
          <a:off x="323528" y="1923678"/>
          <a:ext cx="2805016" cy="3168352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25471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Why?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291363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Why is it important to implement this idea? What is the value for citizens? Is there a benefit internally too?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78B66E-C2D9-40DE-8670-6FB08B74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71447"/>
              </p:ext>
            </p:extLst>
          </p:nvPr>
        </p:nvGraphicFramePr>
        <p:xfrm>
          <a:off x="3272560" y="815727"/>
          <a:ext cx="2805016" cy="2116063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17011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Context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194594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What do we know about the context (place, environment, time, etc.)? Are there any other participants in the process? How do these situations affect them?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E1F00-853E-4344-8EFA-42F6D986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97073"/>
              </p:ext>
            </p:extLst>
          </p:nvPr>
        </p:nvGraphicFramePr>
        <p:xfrm>
          <a:off x="3275856" y="2975967"/>
          <a:ext cx="2805016" cy="2116063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17011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Restrictions, Constraints &amp; Dependencies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194594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What can prevent us from solving these problems and supporting people in these situations?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1B2115-EAC7-41C6-B8E6-3110EBED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38587"/>
              </p:ext>
            </p:extLst>
          </p:nvPr>
        </p:nvGraphicFramePr>
        <p:xfrm>
          <a:off x="6221592" y="815727"/>
          <a:ext cx="2805016" cy="1369937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1064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Problems to Solve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12175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What problems are we trying to solve (internally and externally)?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0D2C25-D413-40C8-8FBF-9B4B1893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41896"/>
              </p:ext>
            </p:extLst>
          </p:nvPr>
        </p:nvGraphicFramePr>
        <p:xfrm>
          <a:off x="6221592" y="2272868"/>
          <a:ext cx="2805016" cy="1369937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1064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Value Proposition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12175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What kind of value will we deliver? What KPI would we measure to be sure?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2F2DBD-CB41-4534-902D-8E0426B2B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89206"/>
              </p:ext>
            </p:extLst>
          </p:nvPr>
        </p:nvGraphicFramePr>
        <p:xfrm>
          <a:off x="6228184" y="3717504"/>
          <a:ext cx="2805016" cy="1369937"/>
        </p:xfrm>
        <a:graphic>
          <a:graphicData uri="http://schemas.openxmlformats.org/drawingml/2006/table">
            <a:tbl>
              <a:tblPr firstRow="1" bandRow="1"/>
              <a:tblGrid>
                <a:gridCol w="2805016">
                  <a:extLst>
                    <a:ext uri="{9D8B030D-6E8A-4147-A177-3AD203B41FA5}">
                      <a16:colId xmlns:a16="http://schemas.microsoft.com/office/drawing/2014/main" val="2905957952"/>
                    </a:ext>
                  </a:extLst>
                </a:gridCol>
              </a:tblGrid>
              <a:tr h="1064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Capabilities</a:t>
                      </a: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85940"/>
                  </a:ext>
                </a:extLst>
              </a:tr>
              <a:tr h="12175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Arial" panose="020B0604020202020204" pitchFamily="34" charset="0"/>
                        </a:rPr>
                        <a:t>What can help us to solve these problems and support people in these situations? (what do we have at the moment)</a:t>
                      </a:r>
                    </a:p>
                  </a:txBody>
                  <a:tcPr marL="45720" marR="4572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8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74FB-BD12-4E84-807B-CD2CD599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there anything else we should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5D91-FEFC-40E9-A49C-03A64A46E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Expectations on deliverables and fidelity</a:t>
            </a:r>
          </a:p>
          <a:p>
            <a:r>
              <a:rPr lang="en-CA" dirty="0"/>
              <a:t>Is the comms team on board?</a:t>
            </a:r>
          </a:p>
          <a:p>
            <a:r>
              <a:rPr lang="en-CA" dirty="0"/>
              <a:t>Have you done </a:t>
            </a:r>
          </a:p>
        </p:txBody>
      </p:sp>
    </p:spTree>
    <p:extLst>
      <p:ext uri="{BB962C8B-B14F-4D97-AF65-F5344CB8AC3E}">
        <p14:creationId xmlns:p14="http://schemas.microsoft.com/office/powerpoint/2010/main" val="2247971256"/>
      </p:ext>
    </p:extLst>
  </p:cSld>
  <p:clrMapOvr>
    <a:masterClrMapping/>
  </p:clrMapOvr>
</p:sld>
</file>

<file path=ppt/theme/theme1.xml><?xml version="1.0" encoding="utf-8"?>
<a:theme xmlns:a="http://schemas.openxmlformats.org/drawingml/2006/main" name="PSA_main">
  <a:themeElements>
    <a:clrScheme name="Custom 8">
      <a:dk1>
        <a:srgbClr val="000000"/>
      </a:dk1>
      <a:lt1>
        <a:srgbClr val="FFFFFF"/>
      </a:lt1>
      <a:dk2>
        <a:srgbClr val="004B8D"/>
      </a:dk2>
      <a:lt2>
        <a:srgbClr val="F2F2F2"/>
      </a:lt2>
      <a:accent1>
        <a:srgbClr val="1187B2"/>
      </a:accent1>
      <a:accent2>
        <a:srgbClr val="118F8F"/>
      </a:accent2>
      <a:accent3>
        <a:srgbClr val="30A277"/>
      </a:accent3>
      <a:accent4>
        <a:srgbClr val="2BBEC8"/>
      </a:accent4>
      <a:accent5>
        <a:srgbClr val="81A638"/>
      </a:accent5>
      <a:accent6>
        <a:srgbClr val="FDB933"/>
      </a:accent6>
      <a:hlink>
        <a:srgbClr val="B5DCFF"/>
      </a:hlink>
      <a:folHlink>
        <a:srgbClr val="65C4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B9E216459B9469F8F15EEF4622EE8" ma:contentTypeVersion="0" ma:contentTypeDescription="Create a new document." ma:contentTypeScope="" ma:versionID="d98f4c2a7fcc593bfb617e2926b1b1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66377307c01de71945af934c8ee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CD5CF-A713-41BB-B6C1-DC0910545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784C66-5F13-41E2-A993-A3ACF96CC4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AE28C-FF8A-4091-A864-B9F5860BC82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10997</TotalTime>
  <Words>558</Words>
  <Application>Microsoft Office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Georgia</vt:lpstr>
      <vt:lpstr>Microsoft New Tai Lue</vt:lpstr>
      <vt:lpstr>Verdana</vt:lpstr>
      <vt:lpstr>Wingdings 3</vt:lpstr>
      <vt:lpstr>PSA_main</vt:lpstr>
      <vt:lpstr>PowerPoint Presentation</vt:lpstr>
      <vt:lpstr>High Level Qualification Criteria</vt:lpstr>
      <vt:lpstr>About Your Organization</vt:lpstr>
      <vt:lpstr>Opportunity at a Glance</vt:lpstr>
      <vt:lpstr>Value Canvas</vt:lpstr>
      <vt:lpstr>Is there anything else we should know?</vt:lpstr>
    </vt:vector>
  </TitlesOfParts>
  <Company>Province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Siow, Gek-Bee PSA:EX</dc:creator>
  <cp:lastModifiedBy>Remacle, Heather CITZ:EX</cp:lastModifiedBy>
  <cp:revision>278</cp:revision>
  <cp:lastPrinted>2016-12-01T20:21:20Z</cp:lastPrinted>
  <dcterms:created xsi:type="dcterms:W3CDTF">2016-11-01T21:42:42Z</dcterms:created>
  <dcterms:modified xsi:type="dcterms:W3CDTF">2019-05-28T05:06:39Z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0x010100EACB9E216459B9469F8F15EEF4622EE8</vt:lpwstr>
  </property>
</Properties>
</file>