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8" r:id="rId1"/>
  </p:sldMasterIdLst>
  <p:sldIdLst>
    <p:sldId id="256" r:id="rId2"/>
    <p:sldId id="258" r:id="rId3"/>
    <p:sldId id="259" r:id="rId4"/>
    <p:sldId id="260" r:id="rId5"/>
    <p:sldId id="261" r:id="rId6"/>
    <p:sldId id="262" r:id="rId7"/>
    <p:sldId id="263" r:id="rId8"/>
    <p:sldId id="264" r:id="rId9"/>
    <p:sldId id="265" r:id="rId10"/>
    <p:sldId id="266" r:id="rId11"/>
    <p:sldId id="26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47B9090-58EC-4CA6-A512-C14C7B986D44}" v="2" dt="2024-02-26T15:56:12.3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7" d="100"/>
          <a:sy n="77" d="100"/>
        </p:scale>
        <p:origin x="268"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anah Mutanda" userId="1860f67212bb37f8" providerId="LiveId" clId="{047B9090-58EC-4CA6-A512-C14C7B986D44}"/>
    <pc:docChg chg="undo custSel addSld delSld modSld">
      <pc:chgData name="Dianah Mutanda" userId="1860f67212bb37f8" providerId="LiveId" clId="{047B9090-58EC-4CA6-A512-C14C7B986D44}" dt="2024-02-26T16:00:43.342" v="220" actId="27636"/>
      <pc:docMkLst>
        <pc:docMk/>
      </pc:docMkLst>
      <pc:sldChg chg="modSp mod">
        <pc:chgData name="Dianah Mutanda" userId="1860f67212bb37f8" providerId="LiveId" clId="{047B9090-58EC-4CA6-A512-C14C7B986D44}" dt="2024-02-26T16:00:43.342" v="220" actId="27636"/>
        <pc:sldMkLst>
          <pc:docMk/>
          <pc:sldMk cId="3211360597" sldId="266"/>
        </pc:sldMkLst>
        <pc:spChg chg="mod">
          <ac:chgData name="Dianah Mutanda" userId="1860f67212bb37f8" providerId="LiveId" clId="{047B9090-58EC-4CA6-A512-C14C7B986D44}" dt="2024-02-26T15:53:57.050" v="21" actId="27636"/>
          <ac:spMkLst>
            <pc:docMk/>
            <pc:sldMk cId="3211360597" sldId="266"/>
            <ac:spMk id="2" creationId="{75FED959-CFAF-6006-8B46-F994403285CE}"/>
          </ac:spMkLst>
        </pc:spChg>
        <pc:spChg chg="mod">
          <ac:chgData name="Dianah Mutanda" userId="1860f67212bb37f8" providerId="LiveId" clId="{047B9090-58EC-4CA6-A512-C14C7B986D44}" dt="2024-02-26T16:00:43.342" v="220" actId="27636"/>
          <ac:spMkLst>
            <pc:docMk/>
            <pc:sldMk cId="3211360597" sldId="266"/>
            <ac:spMk id="4" creationId="{BA42F91F-6278-6680-119C-ED6C28C48B9C}"/>
          </ac:spMkLst>
        </pc:spChg>
      </pc:sldChg>
      <pc:sldChg chg="addSp delSp modSp new add del mod">
        <pc:chgData name="Dianah Mutanda" userId="1860f67212bb37f8" providerId="LiveId" clId="{047B9090-58EC-4CA6-A512-C14C7B986D44}" dt="2024-02-26T15:58:42.068" v="156" actId="113"/>
        <pc:sldMkLst>
          <pc:docMk/>
          <pc:sldMk cId="3587192740" sldId="268"/>
        </pc:sldMkLst>
        <pc:spChg chg="mod">
          <ac:chgData name="Dianah Mutanda" userId="1860f67212bb37f8" providerId="LiveId" clId="{047B9090-58EC-4CA6-A512-C14C7B986D44}" dt="2024-02-26T15:54:55.968" v="56" actId="14100"/>
          <ac:spMkLst>
            <pc:docMk/>
            <pc:sldMk cId="3587192740" sldId="268"/>
            <ac:spMk id="2" creationId="{01A35DA7-6E1B-9B47-AF32-C591B7A32900}"/>
          </ac:spMkLst>
        </pc:spChg>
        <pc:spChg chg="mod">
          <ac:chgData name="Dianah Mutanda" userId="1860f67212bb37f8" providerId="LiveId" clId="{047B9090-58EC-4CA6-A512-C14C7B986D44}" dt="2024-02-26T15:58:38.131" v="155" actId="113"/>
          <ac:spMkLst>
            <pc:docMk/>
            <pc:sldMk cId="3587192740" sldId="268"/>
            <ac:spMk id="3" creationId="{89DC91ED-7C91-A16B-C130-74B73712FD8F}"/>
          </ac:spMkLst>
        </pc:spChg>
        <pc:spChg chg="del">
          <ac:chgData name="Dianah Mutanda" userId="1860f67212bb37f8" providerId="LiveId" clId="{047B9090-58EC-4CA6-A512-C14C7B986D44}" dt="2024-02-26T15:55:42.290" v="83" actId="931"/>
          <ac:spMkLst>
            <pc:docMk/>
            <pc:sldMk cId="3587192740" sldId="268"/>
            <ac:spMk id="4" creationId="{B5E956C5-A5D0-B33B-D044-76BBAA7825B5}"/>
          </ac:spMkLst>
        </pc:spChg>
        <pc:spChg chg="mod">
          <ac:chgData name="Dianah Mutanda" userId="1860f67212bb37f8" providerId="LiveId" clId="{047B9090-58EC-4CA6-A512-C14C7B986D44}" dt="2024-02-26T15:58:42.068" v="156" actId="113"/>
          <ac:spMkLst>
            <pc:docMk/>
            <pc:sldMk cId="3587192740" sldId="268"/>
            <ac:spMk id="5" creationId="{5058EE80-D97B-91B5-09FE-193016F16A0A}"/>
          </ac:spMkLst>
        </pc:spChg>
        <pc:spChg chg="del">
          <ac:chgData name="Dianah Mutanda" userId="1860f67212bb37f8" providerId="LiveId" clId="{047B9090-58EC-4CA6-A512-C14C7B986D44}" dt="2024-02-26T15:56:12.381" v="89" actId="931"/>
          <ac:spMkLst>
            <pc:docMk/>
            <pc:sldMk cId="3587192740" sldId="268"/>
            <ac:spMk id="6" creationId="{75EE8F33-A34E-358D-991E-F0A5D4BB5FEF}"/>
          </ac:spMkLst>
        </pc:spChg>
        <pc:picChg chg="add mod">
          <ac:chgData name="Dianah Mutanda" userId="1860f67212bb37f8" providerId="LiveId" clId="{047B9090-58EC-4CA6-A512-C14C7B986D44}" dt="2024-02-26T15:58:20.290" v="151" actId="14100"/>
          <ac:picMkLst>
            <pc:docMk/>
            <pc:sldMk cId="3587192740" sldId="268"/>
            <ac:picMk id="8" creationId="{B1505EC3-1E1E-03E0-8600-9E5814C76A40}"/>
          </ac:picMkLst>
        </pc:picChg>
        <pc:picChg chg="add mod">
          <ac:chgData name="Dianah Mutanda" userId="1860f67212bb37f8" providerId="LiveId" clId="{047B9090-58EC-4CA6-A512-C14C7B986D44}" dt="2024-02-26T15:58:26.396" v="153" actId="14100"/>
          <ac:picMkLst>
            <pc:docMk/>
            <pc:sldMk cId="3587192740" sldId="268"/>
            <ac:picMk id="10" creationId="{E4C38ED8-4272-BE91-3758-B46632688D32}"/>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603E06AD-785F-4911-AE84-3E9D180726D1}" type="datetimeFigureOut">
              <a:rPr lang="en-US" smtClean="0"/>
              <a:t>4/2/2024</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11798697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672923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21095894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977154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2553625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3E06AD-785F-4911-AE84-3E9D180726D1}"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24553761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603E06AD-785F-4911-AE84-3E9D180726D1}"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26964104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06AD-785F-4911-AE84-3E9D180726D1}"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21228415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06AD-785F-4911-AE84-3E9D180726D1}"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355266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03E06AD-785F-4911-AE84-3E9D180726D1}"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3862242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03E06AD-785F-4911-AE84-3E9D180726D1}" type="datetimeFigureOut">
              <a:rPr lang="en-US" smtClean="0"/>
              <a:t>4/2/2024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42044726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824331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03E06AD-785F-4911-AE84-3E9D180726D1}" type="datetimeFigureOut">
              <a:rPr lang="en-US" smtClean="0"/>
              <a:t>4/2/2024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8495212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03E06AD-785F-4911-AE84-3E9D180726D1}" type="datetimeFigureOut">
              <a:rPr lang="en-US" smtClean="0"/>
              <a:t>4/2/2024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452077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03E06AD-785F-4911-AE84-3E9D180726D1}" type="datetimeFigureOut">
              <a:rPr lang="en-US" smtClean="0"/>
              <a:t>4/2/2024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7667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17682182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06AD-785F-4911-AE84-3E9D180726D1}" type="datetimeFigureOut">
              <a:rPr lang="en-US" smtClean="0"/>
              <a:t>4/2/2024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D15718F-42A6-4A54-881E-B2962D683106}" type="slidenum">
              <a:rPr lang="en-US" smtClean="0"/>
              <a:t>‹#›</a:t>
            </a:fld>
            <a:endParaRPr lang="en-US"/>
          </a:p>
        </p:txBody>
      </p:sp>
    </p:spTree>
    <p:extLst>
      <p:ext uri="{BB962C8B-B14F-4D97-AF65-F5344CB8AC3E}">
        <p14:creationId xmlns:p14="http://schemas.microsoft.com/office/powerpoint/2010/main" val="40534502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03E06AD-785F-4911-AE84-3E9D180726D1}" type="datetimeFigureOut">
              <a:rPr lang="en-US" smtClean="0"/>
              <a:t>4/2/2024</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D15718F-42A6-4A54-881E-B2962D683106}" type="slidenum">
              <a:rPr lang="en-US" smtClean="0"/>
              <a:t>‹#›</a:t>
            </a:fld>
            <a:endParaRPr lang="en-US"/>
          </a:p>
        </p:txBody>
      </p:sp>
    </p:spTree>
    <p:extLst>
      <p:ext uri="{BB962C8B-B14F-4D97-AF65-F5344CB8AC3E}">
        <p14:creationId xmlns:p14="http://schemas.microsoft.com/office/powerpoint/2010/main" val="773641993"/>
      </p:ext>
    </p:extLst>
  </p:cSld>
  <p:clrMap bg1="dk1" tx1="lt1" bg2="dk2" tx2="lt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 id="2147483737" r:id="rId9"/>
    <p:sldLayoutId id="2147483738" r:id="rId10"/>
    <p:sldLayoutId id="2147483739" r:id="rId11"/>
    <p:sldLayoutId id="2147483740" r:id="rId12"/>
    <p:sldLayoutId id="2147483741" r:id="rId13"/>
    <p:sldLayoutId id="2147483742" r:id="rId14"/>
    <p:sldLayoutId id="2147483743" r:id="rId15"/>
    <p:sldLayoutId id="2147483744" r:id="rId16"/>
    <p:sldLayoutId id="2147483745"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hyperlink" Target="https://www.ers.usda.gov/data-products/fruit-and-vegetable-prices.aspx"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aspberries at a farmer's market">
            <a:extLst>
              <a:ext uri="{FF2B5EF4-FFF2-40B4-BE49-F238E27FC236}">
                <a16:creationId xmlns:a16="http://schemas.microsoft.com/office/drawing/2014/main" id="{785F14D5-04EE-14F5-148C-1A5822647ADB}"/>
              </a:ext>
            </a:extLst>
          </p:cNvPr>
          <p:cNvPicPr>
            <a:picLocks noChangeAspect="1"/>
          </p:cNvPicPr>
          <p:nvPr/>
        </p:nvPicPr>
        <p:blipFill rotWithShape="1">
          <a:blip r:embed="rId2">
            <a:alphaModFix amt="50000"/>
            <a:grayscl/>
          </a:blip>
          <a:srcRect t="15412" r="-1" b="-1"/>
          <a:stretch/>
        </p:blipFill>
        <p:spPr>
          <a:xfrm>
            <a:off x="305" y="10"/>
            <a:ext cx="12191695" cy="6857990"/>
          </a:xfrm>
          <a:prstGeom prst="rect">
            <a:avLst/>
          </a:prstGeom>
        </p:spPr>
      </p:pic>
      <p:sp>
        <p:nvSpPr>
          <p:cNvPr id="2" name="Title 1">
            <a:extLst>
              <a:ext uri="{FF2B5EF4-FFF2-40B4-BE49-F238E27FC236}">
                <a16:creationId xmlns:a16="http://schemas.microsoft.com/office/drawing/2014/main" id="{752386F6-08E8-D7A8-5207-63B241F7CD78}"/>
              </a:ext>
            </a:extLst>
          </p:cNvPr>
          <p:cNvSpPr>
            <a:spLocks noGrp="1"/>
          </p:cNvSpPr>
          <p:nvPr>
            <p:ph type="ctrTitle"/>
          </p:nvPr>
        </p:nvSpPr>
        <p:spPr>
          <a:xfrm>
            <a:off x="4976636" y="992221"/>
            <a:ext cx="6247308" cy="4873558"/>
          </a:xfrm>
        </p:spPr>
        <p:txBody>
          <a:bodyPr anchor="ctr">
            <a:normAutofit/>
          </a:bodyPr>
          <a:lstStyle/>
          <a:p>
            <a:r>
              <a:rPr lang="en-US" sz="4800">
                <a:latin typeface="Bernard MT Condensed" panose="02050806060905020404" pitchFamily="18" charset="0"/>
              </a:rPr>
              <a:t>Fruit Prices By Form in The United States</a:t>
            </a:r>
          </a:p>
        </p:txBody>
      </p:sp>
      <p:sp>
        <p:nvSpPr>
          <p:cNvPr id="3" name="Subtitle 2">
            <a:extLst>
              <a:ext uri="{FF2B5EF4-FFF2-40B4-BE49-F238E27FC236}">
                <a16:creationId xmlns:a16="http://schemas.microsoft.com/office/drawing/2014/main" id="{60DAAA78-9412-6F73-542E-4FC04A45E7F4}"/>
              </a:ext>
            </a:extLst>
          </p:cNvPr>
          <p:cNvSpPr>
            <a:spLocks noGrp="1"/>
          </p:cNvSpPr>
          <p:nvPr>
            <p:ph type="subTitle" idx="1"/>
          </p:nvPr>
        </p:nvSpPr>
        <p:spPr>
          <a:xfrm>
            <a:off x="968056" y="996610"/>
            <a:ext cx="3363901" cy="4864780"/>
          </a:xfrm>
        </p:spPr>
        <p:txBody>
          <a:bodyPr anchor="ctr">
            <a:normAutofit/>
          </a:bodyPr>
          <a:lstStyle/>
          <a:p>
            <a:pPr algn="r"/>
            <a:r>
              <a:rPr lang="en-US" sz="2000"/>
              <a:t>NAME: Dianah Mutanda</a:t>
            </a:r>
          </a:p>
          <a:p>
            <a:pPr algn="r"/>
            <a:r>
              <a:rPr lang="en-US" sz="2000"/>
              <a:t>COURSE ID: CSIT 558</a:t>
            </a:r>
          </a:p>
          <a:p>
            <a:pPr algn="r"/>
            <a:r>
              <a:rPr lang="en-US" sz="2000"/>
              <a:t>COURSE NAME: Data Mining</a:t>
            </a:r>
          </a:p>
          <a:p>
            <a:pPr algn="r"/>
            <a:r>
              <a:rPr lang="en-US" sz="2000"/>
              <a:t>TASK: Data Preprocessing</a:t>
            </a:r>
          </a:p>
          <a:p>
            <a:pPr algn="r"/>
            <a:endParaRPr lang="en-US" sz="2000"/>
          </a:p>
        </p:txBody>
      </p:sp>
    </p:spTree>
    <p:extLst>
      <p:ext uri="{BB962C8B-B14F-4D97-AF65-F5344CB8AC3E}">
        <p14:creationId xmlns:p14="http://schemas.microsoft.com/office/powerpoint/2010/main" val="2853703328"/>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ED959-CFAF-6006-8B46-F994403285CE}"/>
              </a:ext>
            </a:extLst>
          </p:cNvPr>
          <p:cNvSpPr>
            <a:spLocks noGrp="1"/>
          </p:cNvSpPr>
          <p:nvPr>
            <p:ph type="title"/>
          </p:nvPr>
        </p:nvSpPr>
        <p:spPr>
          <a:xfrm>
            <a:off x="1449217" y="804889"/>
            <a:ext cx="9605635" cy="641525"/>
          </a:xfrm>
        </p:spPr>
        <p:txBody>
          <a:bodyPr>
            <a:normAutofit fontScale="90000"/>
          </a:bodyPr>
          <a:lstStyle/>
          <a:p>
            <a:pPr algn="ctr"/>
            <a:r>
              <a:rPr lang="en-US" b="1" u="sng" dirty="0">
                <a:solidFill>
                  <a:schemeClr val="accent1">
                    <a:lumMod val="75000"/>
                  </a:schemeClr>
                </a:solidFill>
                <a:latin typeface="Arial Black" panose="020B0A04020102020204" pitchFamily="34" charset="0"/>
              </a:rPr>
              <a:t>VISUALIZATION</a:t>
            </a:r>
            <a:br>
              <a:rPr lang="en-US" dirty="0"/>
            </a:br>
            <a:r>
              <a:rPr lang="en-US" dirty="0"/>
              <a:t>Histogram for summarization</a:t>
            </a:r>
          </a:p>
        </p:txBody>
      </p:sp>
      <p:pic>
        <p:nvPicPr>
          <p:cNvPr id="6" name="Content Placeholder 5" descr="A graph with blue squares&#10;&#10;Description automatically generated">
            <a:extLst>
              <a:ext uri="{FF2B5EF4-FFF2-40B4-BE49-F238E27FC236}">
                <a16:creationId xmlns:a16="http://schemas.microsoft.com/office/drawing/2014/main" id="{DE9E3868-B078-5108-ADC3-EFB7E243E04D}"/>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141413" y="2582392"/>
            <a:ext cx="4878387" cy="2875904"/>
          </a:xfrm>
        </p:spPr>
      </p:pic>
      <p:sp>
        <p:nvSpPr>
          <p:cNvPr id="4" name="Content Placeholder 3">
            <a:extLst>
              <a:ext uri="{FF2B5EF4-FFF2-40B4-BE49-F238E27FC236}">
                <a16:creationId xmlns:a16="http://schemas.microsoft.com/office/drawing/2014/main" id="{BA42F91F-6278-6680-119C-ED6C28C48B9C}"/>
              </a:ext>
            </a:extLst>
          </p:cNvPr>
          <p:cNvSpPr>
            <a:spLocks noGrp="1"/>
          </p:cNvSpPr>
          <p:nvPr>
            <p:ph sz="half" idx="2"/>
          </p:nvPr>
        </p:nvSpPr>
        <p:spPr>
          <a:xfrm>
            <a:off x="6409699" y="1910079"/>
            <a:ext cx="5103427" cy="1315257"/>
          </a:xfrm>
        </p:spPr>
        <p:txBody>
          <a:bodyPr>
            <a:normAutofit fontScale="70000" lnSpcReduction="20000"/>
          </a:bodyPr>
          <a:lstStyle/>
          <a:p>
            <a:r>
              <a:rPr lang="en-US" dirty="0"/>
              <a:t>A histogram representing the various frequencies of the different prices of different fruit forms.</a:t>
            </a:r>
          </a:p>
          <a:p>
            <a:r>
              <a:rPr lang="en-US" dirty="0"/>
              <a:t>Majority of the prices fall in the $2 per pound range</a:t>
            </a:r>
          </a:p>
        </p:txBody>
      </p:sp>
      <p:pic>
        <p:nvPicPr>
          <p:cNvPr id="8" name="Picture 7" descr="A screen shot of a computer code&#10;&#10;Description automatically generated">
            <a:extLst>
              <a:ext uri="{FF2B5EF4-FFF2-40B4-BE49-F238E27FC236}">
                <a16:creationId xmlns:a16="http://schemas.microsoft.com/office/drawing/2014/main" id="{96042D55-7E6F-D00D-F36C-F5C5DA6ACFD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52091" y="3225337"/>
            <a:ext cx="4961036" cy="2582403"/>
          </a:xfrm>
          <a:prstGeom prst="rect">
            <a:avLst/>
          </a:prstGeom>
        </p:spPr>
      </p:pic>
    </p:spTree>
    <p:extLst>
      <p:ext uri="{BB962C8B-B14F-4D97-AF65-F5344CB8AC3E}">
        <p14:creationId xmlns:p14="http://schemas.microsoft.com/office/powerpoint/2010/main" val="3211360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35DA7-6E1B-9B47-AF32-C591B7A32900}"/>
              </a:ext>
            </a:extLst>
          </p:cNvPr>
          <p:cNvSpPr>
            <a:spLocks noGrp="1"/>
          </p:cNvSpPr>
          <p:nvPr>
            <p:ph type="title"/>
          </p:nvPr>
        </p:nvSpPr>
        <p:spPr>
          <a:xfrm>
            <a:off x="1447191" y="804163"/>
            <a:ext cx="9607661" cy="679197"/>
          </a:xfrm>
        </p:spPr>
        <p:txBody>
          <a:bodyPr>
            <a:normAutofit/>
          </a:bodyPr>
          <a:lstStyle/>
          <a:p>
            <a:r>
              <a:rPr lang="en-US" sz="3600" dirty="0">
                <a:solidFill>
                  <a:schemeClr val="accent1">
                    <a:lumMod val="75000"/>
                  </a:schemeClr>
                </a:solidFill>
                <a:latin typeface="Arial Black" panose="020B0A04020102020204" pitchFamily="34" charset="0"/>
              </a:rPr>
              <a:t>VISUALIZATION CONTINUATION</a:t>
            </a:r>
          </a:p>
        </p:txBody>
      </p:sp>
      <p:sp>
        <p:nvSpPr>
          <p:cNvPr id="3" name="Text Placeholder 2">
            <a:extLst>
              <a:ext uri="{FF2B5EF4-FFF2-40B4-BE49-F238E27FC236}">
                <a16:creationId xmlns:a16="http://schemas.microsoft.com/office/drawing/2014/main" id="{89DC91ED-7C91-A16B-C130-74B73712FD8F}"/>
              </a:ext>
            </a:extLst>
          </p:cNvPr>
          <p:cNvSpPr>
            <a:spLocks noGrp="1"/>
          </p:cNvSpPr>
          <p:nvPr>
            <p:ph type="body" idx="1"/>
          </p:nvPr>
        </p:nvSpPr>
        <p:spPr>
          <a:xfrm>
            <a:off x="1447191" y="2019549"/>
            <a:ext cx="4645152" cy="317251"/>
          </a:xfrm>
        </p:spPr>
        <p:txBody>
          <a:bodyPr>
            <a:normAutofit fontScale="77500" lnSpcReduction="20000"/>
          </a:bodyPr>
          <a:lstStyle/>
          <a:p>
            <a:r>
              <a:rPr lang="en-US" b="1" u="sng" dirty="0">
                <a:solidFill>
                  <a:schemeClr val="tx1"/>
                </a:solidFill>
              </a:rPr>
              <a:t>Scatter plot summarization</a:t>
            </a:r>
          </a:p>
        </p:txBody>
      </p:sp>
      <p:pic>
        <p:nvPicPr>
          <p:cNvPr id="8" name="Content Placeholder 7" descr="A graph of a fruit plot&#10;&#10;Description automatically generated with medium confidence">
            <a:extLst>
              <a:ext uri="{FF2B5EF4-FFF2-40B4-BE49-F238E27FC236}">
                <a16:creationId xmlns:a16="http://schemas.microsoft.com/office/drawing/2014/main" id="{B1505EC3-1E1E-03E0-8600-9E5814C76A4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19862" y="2641600"/>
            <a:ext cx="5872481" cy="4216399"/>
          </a:xfrm>
        </p:spPr>
      </p:pic>
      <p:sp>
        <p:nvSpPr>
          <p:cNvPr id="5" name="Text Placeholder 4">
            <a:extLst>
              <a:ext uri="{FF2B5EF4-FFF2-40B4-BE49-F238E27FC236}">
                <a16:creationId xmlns:a16="http://schemas.microsoft.com/office/drawing/2014/main" id="{5058EE80-D97B-91B5-09FE-193016F16A0A}"/>
              </a:ext>
            </a:extLst>
          </p:cNvPr>
          <p:cNvSpPr>
            <a:spLocks noGrp="1"/>
          </p:cNvSpPr>
          <p:nvPr>
            <p:ph type="body" sz="quarter" idx="3"/>
          </p:nvPr>
        </p:nvSpPr>
        <p:spPr>
          <a:xfrm>
            <a:off x="6319521" y="2023003"/>
            <a:ext cx="5464677" cy="313797"/>
          </a:xfrm>
        </p:spPr>
        <p:txBody>
          <a:bodyPr>
            <a:normAutofit fontScale="77500" lnSpcReduction="20000"/>
          </a:bodyPr>
          <a:lstStyle/>
          <a:p>
            <a:r>
              <a:rPr lang="en-US" b="1" u="sng" dirty="0">
                <a:solidFill>
                  <a:schemeClr val="tx1"/>
                </a:solidFill>
              </a:rPr>
              <a:t>Contingency table summarization</a:t>
            </a:r>
          </a:p>
        </p:txBody>
      </p:sp>
      <p:pic>
        <p:nvPicPr>
          <p:cNvPr id="10" name="Content Placeholder 9" descr="A diagram of a heatmap&#10;&#10;Description automatically generated">
            <a:extLst>
              <a:ext uri="{FF2B5EF4-FFF2-40B4-BE49-F238E27FC236}">
                <a16:creationId xmlns:a16="http://schemas.microsoft.com/office/drawing/2014/main" id="{E4C38ED8-4272-BE91-3758-B46632688D32}"/>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945795" y="3073400"/>
            <a:ext cx="3328022" cy="2717800"/>
          </a:xfrm>
        </p:spPr>
      </p:pic>
    </p:spTree>
    <p:extLst>
      <p:ext uri="{BB962C8B-B14F-4D97-AF65-F5344CB8AC3E}">
        <p14:creationId xmlns:p14="http://schemas.microsoft.com/office/powerpoint/2010/main" val="3587192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0DC79-44BF-F1C4-22F9-606FB086C371}"/>
              </a:ext>
            </a:extLst>
          </p:cNvPr>
          <p:cNvSpPr>
            <a:spLocks noGrp="1"/>
          </p:cNvSpPr>
          <p:nvPr>
            <p:ph type="title"/>
          </p:nvPr>
        </p:nvSpPr>
        <p:spPr/>
        <p:txBody>
          <a:bodyPr/>
          <a:lstStyle/>
          <a:p>
            <a:r>
              <a:rPr lang="en-US" dirty="0"/>
              <a:t>References</a:t>
            </a:r>
          </a:p>
        </p:txBody>
      </p:sp>
      <p:sp>
        <p:nvSpPr>
          <p:cNvPr id="6" name="TextBox 5">
            <a:extLst>
              <a:ext uri="{FF2B5EF4-FFF2-40B4-BE49-F238E27FC236}">
                <a16:creationId xmlns:a16="http://schemas.microsoft.com/office/drawing/2014/main" id="{F0A19DEC-FF38-6363-E7C4-9FF125448A0D}"/>
              </a:ext>
            </a:extLst>
          </p:cNvPr>
          <p:cNvSpPr txBox="1"/>
          <p:nvPr/>
        </p:nvSpPr>
        <p:spPr>
          <a:xfrm>
            <a:off x="1529542" y="2552007"/>
            <a:ext cx="9603275" cy="2308324"/>
          </a:xfrm>
          <a:prstGeom prst="rect">
            <a:avLst/>
          </a:prstGeom>
          <a:noFill/>
        </p:spPr>
        <p:txBody>
          <a:bodyPr wrap="square" rtlCol="0">
            <a:spAutoFit/>
          </a:bodyPr>
          <a:lstStyle/>
          <a:p>
            <a:pPr marL="285750" indent="-285750">
              <a:buFont typeface="Wingdings" panose="05000000000000000000" pitchFamily="2" charset="2"/>
              <a:buChar char="Ø"/>
            </a:pPr>
            <a:r>
              <a:rPr lang="en-US" b="0" i="0" dirty="0">
                <a:solidFill>
                  <a:srgbClr val="333333"/>
                </a:solidFill>
                <a:effectLst/>
                <a:latin typeface="guardian-text-oreilly"/>
              </a:rPr>
              <a:t>R. Agrawal, T. </a:t>
            </a:r>
            <a:r>
              <a:rPr lang="en-US" b="0" i="0" dirty="0" err="1">
                <a:solidFill>
                  <a:srgbClr val="333333"/>
                </a:solidFill>
                <a:effectLst/>
                <a:latin typeface="guardian-text-oreilly"/>
              </a:rPr>
              <a:t>Imielinski</a:t>
            </a:r>
            <a:r>
              <a:rPr lang="en-US" b="0" i="0" dirty="0">
                <a:solidFill>
                  <a:srgbClr val="333333"/>
                </a:solidFill>
                <a:effectLst/>
                <a:latin typeface="guardian-text-oreilly"/>
              </a:rPr>
              <a:t>, and A. Swami (1993). "Mining associations between sets of items in massive databases," in Proceedings of the 1993 ACM-SIGMOD International Conference on Management of Data (pp. 207–216), New York: ACM Press.</a:t>
            </a:r>
          </a:p>
          <a:p>
            <a:pPr marL="285750" indent="-285750">
              <a:buFont typeface="Wingdings" panose="05000000000000000000" pitchFamily="2" charset="2"/>
              <a:buChar char="Ø"/>
            </a:pPr>
            <a:endParaRPr lang="en-US" dirty="0">
              <a:solidFill>
                <a:srgbClr val="333333"/>
              </a:solidFill>
              <a:latin typeface="guardian-text-oreilly"/>
            </a:endParaRPr>
          </a:p>
          <a:p>
            <a:pPr marL="285750" indent="-285750">
              <a:buFont typeface="Wingdings" panose="05000000000000000000" pitchFamily="2" charset="2"/>
              <a:buChar char="Ø"/>
            </a:pPr>
            <a:r>
              <a:rPr lang="en-US" dirty="0">
                <a:hlinkClick r:id="rId2"/>
              </a:rPr>
              <a:t>https://www.ers.usda.gov/data-products/fruit-and-vegetable-prices.aspx</a:t>
            </a: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Scipy.stats.chi2_contingency#. scipy.stats.chi2_contingency - SciPy v1.11.3 Manual. (n.d.). https://docs.scipy.org/doc/scipy/reference/generated/scipy.stats.chi2_contingency.html </a:t>
            </a:r>
          </a:p>
        </p:txBody>
      </p:sp>
    </p:spTree>
    <p:extLst>
      <p:ext uri="{BB962C8B-B14F-4D97-AF65-F5344CB8AC3E}">
        <p14:creationId xmlns:p14="http://schemas.microsoft.com/office/powerpoint/2010/main" val="937150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15607-F632-D128-52BF-028A3282C00B}"/>
              </a:ext>
            </a:extLst>
          </p:cNvPr>
          <p:cNvSpPr>
            <a:spLocks noGrp="1"/>
          </p:cNvSpPr>
          <p:nvPr>
            <p:ph type="title"/>
          </p:nvPr>
        </p:nvSpPr>
        <p:spPr/>
        <p:txBody>
          <a:bodyPr/>
          <a:lstStyle/>
          <a:p>
            <a:r>
              <a:rPr lang="en-US" dirty="0"/>
              <a:t>Dataset Description</a:t>
            </a:r>
          </a:p>
        </p:txBody>
      </p:sp>
      <p:sp>
        <p:nvSpPr>
          <p:cNvPr id="3" name="Content Placeholder 2">
            <a:extLst>
              <a:ext uri="{FF2B5EF4-FFF2-40B4-BE49-F238E27FC236}">
                <a16:creationId xmlns:a16="http://schemas.microsoft.com/office/drawing/2014/main" id="{83736C0D-26D8-8A55-A41A-700566DCE91B}"/>
              </a:ext>
            </a:extLst>
          </p:cNvPr>
          <p:cNvSpPr>
            <a:spLocks noGrp="1"/>
          </p:cNvSpPr>
          <p:nvPr>
            <p:ph sz="half" idx="1"/>
          </p:nvPr>
        </p:nvSpPr>
        <p:spPr/>
        <p:txBody>
          <a:bodyPr>
            <a:normAutofit fontScale="70000" lnSpcReduction="20000"/>
          </a:bodyPr>
          <a:lstStyle/>
          <a:p>
            <a:r>
              <a:rPr lang="en-US" dirty="0"/>
              <a:t>The USDA, Economic Research Service (ERS) estimated average prices for more than 150 commonly consumed fresh and processed fruits. Reported estimates include each product's average retail price and price per edible cup equivalent. Average retail prices are reported per pound. For many fruits, a 1-cup equivalent equals the weight of enough edible food to fill a measuring cup. </a:t>
            </a:r>
          </a:p>
          <a:p>
            <a:endParaRPr lang="en-US" dirty="0"/>
          </a:p>
          <a:p>
            <a:r>
              <a:rPr lang="en-US" dirty="0"/>
              <a:t>https://www.ers.usda.gov/data-products/fruit-and-vegetable-prices.aspx</a:t>
            </a:r>
          </a:p>
          <a:p>
            <a:endParaRPr lang="en-US" dirty="0"/>
          </a:p>
        </p:txBody>
      </p:sp>
      <p:sp>
        <p:nvSpPr>
          <p:cNvPr id="4" name="Content Placeholder 3">
            <a:extLst>
              <a:ext uri="{FF2B5EF4-FFF2-40B4-BE49-F238E27FC236}">
                <a16:creationId xmlns:a16="http://schemas.microsoft.com/office/drawing/2014/main" id="{4B2E2E7F-4178-9C4B-CFFC-F23344F8C8B4}"/>
              </a:ext>
            </a:extLst>
          </p:cNvPr>
          <p:cNvSpPr>
            <a:spLocks noGrp="1"/>
          </p:cNvSpPr>
          <p:nvPr>
            <p:ph sz="half" idx="2"/>
          </p:nvPr>
        </p:nvSpPr>
        <p:spPr/>
        <p:txBody>
          <a:bodyPr>
            <a:normAutofit fontScale="70000" lnSpcReduction="20000"/>
          </a:bodyPr>
          <a:lstStyle/>
          <a:p>
            <a:r>
              <a:rPr lang="en-US" dirty="0"/>
              <a:t>The dataset includes information about the different types of fruits, their state or form at the retail store, their retail price, cup equivalent size, and cup equivalent price.</a:t>
            </a:r>
          </a:p>
          <a:p>
            <a:endParaRPr lang="en-US" dirty="0"/>
          </a:p>
          <a:p>
            <a:r>
              <a:rPr lang="en-US" dirty="0"/>
              <a:t>FOCUS</a:t>
            </a:r>
          </a:p>
          <a:p>
            <a:r>
              <a:rPr lang="en-US" dirty="0"/>
              <a:t>The main agenda of this project will be to compare the prices across different states of fruits at retail stores.</a:t>
            </a:r>
          </a:p>
          <a:p>
            <a:endParaRPr lang="en-US" dirty="0"/>
          </a:p>
        </p:txBody>
      </p:sp>
    </p:spTree>
    <p:extLst>
      <p:ext uri="{BB962C8B-B14F-4D97-AF65-F5344CB8AC3E}">
        <p14:creationId xmlns:p14="http://schemas.microsoft.com/office/powerpoint/2010/main" val="145433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95C67B3-9823-6138-9949-A307126FADF6}"/>
              </a:ext>
            </a:extLst>
          </p:cNvPr>
          <p:cNvSpPr txBox="1"/>
          <p:nvPr/>
        </p:nvSpPr>
        <p:spPr>
          <a:xfrm>
            <a:off x="1451581" y="2015732"/>
            <a:ext cx="3526523" cy="3450613"/>
          </a:xfrm>
          <a:prstGeom prst="rect">
            <a:avLst/>
          </a:prstGeom>
        </p:spPr>
        <p:txBody>
          <a:bodyPr vert="horz" lIns="91440" tIns="45720" rIns="91440" bIns="45720" rtlCol="0" anchor="t">
            <a:normAutofit/>
          </a:bodyPr>
          <a:lstStyle/>
          <a:p>
            <a:pPr marL="342900" indent="-228600" defTabSz="914400">
              <a:lnSpc>
                <a:spcPct val="120000"/>
              </a:lnSpc>
              <a:spcAft>
                <a:spcPts val="600"/>
              </a:spcAft>
              <a:buClr>
                <a:schemeClr val="accent1"/>
              </a:buClr>
              <a:buSzPct val="100000"/>
              <a:buFont typeface="Arial" panose="020B0604020202020204" pitchFamily="34" charset="0"/>
              <a:buChar char="•"/>
            </a:pPr>
            <a:r>
              <a:rPr lang="en-US" dirty="0"/>
              <a:t>The resulting dataset used in this project contains 52 rows and 12 columns after data cleaning, integration, and selection. All the retail prices are presented in dollars per pound.</a:t>
            </a:r>
          </a:p>
        </p:txBody>
      </p:sp>
      <p:pic>
        <p:nvPicPr>
          <p:cNvPr id="3" name="Picture 2" descr="A screenshot of a computer&#10;&#10;Description automatically generated">
            <a:extLst>
              <a:ext uri="{FF2B5EF4-FFF2-40B4-BE49-F238E27FC236}">
                <a16:creationId xmlns:a16="http://schemas.microsoft.com/office/drawing/2014/main" id="{D9759ECE-0C41-2CC5-06CF-C958CB9529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72347" y="1116345"/>
            <a:ext cx="4064709" cy="3528998"/>
          </a:xfrm>
          <a:prstGeom prst="rect">
            <a:avLst/>
          </a:prstGeom>
        </p:spPr>
      </p:pic>
      <p:sp>
        <p:nvSpPr>
          <p:cNvPr id="4" name="TextBox 3">
            <a:extLst>
              <a:ext uri="{FF2B5EF4-FFF2-40B4-BE49-F238E27FC236}">
                <a16:creationId xmlns:a16="http://schemas.microsoft.com/office/drawing/2014/main" id="{F0AFA96B-574F-EFF4-A933-3E1403393137}"/>
              </a:ext>
            </a:extLst>
          </p:cNvPr>
          <p:cNvSpPr txBox="1"/>
          <p:nvPr/>
        </p:nvSpPr>
        <p:spPr>
          <a:xfrm>
            <a:off x="6519222" y="4739093"/>
            <a:ext cx="2912930" cy="272382"/>
          </a:xfrm>
          <a:prstGeom prst="rect">
            <a:avLst/>
          </a:prstGeom>
          <a:noFill/>
        </p:spPr>
        <p:txBody>
          <a:bodyPr wrap="square" rtlCol="0">
            <a:spAutoFit/>
          </a:bodyPr>
          <a:lstStyle/>
          <a:p>
            <a:pPr defTabSz="297180">
              <a:spcAft>
                <a:spcPts val="600"/>
              </a:spcAft>
            </a:pPr>
            <a:r>
              <a:rPr lang="en-US" sz="1170" kern="1200">
                <a:solidFill>
                  <a:schemeClr val="tx1"/>
                </a:solidFill>
                <a:latin typeface="+mn-lt"/>
                <a:ea typeface="+mn-ea"/>
                <a:cs typeface="+mn-cs"/>
              </a:rPr>
              <a:t>52 rows x 12 columns</a:t>
            </a:r>
            <a:endParaRPr lang="en-US"/>
          </a:p>
        </p:txBody>
      </p:sp>
    </p:spTree>
    <p:extLst>
      <p:ext uri="{BB962C8B-B14F-4D97-AF65-F5344CB8AC3E}">
        <p14:creationId xmlns:p14="http://schemas.microsoft.com/office/powerpoint/2010/main" val="3033832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7F9DA97-6BE0-BBEF-5395-3C24251DF18D}"/>
              </a:ext>
            </a:extLst>
          </p:cNvPr>
          <p:cNvSpPr txBox="1"/>
          <p:nvPr/>
        </p:nvSpPr>
        <p:spPr>
          <a:xfrm>
            <a:off x="7103444" y="396240"/>
            <a:ext cx="4976794" cy="3886898"/>
          </a:xfrm>
          <a:prstGeom prst="rect">
            <a:avLst/>
          </a:prstGeom>
          <a:noFill/>
        </p:spPr>
        <p:txBody>
          <a:bodyPr wrap="square" rtlCol="0">
            <a:spAutoFit/>
          </a:bodyPr>
          <a:lstStyle/>
          <a:p>
            <a:pPr algn="ctr"/>
            <a:r>
              <a:rPr lang="en-US" sz="3600" b="1" u="sng" dirty="0">
                <a:solidFill>
                  <a:schemeClr val="accent2">
                    <a:lumMod val="50000"/>
                  </a:schemeClr>
                </a:solidFill>
                <a:latin typeface="Arial Black" panose="020B0A04020102020204" pitchFamily="34" charset="0"/>
              </a:rPr>
              <a:t>Data Cleaning</a:t>
            </a:r>
            <a:endParaRPr lang="en-US" dirty="0"/>
          </a:p>
          <a:p>
            <a:pPr marL="285750" indent="-285750">
              <a:lnSpc>
                <a:spcPct val="200000"/>
              </a:lnSpc>
              <a:buFont typeface="Wingdings" panose="05000000000000000000" pitchFamily="2" charset="2"/>
              <a:buChar char="Ø"/>
            </a:pPr>
            <a:r>
              <a:rPr lang="en-US" dirty="0"/>
              <a:t>Drop every row that has “per pint” as a unit of measurement in the </a:t>
            </a:r>
            <a:r>
              <a:rPr lang="en-US" dirty="0" err="1"/>
              <a:t>RetailPriceUnit</a:t>
            </a:r>
            <a:r>
              <a:rPr lang="en-US" dirty="0"/>
              <a:t> column</a:t>
            </a:r>
          </a:p>
          <a:p>
            <a:pPr marL="285750" indent="-285750">
              <a:lnSpc>
                <a:spcPct val="200000"/>
              </a:lnSpc>
              <a:buFont typeface="Wingdings" panose="05000000000000000000" pitchFamily="2" charset="2"/>
              <a:buChar char="Ø"/>
            </a:pPr>
            <a:r>
              <a:rPr lang="en-US" dirty="0"/>
              <a:t>Check the existing columns</a:t>
            </a:r>
          </a:p>
          <a:p>
            <a:pPr marL="285750" indent="-285750">
              <a:lnSpc>
                <a:spcPct val="200000"/>
              </a:lnSpc>
              <a:buFont typeface="Wingdings" panose="05000000000000000000" pitchFamily="2" charset="2"/>
              <a:buChar char="Ø"/>
            </a:pPr>
            <a:r>
              <a:rPr lang="en-US" dirty="0"/>
              <a:t>Rename the price columns to add the unit of measurement</a:t>
            </a:r>
          </a:p>
          <a:p>
            <a:pPr marL="285750" indent="-285750">
              <a:lnSpc>
                <a:spcPct val="200000"/>
              </a:lnSpc>
              <a:buFont typeface="Wingdings" panose="05000000000000000000" pitchFamily="2" charset="2"/>
              <a:buChar char="Ø"/>
            </a:pPr>
            <a:r>
              <a:rPr lang="en-US" dirty="0"/>
              <a:t>Save the resulting data frame to a new csv file</a:t>
            </a:r>
          </a:p>
        </p:txBody>
      </p:sp>
      <p:pic>
        <p:nvPicPr>
          <p:cNvPr id="4" name="Picture 3" descr="A screenshot of a computer program&#10;&#10;Description automatically generated">
            <a:extLst>
              <a:ext uri="{FF2B5EF4-FFF2-40B4-BE49-F238E27FC236}">
                <a16:creationId xmlns:a16="http://schemas.microsoft.com/office/drawing/2014/main" id="{1F07D66B-F1DB-7A86-44DA-8112F68B638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
            <a:ext cx="7103445" cy="6167119"/>
          </a:xfrm>
          <a:prstGeom prst="rect">
            <a:avLst/>
          </a:prstGeom>
        </p:spPr>
      </p:pic>
    </p:spTree>
    <p:extLst>
      <p:ext uri="{BB962C8B-B14F-4D97-AF65-F5344CB8AC3E}">
        <p14:creationId xmlns:p14="http://schemas.microsoft.com/office/powerpoint/2010/main" val="822896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Description automatically generated">
            <a:extLst>
              <a:ext uri="{FF2B5EF4-FFF2-40B4-BE49-F238E27FC236}">
                <a16:creationId xmlns:a16="http://schemas.microsoft.com/office/drawing/2014/main" id="{64E27C39-8D22-9EE8-167E-CDE862CD5D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0"/>
            <a:ext cx="7103445" cy="6167120"/>
          </a:xfrm>
          <a:prstGeom prst="rect">
            <a:avLst/>
          </a:prstGeom>
        </p:spPr>
      </p:pic>
      <p:sp>
        <p:nvSpPr>
          <p:cNvPr id="4" name="TextBox 3">
            <a:extLst>
              <a:ext uri="{FF2B5EF4-FFF2-40B4-BE49-F238E27FC236}">
                <a16:creationId xmlns:a16="http://schemas.microsoft.com/office/drawing/2014/main" id="{18410A72-B93B-DBF7-7597-7BCF47AC996F}"/>
              </a:ext>
            </a:extLst>
          </p:cNvPr>
          <p:cNvSpPr txBox="1"/>
          <p:nvPr/>
        </p:nvSpPr>
        <p:spPr>
          <a:xfrm>
            <a:off x="7103444" y="231006"/>
            <a:ext cx="4880009" cy="5029518"/>
          </a:xfrm>
          <a:prstGeom prst="rect">
            <a:avLst/>
          </a:prstGeom>
          <a:noFill/>
        </p:spPr>
        <p:txBody>
          <a:bodyPr wrap="square" rtlCol="0">
            <a:spAutoFit/>
          </a:bodyPr>
          <a:lstStyle/>
          <a:p>
            <a:pPr algn="ctr">
              <a:lnSpc>
                <a:spcPct val="150000"/>
              </a:lnSpc>
            </a:pPr>
            <a:r>
              <a:rPr lang="en-US" sz="3600" b="1" u="sng" dirty="0">
                <a:solidFill>
                  <a:schemeClr val="accent1">
                    <a:lumMod val="75000"/>
                  </a:schemeClr>
                </a:solidFill>
                <a:latin typeface="Arial Black" panose="020B0A04020102020204" pitchFamily="34" charset="0"/>
              </a:rPr>
              <a:t>Data Cleaning</a:t>
            </a:r>
          </a:p>
          <a:p>
            <a:pPr marL="285750" indent="-285750">
              <a:lnSpc>
                <a:spcPct val="150000"/>
              </a:lnSpc>
              <a:buFont typeface="Wingdings" panose="05000000000000000000" pitchFamily="2" charset="2"/>
              <a:buChar char="Ø"/>
            </a:pPr>
            <a:r>
              <a:rPr lang="en-US" dirty="0"/>
              <a:t>Drop all columns that only contain the unit of measurement</a:t>
            </a:r>
          </a:p>
          <a:p>
            <a:pPr marL="285750" indent="-285750">
              <a:lnSpc>
                <a:spcPct val="150000"/>
              </a:lnSpc>
              <a:buFont typeface="Wingdings" panose="05000000000000000000" pitchFamily="2" charset="2"/>
              <a:buChar char="Ø"/>
            </a:pPr>
            <a:r>
              <a:rPr lang="en-US" dirty="0"/>
              <a:t>Drop all unnecessary columns for data analysis</a:t>
            </a:r>
          </a:p>
          <a:p>
            <a:pPr marL="285750" indent="-285750">
              <a:lnSpc>
                <a:spcPct val="150000"/>
              </a:lnSpc>
              <a:buFont typeface="Wingdings" panose="05000000000000000000" pitchFamily="2" charset="2"/>
              <a:buChar char="Ø"/>
            </a:pPr>
            <a:r>
              <a:rPr lang="en-US" dirty="0"/>
              <a:t>Save the resulting data frame as a new csv file</a:t>
            </a:r>
          </a:p>
          <a:p>
            <a:pPr marL="285750" indent="-285750">
              <a:lnSpc>
                <a:spcPct val="150000"/>
              </a:lnSpc>
              <a:buFont typeface="Wingdings" panose="05000000000000000000" pitchFamily="2" charset="2"/>
              <a:buChar char="Ø"/>
            </a:pPr>
            <a:r>
              <a:rPr lang="en-US" dirty="0"/>
              <a:t>Rename the size columns to have the unit of measurement</a:t>
            </a:r>
          </a:p>
          <a:p>
            <a:pPr marL="285750" indent="-285750">
              <a:lnSpc>
                <a:spcPct val="150000"/>
              </a:lnSpc>
              <a:buFont typeface="Wingdings" panose="05000000000000000000" pitchFamily="2" charset="2"/>
              <a:buChar char="Ø"/>
            </a:pPr>
            <a:r>
              <a:rPr lang="en-US" dirty="0"/>
              <a:t>Check for any duplicate values after combining column one and column two. </a:t>
            </a:r>
          </a:p>
          <a:p>
            <a:pPr marL="285750" indent="-285750">
              <a:lnSpc>
                <a:spcPct val="150000"/>
              </a:lnSpc>
              <a:buFont typeface="Wingdings" panose="05000000000000000000" pitchFamily="2" charset="2"/>
              <a:buChar char="Ø"/>
            </a:pPr>
            <a:r>
              <a:rPr lang="en-US" dirty="0"/>
              <a:t>Eliminate any duplicate data to avoid redundancy</a:t>
            </a:r>
          </a:p>
        </p:txBody>
      </p:sp>
    </p:spTree>
    <p:extLst>
      <p:ext uri="{BB962C8B-B14F-4D97-AF65-F5344CB8AC3E}">
        <p14:creationId xmlns:p14="http://schemas.microsoft.com/office/powerpoint/2010/main" val="38910433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4E74A3-568D-3849-D0D4-B8615B3C94F8}"/>
              </a:ext>
            </a:extLst>
          </p:cNvPr>
          <p:cNvSpPr txBox="1"/>
          <p:nvPr/>
        </p:nvSpPr>
        <p:spPr>
          <a:xfrm>
            <a:off x="7366000" y="-1"/>
            <a:ext cx="4825999" cy="6136639"/>
          </a:xfrm>
          <a:prstGeom prst="rect">
            <a:avLst/>
          </a:prstGeom>
        </p:spPr>
        <p:txBody>
          <a:bodyPr vert="horz" lIns="91440" tIns="45720" rIns="91440" bIns="45720" rtlCol="0" anchor="t">
            <a:normAutofit/>
          </a:bodyPr>
          <a:lstStyle/>
          <a:p>
            <a:pPr marR="0" algn="ctr" defTabSz="914400">
              <a:lnSpc>
                <a:spcPct val="120000"/>
              </a:lnSpc>
              <a:spcBef>
                <a:spcPts val="0"/>
              </a:spcBef>
              <a:spcAft>
                <a:spcPts val="800"/>
              </a:spcAft>
              <a:buClr>
                <a:schemeClr val="accent1"/>
              </a:buClr>
              <a:buSzPct val="100000"/>
            </a:pPr>
            <a:r>
              <a:rPr lang="en-US" sz="3600" b="1" u="sng" dirty="0">
                <a:solidFill>
                  <a:schemeClr val="accent1">
                    <a:lumMod val="75000"/>
                  </a:schemeClr>
                </a:solidFill>
                <a:latin typeface="Arial Black" panose="020B0A04020102020204" pitchFamily="34" charset="0"/>
              </a:rPr>
              <a:t>Data Cleaning &amp; Transformation</a:t>
            </a:r>
          </a:p>
          <a:p>
            <a:pPr marL="400050" marR="0" lvl="0" indent="-285750" defTabSz="914400">
              <a:lnSpc>
                <a:spcPct val="150000"/>
              </a:lnSpc>
              <a:spcBef>
                <a:spcPts val="0"/>
              </a:spcBef>
              <a:spcAft>
                <a:spcPts val="0"/>
              </a:spcAft>
              <a:buClr>
                <a:schemeClr val="tx1"/>
              </a:buClr>
              <a:buSzPct val="100000"/>
              <a:buFont typeface="Wingdings" panose="05000000000000000000" pitchFamily="2" charset="2"/>
              <a:buChar char="Ø"/>
            </a:pPr>
            <a:r>
              <a:rPr lang="en-US" dirty="0"/>
              <a:t>Add an extra column to convert price from per cup to per pound</a:t>
            </a:r>
          </a:p>
          <a:p>
            <a:pPr marL="400050" marR="0" lvl="0" indent="-285750" defTabSz="914400">
              <a:lnSpc>
                <a:spcPct val="150000"/>
              </a:lnSpc>
              <a:spcBef>
                <a:spcPts val="0"/>
              </a:spcBef>
              <a:spcAft>
                <a:spcPts val="0"/>
              </a:spcAft>
              <a:buClr>
                <a:schemeClr val="tx1"/>
              </a:buClr>
              <a:buSzPct val="100000"/>
              <a:buFont typeface="Wingdings" panose="05000000000000000000" pitchFamily="2" charset="2"/>
              <a:buChar char="Ø"/>
            </a:pPr>
            <a:r>
              <a:rPr lang="en-US" dirty="0"/>
              <a:t>Add an extra column to show the ratio between </a:t>
            </a:r>
            <a:r>
              <a:rPr lang="en-US" dirty="0" err="1"/>
              <a:t>CupEquivalentPrice-PerPound</a:t>
            </a:r>
            <a:r>
              <a:rPr lang="en-US" dirty="0"/>
              <a:t> and </a:t>
            </a:r>
            <a:r>
              <a:rPr lang="en-US" dirty="0" err="1"/>
              <a:t>RetailPrice-PerPound</a:t>
            </a:r>
            <a:endParaRPr lang="en-US" dirty="0"/>
          </a:p>
          <a:p>
            <a:pPr marL="400050" marR="0" lvl="0" indent="-285750" defTabSz="914400">
              <a:lnSpc>
                <a:spcPct val="150000"/>
              </a:lnSpc>
              <a:spcBef>
                <a:spcPts val="0"/>
              </a:spcBef>
              <a:spcAft>
                <a:spcPts val="800"/>
              </a:spcAft>
              <a:buClr>
                <a:schemeClr val="tx1"/>
              </a:buClr>
              <a:buSzPct val="100000"/>
              <a:buFont typeface="Wingdings" panose="05000000000000000000" pitchFamily="2" charset="2"/>
              <a:buChar char="Ø"/>
            </a:pPr>
            <a:r>
              <a:rPr lang="en-US" dirty="0"/>
              <a:t>Round up all the numerical data to two decimal places</a:t>
            </a:r>
          </a:p>
        </p:txBody>
      </p:sp>
      <p:pic>
        <p:nvPicPr>
          <p:cNvPr id="6" name="Picture 5" descr="A screenshot of a computer program&#10;&#10;Description automatically generated">
            <a:extLst>
              <a:ext uri="{FF2B5EF4-FFF2-40B4-BE49-F238E27FC236}">
                <a16:creationId xmlns:a16="http://schemas.microsoft.com/office/drawing/2014/main" id="{EB88E43E-1376-378B-D411-0876B672E9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7538720" cy="6136639"/>
          </a:xfrm>
          <a:prstGeom prst="rect">
            <a:avLst/>
          </a:prstGeom>
        </p:spPr>
      </p:pic>
    </p:spTree>
    <p:extLst>
      <p:ext uri="{BB962C8B-B14F-4D97-AF65-F5344CB8AC3E}">
        <p14:creationId xmlns:p14="http://schemas.microsoft.com/office/powerpoint/2010/main" val="27773170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C62DFA0-65DC-5F5B-D61C-564E5BD0A9DA}"/>
              </a:ext>
            </a:extLst>
          </p:cNvPr>
          <p:cNvSpPr txBox="1"/>
          <p:nvPr/>
        </p:nvSpPr>
        <p:spPr>
          <a:xfrm>
            <a:off x="6746240" y="610524"/>
            <a:ext cx="5331860" cy="3090526"/>
          </a:xfrm>
          <a:prstGeom prst="rect">
            <a:avLst/>
          </a:prstGeom>
          <a:noFill/>
        </p:spPr>
        <p:txBody>
          <a:bodyPr wrap="square" rtlCol="0">
            <a:spAutoFit/>
          </a:bodyPr>
          <a:lstStyle/>
          <a:p>
            <a:r>
              <a:rPr lang="en-US" sz="3600" b="1" u="sng" dirty="0">
                <a:solidFill>
                  <a:schemeClr val="accent1">
                    <a:lumMod val="75000"/>
                  </a:schemeClr>
                </a:solidFill>
                <a:latin typeface="Arial Black" panose="020B0A04020102020204" pitchFamily="34" charset="0"/>
              </a:rPr>
              <a:t>Data Discretization</a:t>
            </a:r>
          </a:p>
          <a:p>
            <a:pPr marL="285750" indent="-285750">
              <a:lnSpc>
                <a:spcPct val="150000"/>
              </a:lnSpc>
              <a:buFont typeface="Wingdings" panose="05000000000000000000" pitchFamily="2" charset="2"/>
              <a:buChar char="Ø"/>
            </a:pPr>
            <a:r>
              <a:rPr lang="en-US" dirty="0"/>
              <a:t>Bin numbers are 0-4</a:t>
            </a:r>
          </a:p>
          <a:p>
            <a:pPr marL="285750" indent="-285750">
              <a:lnSpc>
                <a:spcPct val="150000"/>
              </a:lnSpc>
              <a:buFont typeface="Wingdings" panose="05000000000000000000" pitchFamily="2" charset="2"/>
              <a:buChar char="Ø"/>
            </a:pPr>
            <a:r>
              <a:rPr lang="en-US" dirty="0"/>
              <a:t>Use the concept of binning to group fruit prices into five bins</a:t>
            </a:r>
          </a:p>
          <a:p>
            <a:pPr marL="285750" indent="-285750">
              <a:lnSpc>
                <a:spcPct val="150000"/>
              </a:lnSpc>
              <a:buFont typeface="Wingdings" panose="05000000000000000000" pitchFamily="2" charset="2"/>
              <a:buChar char="Ø"/>
            </a:pPr>
            <a:r>
              <a:rPr lang="en-US" dirty="0"/>
              <a:t>The type of binning use is equal width binning</a:t>
            </a:r>
          </a:p>
          <a:p>
            <a:pPr marL="285750" indent="-285750">
              <a:lnSpc>
                <a:spcPct val="150000"/>
              </a:lnSpc>
              <a:buFont typeface="Wingdings" panose="05000000000000000000" pitchFamily="2" charset="2"/>
              <a:buChar char="Ø"/>
            </a:pPr>
            <a:r>
              <a:rPr lang="en-US" dirty="0"/>
              <a:t>This helps to simplify the data for analysis and interpretation</a:t>
            </a:r>
          </a:p>
        </p:txBody>
      </p:sp>
      <p:pic>
        <p:nvPicPr>
          <p:cNvPr id="4" name="Picture 3" descr="A screen shot of a computer program&#10;&#10;Description automatically generated">
            <a:extLst>
              <a:ext uri="{FF2B5EF4-FFF2-40B4-BE49-F238E27FC236}">
                <a16:creationId xmlns:a16="http://schemas.microsoft.com/office/drawing/2014/main" id="{79F0F6E5-24F1-E1FF-DCEA-A2961A2873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190924"/>
            <a:ext cx="6614160" cy="3169920"/>
          </a:xfrm>
          <a:prstGeom prst="rect">
            <a:avLst/>
          </a:prstGeom>
        </p:spPr>
      </p:pic>
    </p:spTree>
    <p:extLst>
      <p:ext uri="{BB962C8B-B14F-4D97-AF65-F5344CB8AC3E}">
        <p14:creationId xmlns:p14="http://schemas.microsoft.com/office/powerpoint/2010/main" val="14056685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721B7-FA71-F365-FC00-7FB4757DF1EE}"/>
              </a:ext>
            </a:extLst>
          </p:cNvPr>
          <p:cNvSpPr>
            <a:spLocks noGrp="1"/>
          </p:cNvSpPr>
          <p:nvPr>
            <p:ph type="title" idx="4294967295"/>
          </p:nvPr>
        </p:nvSpPr>
        <p:spPr>
          <a:xfrm>
            <a:off x="82550" y="804863"/>
            <a:ext cx="12109450" cy="1049337"/>
          </a:xfrm>
        </p:spPr>
        <p:txBody>
          <a:bodyPr vert="horz" lIns="91440" tIns="45720" rIns="91440" bIns="45720" rtlCol="0" anchor="t">
            <a:normAutofit/>
          </a:bodyPr>
          <a:lstStyle/>
          <a:p>
            <a:r>
              <a:rPr lang="en-US" sz="3600" b="1" u="sng" dirty="0">
                <a:solidFill>
                  <a:schemeClr val="accent1">
                    <a:lumMod val="75000"/>
                  </a:schemeClr>
                </a:solidFill>
                <a:latin typeface="Arial Black" panose="020B0A04020102020204" pitchFamily="34" charset="0"/>
              </a:rPr>
              <a:t>Chi-Square Test</a:t>
            </a:r>
          </a:p>
        </p:txBody>
      </p:sp>
      <p:sp>
        <p:nvSpPr>
          <p:cNvPr id="3" name="TextBox 2">
            <a:extLst>
              <a:ext uri="{FF2B5EF4-FFF2-40B4-BE49-F238E27FC236}">
                <a16:creationId xmlns:a16="http://schemas.microsoft.com/office/drawing/2014/main" id="{21D1A67C-C7A4-CC58-9CAE-E76D73AD3CA4}"/>
              </a:ext>
            </a:extLst>
          </p:cNvPr>
          <p:cNvSpPr txBox="1"/>
          <p:nvPr/>
        </p:nvSpPr>
        <p:spPr>
          <a:xfrm>
            <a:off x="5660967" y="448888"/>
            <a:ext cx="6292735" cy="875466"/>
          </a:xfrm>
          <a:prstGeom prst="rect">
            <a:avLst/>
          </a:prstGeom>
        </p:spPr>
        <p:txBody>
          <a:bodyPr vert="horz" lIns="91440" tIns="45720" rIns="91440" bIns="45720" rtlCol="0" anchor="t">
            <a:normAutofit/>
          </a:bodyPr>
          <a:lstStyle/>
          <a:p>
            <a:pPr marL="285750" indent="-285750" defTabSz="914400">
              <a:lnSpc>
                <a:spcPct val="120000"/>
              </a:lnSpc>
              <a:spcAft>
                <a:spcPts val="600"/>
              </a:spcAft>
              <a:buClr>
                <a:schemeClr val="tx1"/>
              </a:buClr>
              <a:buSzPct val="100000"/>
              <a:buFont typeface="Wingdings" panose="05000000000000000000" pitchFamily="2" charset="2"/>
              <a:buChar char="Ø"/>
            </a:pPr>
            <a:r>
              <a:rPr lang="en-US" dirty="0"/>
              <a:t>Using chi2 contingency from SciPy stats to perform the chi-square test of independence and calculate the following:</a:t>
            </a:r>
          </a:p>
        </p:txBody>
      </p:sp>
      <p:pic>
        <p:nvPicPr>
          <p:cNvPr id="7" name="Picture 6" descr="A screen shot of a computer program&#10;&#10;Description automatically generated">
            <a:extLst>
              <a:ext uri="{FF2B5EF4-FFF2-40B4-BE49-F238E27FC236}">
                <a16:creationId xmlns:a16="http://schemas.microsoft.com/office/drawing/2014/main" id="{C653BDC5-3475-138B-9861-E4748BE185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6254" y="1421476"/>
            <a:ext cx="5494713" cy="2784763"/>
          </a:xfrm>
          <a:prstGeom prst="rect">
            <a:avLst/>
          </a:prstGeom>
        </p:spPr>
      </p:pic>
      <p:pic>
        <p:nvPicPr>
          <p:cNvPr id="10" name="Picture 9">
            <a:extLst>
              <a:ext uri="{FF2B5EF4-FFF2-40B4-BE49-F238E27FC236}">
                <a16:creationId xmlns:a16="http://schemas.microsoft.com/office/drawing/2014/main" id="{C7FA704F-5ABB-F4BB-497F-45AFC80379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0" y="1411225"/>
            <a:ext cx="5494714" cy="885949"/>
          </a:xfrm>
          <a:prstGeom prst="rect">
            <a:avLst/>
          </a:prstGeom>
        </p:spPr>
      </p:pic>
      <p:sp>
        <p:nvSpPr>
          <p:cNvPr id="11" name="TextBox 10">
            <a:extLst>
              <a:ext uri="{FF2B5EF4-FFF2-40B4-BE49-F238E27FC236}">
                <a16:creationId xmlns:a16="http://schemas.microsoft.com/office/drawing/2014/main" id="{08A12220-DC7D-3C82-C16B-6797A5305BD9}"/>
              </a:ext>
            </a:extLst>
          </p:cNvPr>
          <p:cNvSpPr txBox="1"/>
          <p:nvPr/>
        </p:nvSpPr>
        <p:spPr>
          <a:xfrm>
            <a:off x="5660967" y="2593571"/>
            <a:ext cx="6531033" cy="3416320"/>
          </a:xfrm>
          <a:prstGeom prst="rect">
            <a:avLst/>
          </a:prstGeom>
          <a:noFill/>
        </p:spPr>
        <p:txBody>
          <a:bodyPr wrap="square" rtlCol="0">
            <a:spAutoFit/>
          </a:bodyPr>
          <a:lstStyle/>
          <a:p>
            <a:pPr marL="285750" indent="-285750">
              <a:buFont typeface="Wingdings" panose="05000000000000000000" pitchFamily="2" charset="2"/>
              <a:buChar char="ü"/>
            </a:pPr>
            <a:r>
              <a:rPr lang="en-US" b="1" dirty="0"/>
              <a:t>Chi-square statistic</a:t>
            </a:r>
            <a:r>
              <a:rPr lang="en-US" dirty="0"/>
              <a:t>: This measures of how much the observed counts deviate from the expected counts. The chi-square statistic is 2295. This large value suggests that there is a notable difference between the observed and expected frequencies.</a:t>
            </a:r>
          </a:p>
          <a:p>
            <a:pPr marL="285750" indent="-285750">
              <a:buFont typeface="Wingdings" panose="05000000000000000000" pitchFamily="2" charset="2"/>
              <a:buChar char="ü"/>
            </a:pPr>
            <a:r>
              <a:rPr lang="en-US" b="1" dirty="0"/>
              <a:t>P-value: </a:t>
            </a:r>
            <a:r>
              <a:rPr lang="en-US" dirty="0"/>
              <a:t>It represents the probability of observing a chi-square statistic as extreme as or more extreme than the one calculated, assuming that the null hypothesis is true. In this case, the p-value is 0.09897. This is greater than the significance level of 0.05, suggesting that there is weak evidence against the null hypothesis.</a:t>
            </a:r>
          </a:p>
          <a:p>
            <a:pPr marL="285750" indent="-285750">
              <a:buFont typeface="Wingdings" panose="05000000000000000000" pitchFamily="2" charset="2"/>
              <a:buChar char="ü"/>
            </a:pPr>
            <a:r>
              <a:rPr lang="en-US" b="1" dirty="0"/>
              <a:t>Degrees of freedom: </a:t>
            </a:r>
            <a:r>
              <a:rPr lang="en-US" dirty="0"/>
              <a:t>This is the number of independent pieces of information in the contingency table. The degrees of freedom is 2209.</a:t>
            </a:r>
          </a:p>
        </p:txBody>
      </p:sp>
      <p:sp>
        <p:nvSpPr>
          <p:cNvPr id="15" name="TextBox 14">
            <a:extLst>
              <a:ext uri="{FF2B5EF4-FFF2-40B4-BE49-F238E27FC236}">
                <a16:creationId xmlns:a16="http://schemas.microsoft.com/office/drawing/2014/main" id="{31994E5F-B558-320B-B43E-DE52B81A6889}"/>
              </a:ext>
            </a:extLst>
          </p:cNvPr>
          <p:cNvSpPr txBox="1"/>
          <p:nvPr/>
        </p:nvSpPr>
        <p:spPr>
          <a:xfrm>
            <a:off x="83128" y="4139738"/>
            <a:ext cx="5577840" cy="1393908"/>
          </a:xfrm>
          <a:prstGeom prst="rect">
            <a:avLst/>
          </a:prstGeom>
          <a:noFill/>
        </p:spPr>
        <p:txBody>
          <a:bodyPr wrap="square" rtlCol="0">
            <a:spAutoFit/>
          </a:bodyPr>
          <a:lstStyle/>
          <a:p>
            <a:pPr marL="285750" indent="-285750" defTabSz="914400">
              <a:lnSpc>
                <a:spcPct val="120000"/>
              </a:lnSpc>
              <a:spcAft>
                <a:spcPts val="600"/>
              </a:spcAft>
              <a:buClr>
                <a:schemeClr val="tx1"/>
              </a:buClr>
              <a:buSzPct val="100000"/>
              <a:buFont typeface="Wingdings" panose="05000000000000000000" pitchFamily="2" charset="2"/>
              <a:buChar char="Ø"/>
            </a:pPr>
            <a:r>
              <a:rPr lang="en-US" dirty="0"/>
              <a:t>Using the fruit prices 2020 dataset, create a cross tabulation between two categorical variables: </a:t>
            </a:r>
            <a:r>
              <a:rPr lang="en-US" dirty="0" err="1"/>
              <a:t>RetailPrice-PerPound</a:t>
            </a:r>
            <a:r>
              <a:rPr lang="en-US" dirty="0"/>
              <a:t> and </a:t>
            </a:r>
            <a:r>
              <a:rPr lang="en-US" dirty="0" err="1"/>
              <a:t>CupEquivalentPrice-PerPound</a:t>
            </a:r>
            <a:endParaRPr lang="en-US" dirty="0"/>
          </a:p>
        </p:txBody>
      </p:sp>
    </p:spTree>
    <p:extLst>
      <p:ext uri="{BB962C8B-B14F-4D97-AF65-F5344CB8AC3E}">
        <p14:creationId xmlns:p14="http://schemas.microsoft.com/office/powerpoint/2010/main" val="8337476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black background with white numbers&#10;&#10;Description automatically generated">
            <a:extLst>
              <a:ext uri="{FF2B5EF4-FFF2-40B4-BE49-F238E27FC236}">
                <a16:creationId xmlns:a16="http://schemas.microsoft.com/office/drawing/2014/main" id="{87D70DCA-0BC6-E079-34BF-67B00DE4F2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447" y="224445"/>
            <a:ext cx="9944427" cy="2128058"/>
          </a:xfrm>
          <a:prstGeom prst="rect">
            <a:avLst/>
          </a:prstGeom>
        </p:spPr>
      </p:pic>
      <p:sp>
        <p:nvSpPr>
          <p:cNvPr id="4" name="TextBox 3">
            <a:extLst>
              <a:ext uri="{FF2B5EF4-FFF2-40B4-BE49-F238E27FC236}">
                <a16:creationId xmlns:a16="http://schemas.microsoft.com/office/drawing/2014/main" id="{F75F0605-92AB-1E1E-F879-1F4A8D6B2688}"/>
              </a:ext>
            </a:extLst>
          </p:cNvPr>
          <p:cNvSpPr txBox="1"/>
          <p:nvPr/>
        </p:nvSpPr>
        <p:spPr>
          <a:xfrm>
            <a:off x="357447" y="2826327"/>
            <a:ext cx="9501448"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a:t>Null Hypothesis (H0): There is no association between the two categorical variables in the population.</a:t>
            </a:r>
          </a:p>
          <a:p>
            <a:pPr marL="285750" indent="-285750">
              <a:buFont typeface="Wingdings" panose="05000000000000000000" pitchFamily="2" charset="2"/>
              <a:buChar char="Ø"/>
            </a:pPr>
            <a:r>
              <a:rPr lang="en-US" dirty="0"/>
              <a:t>Alternative Hypothesis (H1): There is an association between the two categorical variables in the population.</a:t>
            </a:r>
          </a:p>
          <a:p>
            <a:pPr marL="285750" indent="-285750">
              <a:buFont typeface="Wingdings" panose="05000000000000000000" pitchFamily="2" charset="2"/>
              <a:buChar char="Ø"/>
            </a:pPr>
            <a:endParaRPr lang="en-US" dirty="0"/>
          </a:p>
          <a:p>
            <a:endParaRPr lang="en-US" dirty="0"/>
          </a:p>
          <a:p>
            <a:pPr marL="285750" indent="-285750">
              <a:buFont typeface="Wingdings" panose="05000000000000000000" pitchFamily="2" charset="2"/>
              <a:buChar char="Ø"/>
            </a:pPr>
            <a:r>
              <a:rPr lang="en-US" dirty="0"/>
              <a:t>The p-value is 0.09897, which is greater than the significance level of 0.05. This suggests that there is weak evidence against the null hypothesis. Therefore, there is not enough evidence to reject the null hypothesis of independence between the two variables at a conventional significance level. We can then conclude that there is no significant association between the two variables.</a:t>
            </a:r>
          </a:p>
        </p:txBody>
      </p:sp>
    </p:spTree>
    <p:extLst>
      <p:ext uri="{BB962C8B-B14F-4D97-AF65-F5344CB8AC3E}">
        <p14:creationId xmlns:p14="http://schemas.microsoft.com/office/powerpoint/2010/main" val="803029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2847</TotalTime>
  <Words>802</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Arial Black</vt:lpstr>
      <vt:lpstr>Bernard MT Condensed</vt:lpstr>
      <vt:lpstr>guardian-text-oreilly</vt:lpstr>
      <vt:lpstr>Tw Cen MT</vt:lpstr>
      <vt:lpstr>Wingdings</vt:lpstr>
      <vt:lpstr>Circuit</vt:lpstr>
      <vt:lpstr>Fruit Prices By Form in The United States</vt:lpstr>
      <vt:lpstr>Dataset Description</vt:lpstr>
      <vt:lpstr>PowerPoint Presentation</vt:lpstr>
      <vt:lpstr>PowerPoint Presentation</vt:lpstr>
      <vt:lpstr>PowerPoint Presentation</vt:lpstr>
      <vt:lpstr>PowerPoint Presentation</vt:lpstr>
      <vt:lpstr>PowerPoint Presentation</vt:lpstr>
      <vt:lpstr>Chi-Square Test</vt:lpstr>
      <vt:lpstr>PowerPoint Presentation</vt:lpstr>
      <vt:lpstr>VISUALIZATION Histogram for summarization</vt:lpstr>
      <vt:lpstr>VISUALIZATION CONTINUATION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Fruit Prices By Form in The United States</dc:title>
  <dc:creator>Dianah Mutanda</dc:creator>
  <cp:lastModifiedBy>Dianah Mutanda</cp:lastModifiedBy>
  <cp:revision>2</cp:revision>
  <dcterms:created xsi:type="dcterms:W3CDTF">2024-02-25T16:12:21Z</dcterms:created>
  <dcterms:modified xsi:type="dcterms:W3CDTF">2024-04-03T19:43:38Z</dcterms:modified>
</cp:coreProperties>
</file>