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38D6-CE4C-2785-A234-4D5029EA7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16858-F6F6-8F21-CFD1-9AFAA812A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C131-BB94-F763-7FF9-A6EC97F1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F2-8EB6-4157-85E9-E37184DBCCB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49AD7-E20F-7676-6945-7D264058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4D26-C474-B687-9616-D3324610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262F-D8FD-47CB-8381-B1D82047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51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11AF-32A8-64F4-D5B0-9056EA84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1EAF0-3714-EC66-975E-78078885E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8B1B6-55EA-C767-A5F2-A02A63FB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F2-8EB6-4157-85E9-E37184DBCCB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7CF20-958A-AD2C-2789-0C48369F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77A4A-06A1-5C94-907D-F4FC6E40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262F-D8FD-47CB-8381-B1D82047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15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3C8F4-56F7-A2B0-8653-E0BDB9B9D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0437E-2E41-CB03-AA41-5B8BE42B3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18B41-63F2-FF11-A6F4-C82B19E2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F2-8EB6-4157-85E9-E37184DBCCB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E0383-44C4-8190-2097-FDA7C4E0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A7E9-B456-DA82-9CA6-47B53D46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262F-D8FD-47CB-8381-B1D82047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43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CF27-AE3B-9AD3-0F94-79B32D57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205E-84DE-925A-0148-84A040B8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A70E5-71D5-3F2A-20EB-558A20FB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F2-8EB6-4157-85E9-E37184DBCCB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DF556-FE66-AD19-452C-41B1FE67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9065-533B-747A-535D-04FFC4F6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262F-D8FD-47CB-8381-B1D82047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42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0BC8-2281-23B8-E2CC-38EC9EBB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C3676-7796-9BB7-9BB1-C2929F4E4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8416C-056D-B21A-DF5C-1F5075AD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F2-8EB6-4157-85E9-E37184DBCCB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1E34B-5405-5445-9D6E-CF50ED0E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55F99-64BE-A869-71A0-F0647534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262F-D8FD-47CB-8381-B1D82047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1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36CC-04C1-06E3-8BE7-00A799A0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E2ED-531F-BEC7-650E-3E6BA047A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D5A24-28E4-F139-6E9F-74F6797B4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7D5EA-1665-BB1B-4BC5-399DDBB7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F2-8EB6-4157-85E9-E37184DBCCB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CE1A2-08E2-ED27-7592-203799B7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C16F9-A396-4194-D940-84954E6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262F-D8FD-47CB-8381-B1D82047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8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F8DB-10C0-B786-6C50-8186AECF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21749-6AA2-61E8-FA74-1439D1702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D2FA7-7129-600F-3EF7-D6764FB8D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94A81-9D88-0837-0EBB-7AB53286A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223DD-2084-2E45-D10F-834547A4E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F992C-58BB-C06C-5DDF-25EBBF75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F2-8EB6-4157-85E9-E37184DBCCB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5A108-1BE2-31D2-A6E7-5F49BC09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948F4-B488-2135-C99E-3E10DBBB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262F-D8FD-47CB-8381-B1D82047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91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1CED-422C-E8FE-537E-F7EE63D5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EAD1E-7CD7-84CD-B229-39E2F493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F2-8EB6-4157-85E9-E37184DBCCB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7DE8C-A504-8650-E7F2-46A6FC5D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13035-CE04-B95B-8955-3D31638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262F-D8FD-47CB-8381-B1D82047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64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BF701-C42B-AE29-BBAD-2FEDF818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F2-8EB6-4157-85E9-E37184DBCCB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164F5-AC69-8DEC-6FE4-92A22C93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2DBA7-6B3A-4E6C-72EB-8392ACB7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262F-D8FD-47CB-8381-B1D82047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54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81FF-BE25-A612-C6B3-7EA60544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2B5D6-2084-E917-A760-BA4489E53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FDC5E-536F-A55A-4757-465299C40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872CE-7D3B-4C7D-F8BD-CB7ED546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F2-8EB6-4157-85E9-E37184DBCCB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D70F-C6BA-6854-DE96-76F05D64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C306D-BEB9-AD88-7B26-2FE2CBBC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262F-D8FD-47CB-8381-B1D82047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91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9332-FD3C-14E7-05DC-147E439B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785DB-A1A3-6C58-DB94-AFAECC16C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5B48D-40D0-1CE4-7824-F7CA7B89B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BF3D9-FB6B-9F44-4396-A52166A2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F2-8EB6-4157-85E9-E37184DBCCB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147BE-42AF-28A3-330B-F9D6257C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8BD70-450A-800A-EFDB-18E86EBB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262F-D8FD-47CB-8381-B1D82047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40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F05B6-0E44-888B-D7A9-F936FF4E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6FCE-7946-B3EF-B64C-C5DDF203F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3D88-9141-8E8B-C93F-9B465A15E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D2F2-8EB6-4157-85E9-E37184DBCCB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BFF77-5786-27D9-794B-4F06A6FAD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69C0-C647-2342-4418-37BA4EFDD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6262F-D8FD-47CB-8381-B1D82047F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0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BAFA-AAC2-8C5F-4D92-DB7022ED8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Consumer Sentiment Analysis of Protein Bars in India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E8DEC-453E-F6F2-05F4-5DB06C0A5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Diana Lionel</a:t>
            </a:r>
          </a:p>
          <a:p>
            <a:r>
              <a:rPr lang="en-US" dirty="0"/>
              <a:t>MTech Biotechnology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53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2160-281A-4E8E-5FB9-1DEEBBDD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Consumer Sentiment Analysis of Protein Bars in India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87819-8916-3E42-937D-747806B064BA}"/>
              </a:ext>
            </a:extLst>
          </p:cNvPr>
          <p:cNvSpPr txBox="1"/>
          <p:nvPr/>
        </p:nvSpPr>
        <p:spPr>
          <a:xfrm>
            <a:off x="106167" y="3980511"/>
            <a:ext cx="619189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Brands and Variants Analyzed:</a:t>
            </a:r>
          </a:p>
          <a:p>
            <a:pPr>
              <a:buNone/>
            </a:pPr>
            <a:r>
              <a:rPr lang="en-US" dirty="0"/>
              <a:t>Each brand focuses on peanut-based bars: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Whole Truth</a:t>
            </a:r>
            <a:r>
              <a:rPr lang="en-US" dirty="0"/>
              <a:t> – Peanut Cocoa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Yogabar</a:t>
            </a:r>
            <a:r>
              <a:rPr lang="en-US" dirty="0"/>
              <a:t> – Peanut Butter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RiteBite</a:t>
            </a:r>
            <a:r>
              <a:rPr lang="en-US" dirty="0"/>
              <a:t> – Peanut Butter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8AFA1-8425-C3D5-F40D-63105D4BDDF5}"/>
              </a:ext>
            </a:extLst>
          </p:cNvPr>
          <p:cNvSpPr txBox="1"/>
          <p:nvPr/>
        </p:nvSpPr>
        <p:spPr>
          <a:xfrm>
            <a:off x="130995" y="2158648"/>
            <a:ext cx="6097712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Project Objective:</a:t>
            </a:r>
          </a:p>
          <a:p>
            <a:r>
              <a:rPr lang="en-US" dirty="0"/>
              <a:t>To analyze customer reviews of top protein bar brands in India — </a:t>
            </a:r>
            <a:r>
              <a:rPr lang="en-US" b="1" dirty="0"/>
              <a:t>The Whole Truth</a:t>
            </a:r>
            <a:r>
              <a:rPr lang="en-US" dirty="0"/>
              <a:t>, </a:t>
            </a:r>
            <a:r>
              <a:rPr lang="en-US" b="1" dirty="0" err="1"/>
              <a:t>Yogabar</a:t>
            </a:r>
            <a:r>
              <a:rPr lang="en-US" dirty="0"/>
              <a:t>, and </a:t>
            </a:r>
            <a:r>
              <a:rPr lang="en-US" b="1" dirty="0" err="1"/>
              <a:t>RiteBite</a:t>
            </a:r>
            <a:r>
              <a:rPr lang="en-US" dirty="0"/>
              <a:t> — to uncover common consumer perceptions, product pain points, and satisfaction drivers, based on actual Amazon reviews.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F5890-86B6-2162-08A5-CF6083FE33E5}"/>
              </a:ext>
            </a:extLst>
          </p:cNvPr>
          <p:cNvSpPr txBox="1"/>
          <p:nvPr/>
        </p:nvSpPr>
        <p:spPr>
          <a:xfrm>
            <a:off x="6613988" y="2317292"/>
            <a:ext cx="4986391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Data Collection Approach: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: Manually copied Amazon customer reviews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Timeframe Considered</a:t>
            </a:r>
            <a:r>
              <a:rPr lang="en-US" dirty="0"/>
              <a:t>: Reviews from the past 1–3 years, where 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Exclusions</a:t>
            </a:r>
            <a:r>
              <a:rPr lang="en-US" dirty="0"/>
              <a:t>: Variety packs and unrelated product formats.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Criteria</a:t>
            </a:r>
            <a:r>
              <a:rPr lang="en-US" dirty="0"/>
              <a:t>: Focused on individual flavor/variant for brand-specific feedback.</a:t>
            </a:r>
          </a:p>
        </p:txBody>
      </p:sp>
    </p:spTree>
    <p:extLst>
      <p:ext uri="{BB962C8B-B14F-4D97-AF65-F5344CB8AC3E}">
        <p14:creationId xmlns:p14="http://schemas.microsoft.com/office/powerpoint/2010/main" val="119953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489097-7DC1-11DE-AF41-1324C762B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08" y="1610865"/>
            <a:ext cx="4259801" cy="2631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B21BF-A1C4-3CF6-F966-5D395251346C}"/>
              </a:ext>
            </a:extLst>
          </p:cNvPr>
          <p:cNvSpPr txBox="1"/>
          <p:nvPr/>
        </p:nvSpPr>
        <p:spPr>
          <a:xfrm>
            <a:off x="5915346" y="1952343"/>
            <a:ext cx="609771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 have had many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protien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bars and many of them had so different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chemicals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stuff and not even sure what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protien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they used. This brand seems to be really committed to provide quality product and I'm all for it. Pricing is promising,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packaging and presentation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 just great, and feels like home made.</a:t>
            </a: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 will be purchasing more and more from this brand, hopefully I can see other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flavours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from their website added on here!</a:t>
            </a:r>
            <a:r>
              <a:rPr lang="en-US" sz="1400" b="1" dirty="0"/>
              <a:t> </a:t>
            </a:r>
            <a:endParaRPr lang="en-I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936E8-27C3-FED5-340C-782A11F211FC}"/>
              </a:ext>
            </a:extLst>
          </p:cNvPr>
          <p:cNvSpPr txBox="1"/>
          <p:nvPr/>
        </p:nvSpPr>
        <p:spPr>
          <a:xfrm>
            <a:off x="5915346" y="3520662"/>
            <a:ext cx="609771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These protein bars are so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yummy,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swear they feel like eating peanut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flavoured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brownies. Not to mention the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100% clean ingredients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used in them. So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gooood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1400" b="1" dirty="0"/>
              <a:t> </a:t>
            </a:r>
            <a:endParaRPr lang="en-IN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9B0E9-83B2-12B5-E5D9-A439E8128EA2}"/>
              </a:ext>
            </a:extLst>
          </p:cNvPr>
          <p:cNvSpPr txBox="1"/>
          <p:nvPr/>
        </p:nvSpPr>
        <p:spPr>
          <a:xfrm>
            <a:off x="5915346" y="4227206"/>
            <a:ext cx="609771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Yes, they are quite good, but the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price make them impractical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most. Would make a little more sense if they were to give 6 bars at this price. A box of 5 is too little. You are better off buying the best protein powder and mixing it with whatever you love than sticking with bars.</a:t>
            </a:r>
            <a:r>
              <a:rPr lang="en-US" sz="1400" b="1" dirty="0"/>
              <a:t> </a:t>
            </a:r>
            <a:endParaRPr lang="en-IN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18E83-AFD8-0314-13FB-5CC0BCA684F7}"/>
              </a:ext>
            </a:extLst>
          </p:cNvPr>
          <p:cNvSpPr txBox="1"/>
          <p:nvPr/>
        </p:nvSpPr>
        <p:spPr>
          <a:xfrm>
            <a:off x="5915346" y="5364637"/>
            <a:ext cx="609771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Amazing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taste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great packaging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done.</a:t>
            </a:r>
            <a:r>
              <a:rPr lang="en-US" sz="1600" b="1" dirty="0"/>
              <a:t> </a:t>
            </a:r>
            <a:endParaRPr lang="en-IN" sz="1600" b="1" dirty="0"/>
          </a:p>
        </p:txBody>
      </p:sp>
      <p:pic>
        <p:nvPicPr>
          <p:cNvPr id="1028" name="Picture 4" descr="Amazon 5 star review transparent PNG ...">
            <a:extLst>
              <a:ext uri="{FF2B5EF4-FFF2-40B4-BE49-F238E27FC236}">
                <a16:creationId xmlns:a16="http://schemas.microsoft.com/office/drawing/2014/main" id="{7616A948-C1A5-D238-F096-3CB81FDC2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597" y="531939"/>
            <a:ext cx="2331965" cy="124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51928C3-3DB3-2168-C813-DE92B91EE3F3}"/>
              </a:ext>
            </a:extLst>
          </p:cNvPr>
          <p:cNvSpPr txBox="1">
            <a:spLocks/>
          </p:cNvSpPr>
          <p:nvPr/>
        </p:nvSpPr>
        <p:spPr>
          <a:xfrm>
            <a:off x="355314" y="157089"/>
            <a:ext cx="10515600" cy="744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The Whole truth- Peanut Cocoa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4115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A00D-C4DE-193E-DD62-100356A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14" y="157089"/>
            <a:ext cx="10515600" cy="74448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  <a:cs typeface="Times New Roman" panose="02020603050405020304" pitchFamily="18" charset="0"/>
              </a:rPr>
              <a:t>Yoga Bar-Choco Peanut Bar (1/2)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73D9C-288F-32BD-E7EE-FCBB21AE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48" y="2183848"/>
            <a:ext cx="4252724" cy="1843622"/>
          </a:xfrm>
          <a:prstGeom prst="rect">
            <a:avLst/>
          </a:prstGeom>
        </p:spPr>
      </p:pic>
      <p:pic>
        <p:nvPicPr>
          <p:cNvPr id="7" name="Picture 4" descr="Amazon 5 star review transparent PNG ...">
            <a:extLst>
              <a:ext uri="{FF2B5EF4-FFF2-40B4-BE49-F238E27FC236}">
                <a16:creationId xmlns:a16="http://schemas.microsoft.com/office/drawing/2014/main" id="{D8C5B2D9-7E25-20AC-EB4E-5C3795182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080" y="901573"/>
            <a:ext cx="2331965" cy="124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ACD699-0803-0E57-30CC-A4106EA4A3D2}"/>
              </a:ext>
            </a:extLst>
          </p:cNvPr>
          <p:cNvSpPr txBox="1"/>
          <p:nvPr/>
        </p:nvSpPr>
        <p:spPr>
          <a:xfrm>
            <a:off x="5802330" y="2335948"/>
            <a:ext cx="609771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First time ever bought this much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tasty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healthy protein bar with content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20g of protein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 just one bar that’s unbelievable. Now I take everyday after workout. So fulfilling so tasty so healthy and that also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without sugar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in middle of bar you taste tempting peanut butter I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feel full for longer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time this is now my on go breakfast after workout quality is also very good nice packing worth it</a:t>
            </a:r>
            <a:r>
              <a:rPr lang="en-US" sz="1400" b="1" dirty="0"/>
              <a:t> </a:t>
            </a:r>
            <a:endParaRPr lang="en-IN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13610-A82E-6C43-76D1-5ADB672F7DC8}"/>
              </a:ext>
            </a:extLst>
          </p:cNvPr>
          <p:cNvSpPr txBox="1"/>
          <p:nvPr/>
        </p:nvSpPr>
        <p:spPr>
          <a:xfrm>
            <a:off x="5802330" y="3764887"/>
            <a:ext cx="6097712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Delicious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protein bar</a:t>
            </a: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tastes like dessert so it is on the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sweeter side</a:t>
            </a: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 a lot of peanut butter flavor but I don’t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mind.slight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artificial vanilla flavor but I personally like it.</a:t>
            </a: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Really like the crispy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soy crisps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they add a great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textur</a:t>
            </a:r>
            <a:r>
              <a:rPr lang="en-US" sz="1400" b="1" dirty="0"/>
              <a:t> </a:t>
            </a:r>
            <a:endParaRPr lang="en-IN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81A38-1CA8-A05C-B1B6-911E7969D509}"/>
              </a:ext>
            </a:extLst>
          </p:cNvPr>
          <p:cNvSpPr txBox="1"/>
          <p:nvPr/>
        </p:nvSpPr>
        <p:spPr>
          <a:xfrm>
            <a:off x="5802330" y="5091242"/>
            <a:ext cx="609771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Style I love the idea of protein bars, most are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cloyingly sweet,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probably to mask the poor taste. This is no exception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3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0B9C-26D8-3431-8FBF-D5C4B91E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5" y="365126"/>
            <a:ext cx="7407667" cy="81640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  <a:cs typeface="Times New Roman" panose="02020603050405020304" pitchFamily="18" charset="0"/>
              </a:rPr>
              <a:t>Yoga Bar-Choco Peanut Bar (2/2)</a:t>
            </a:r>
            <a:br>
              <a:rPr lang="en-IN" sz="4400" b="1" dirty="0">
                <a:latin typeface="+mn-lt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B7380-AFC1-65CB-E936-29E579C2AB3B}"/>
              </a:ext>
            </a:extLst>
          </p:cNvPr>
          <p:cNvSpPr txBox="1"/>
          <p:nvPr/>
        </p:nvSpPr>
        <p:spPr>
          <a:xfrm>
            <a:off x="5617395" y="1691157"/>
            <a:ext cx="6097712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Sorry to give 1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star,actually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was hyped with this product and ordered two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packs..I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found these issues with the product ...its totally My perception ..</a:t>
            </a: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Maltitol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-This literally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doesnt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digest in your intestines and ferments and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generates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gas..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literally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after eating this bar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was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suffering with gas f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 longer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time.Asking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yogabar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use natural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sweetners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than these sugar alcohols .</a:t>
            </a: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dont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know how its a peanut bar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not even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flavour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 of peanut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was getting ..its basically like a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choco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covered wafer and chewy.</a:t>
            </a: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3)the bar is not hard not soft but in middle of it and its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worse chewy..</a:t>
            </a: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Overall 1/5 ..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yogabar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needs to use different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sweetner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..</a:t>
            </a:r>
            <a:r>
              <a:rPr lang="en-US" sz="1400" b="1" dirty="0"/>
              <a:t> </a:t>
            </a:r>
            <a:endParaRPr lang="en-IN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35D8F-84F2-3034-56C9-33E29D847B48}"/>
              </a:ext>
            </a:extLst>
          </p:cNvPr>
          <p:cNvSpPr txBox="1"/>
          <p:nvPr/>
        </p:nvSpPr>
        <p:spPr>
          <a:xfrm>
            <a:off x="5617395" y="4876828"/>
            <a:ext cx="609771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 had better opinion about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Yogabar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This one has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hydrogenated vegetable fat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 ingredient which is totally avoidable. Also has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maltitol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which is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not healthy sugar substitute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Skip and look for better alternatives</a:t>
            </a:r>
            <a:r>
              <a:rPr lang="en-US" sz="1400" b="1" dirty="0"/>
              <a:t> </a:t>
            </a:r>
            <a:endParaRPr lang="en-IN" sz="1400" b="1" dirty="0"/>
          </a:p>
        </p:txBody>
      </p:sp>
      <p:pic>
        <p:nvPicPr>
          <p:cNvPr id="8" name="Picture 4" descr="Amazon 5 star review transparent PNG ...">
            <a:extLst>
              <a:ext uri="{FF2B5EF4-FFF2-40B4-BE49-F238E27FC236}">
                <a16:creationId xmlns:a16="http://schemas.microsoft.com/office/drawing/2014/main" id="{879BAF91-BBE8-F2D3-8B73-F0E824FA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921" y="692222"/>
            <a:ext cx="1831914" cy="97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1744E0-2E53-80A4-9363-B2896441A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58" y="1372189"/>
            <a:ext cx="4252724" cy="18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9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9545-A8C8-A67E-D1B1-F7DE0B69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94" y="299961"/>
            <a:ext cx="5439310" cy="738664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+mn-lt"/>
                <a:cs typeface="Times New Roman" panose="02020603050405020304" pitchFamily="18" charset="0"/>
              </a:rPr>
              <a:t>RiteBite</a:t>
            </a:r>
            <a:r>
              <a:rPr lang="en-US" sz="3600" b="1" dirty="0">
                <a:latin typeface="+mn-lt"/>
                <a:cs typeface="Times New Roman" panose="02020603050405020304" pitchFamily="18" charset="0"/>
              </a:rPr>
              <a:t>- Peanut butter</a:t>
            </a:r>
            <a:endParaRPr lang="en-IN" sz="36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D7E16-A396-7E1B-7DA1-B2DD43EC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73" y="1018761"/>
            <a:ext cx="2854730" cy="3193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1E19D-E538-E794-1B69-17D03675D811}"/>
              </a:ext>
            </a:extLst>
          </p:cNvPr>
          <p:cNvSpPr txBox="1"/>
          <p:nvPr/>
        </p:nvSpPr>
        <p:spPr>
          <a:xfrm>
            <a:off x="5999254" y="2397435"/>
            <a:ext cx="609771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Definitely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keeps me full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at least 3hours. By the time, I finish the bar, I got headache because it’s too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hard to chew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I prefer and suggest the 10g protein from the same brand.</a:t>
            </a:r>
            <a:r>
              <a:rPr lang="en-US" sz="1400" b="1" dirty="0"/>
              <a:t> </a:t>
            </a:r>
            <a:endParaRPr lang="en-I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499CC-8A8A-8AE7-01DE-79702EDF1562}"/>
              </a:ext>
            </a:extLst>
          </p:cNvPr>
          <p:cNvSpPr txBox="1"/>
          <p:nvPr/>
        </p:nvSpPr>
        <p:spPr>
          <a:xfrm>
            <a:off x="5999254" y="3284689"/>
            <a:ext cx="609771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 bought this product because I wanted to try Peanut Butter Protein Bar.</a:t>
            </a: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 have tried lots of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of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Peanut Butter companies and I thought I should test a Peanut Butter Protein Bar as well.</a:t>
            </a: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But to my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my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utter disappointment this is a very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bad tasting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Protein Bar.</a:t>
            </a: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taste is not as near the Peanut Butter taste that you get from an original Peanut Butter.</a:t>
            </a:r>
            <a:r>
              <a:rPr lang="en-US" sz="1400" b="1" dirty="0"/>
              <a:t> </a:t>
            </a:r>
            <a:endParaRPr lang="en-IN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30A3D8-0298-69EA-306B-71415E3FD30D}"/>
              </a:ext>
            </a:extLst>
          </p:cNvPr>
          <p:cNvSpPr txBox="1"/>
          <p:nvPr/>
        </p:nvSpPr>
        <p:spPr>
          <a:xfrm>
            <a:off x="5999254" y="5464604"/>
            <a:ext cx="609771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is quite rich in protein, but it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taste bad and not easy to chew</a:t>
            </a:r>
            <a:r>
              <a:rPr lang="en-US" sz="1400" b="1" dirty="0">
                <a:highlight>
                  <a:srgbClr val="FFFF00"/>
                </a:highlight>
              </a:rPr>
              <a:t> </a:t>
            </a:r>
            <a:endParaRPr lang="en-IN" sz="1400" b="1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113789-7A19-F6AE-1E27-AB01FCA840FC}"/>
              </a:ext>
            </a:extLst>
          </p:cNvPr>
          <p:cNvSpPr txBox="1"/>
          <p:nvPr/>
        </p:nvSpPr>
        <p:spPr>
          <a:xfrm>
            <a:off x="234593" y="4618219"/>
            <a:ext cx="5200435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F1111"/>
                </a:solidFill>
                <a:effectLst/>
                <a:latin typeface="Amazon Ember"/>
              </a:rPr>
              <a:t>The bar itself </a:t>
            </a:r>
            <a:r>
              <a:rPr lang="en-US" sz="1400" b="1" i="0" dirty="0">
                <a:solidFill>
                  <a:srgbClr val="0F1111"/>
                </a:solidFill>
                <a:effectLst/>
                <a:highlight>
                  <a:srgbClr val="FFFF00"/>
                </a:highlight>
                <a:latin typeface="Amazon Ember"/>
              </a:rPr>
              <a:t>tastes amazing</a:t>
            </a:r>
            <a:r>
              <a:rPr lang="en-US" sz="1400" b="1" i="0" dirty="0">
                <a:solidFill>
                  <a:srgbClr val="0F1111"/>
                </a:solidFill>
                <a:effectLst/>
                <a:latin typeface="Amazon Ember"/>
              </a:rPr>
              <a:t>, and really gives you a sense of</a:t>
            </a:r>
            <a:r>
              <a:rPr lang="en-US" sz="1400" b="1" i="0" dirty="0">
                <a:solidFill>
                  <a:srgbClr val="0F1111"/>
                </a:solidFill>
                <a:effectLst/>
                <a:highlight>
                  <a:srgbClr val="FFFF00"/>
                </a:highlight>
                <a:latin typeface="Amazon Ember"/>
              </a:rPr>
              <a:t> satiety </a:t>
            </a:r>
            <a:r>
              <a:rPr lang="en-US" sz="1400" b="1" i="0" dirty="0">
                <a:solidFill>
                  <a:srgbClr val="0F1111"/>
                </a:solidFill>
                <a:effectLst/>
                <a:latin typeface="Amazon Ember"/>
              </a:rPr>
              <a:t>once you've eaten it. But I think there's an issue with either the protein or the maltitol that's added to the bar because it will make you incredibly </a:t>
            </a:r>
            <a:r>
              <a:rPr lang="en-US" sz="1400" b="1" i="0" dirty="0">
                <a:solidFill>
                  <a:srgbClr val="0F1111"/>
                </a:solidFill>
                <a:effectLst/>
                <a:highlight>
                  <a:srgbClr val="FFFF00"/>
                </a:highlight>
                <a:latin typeface="Amazon Ember"/>
              </a:rPr>
              <a:t>gassy and bloated</a:t>
            </a:r>
            <a:r>
              <a:rPr lang="en-US" sz="1400" b="1" i="0" dirty="0">
                <a:solidFill>
                  <a:srgbClr val="0F1111"/>
                </a:solidFill>
                <a:effectLst/>
                <a:latin typeface="Amazon Ember"/>
              </a:rPr>
              <a:t>. The flatulence lasts the entire day until your body is done digesting the bar, and it's overall really uncomfortable. If it weren't for the </a:t>
            </a:r>
            <a:r>
              <a:rPr lang="en-US" sz="1400" b="1" i="0" dirty="0">
                <a:solidFill>
                  <a:srgbClr val="0F1111"/>
                </a:solidFill>
                <a:effectLst/>
                <a:highlight>
                  <a:srgbClr val="FFFF00"/>
                </a:highlight>
                <a:latin typeface="Amazon Ember"/>
              </a:rPr>
              <a:t>side effects, </a:t>
            </a:r>
            <a:r>
              <a:rPr lang="en-US" sz="1400" b="1" i="0" dirty="0">
                <a:solidFill>
                  <a:srgbClr val="0F1111"/>
                </a:solidFill>
                <a:effectLst/>
                <a:latin typeface="Amazon Ember"/>
              </a:rPr>
              <a:t>I would repurchase it, but it's a no go for me.</a:t>
            </a:r>
            <a:endParaRPr lang="en-IN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8D28E-4118-BA78-D3FE-9897F0087565}"/>
              </a:ext>
            </a:extLst>
          </p:cNvPr>
          <p:cNvSpPr txBox="1"/>
          <p:nvPr/>
        </p:nvSpPr>
        <p:spPr>
          <a:xfrm>
            <a:off x="5999254" y="6030342"/>
            <a:ext cx="6097712" cy="483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ts val="1500"/>
              </a:lnSpc>
              <a:spcAft>
                <a:spcPts val="600"/>
              </a:spcAft>
            </a:pPr>
            <a:r>
              <a:rPr lang="en-US" sz="1400" b="1" i="0" dirty="0">
                <a:solidFill>
                  <a:srgbClr val="0F1111"/>
                </a:solidFill>
                <a:effectLst/>
              </a:rPr>
              <a:t>The</a:t>
            </a:r>
            <a:r>
              <a:rPr lang="en-US" sz="1400" b="1" i="0" dirty="0">
                <a:solidFill>
                  <a:srgbClr val="0F1111"/>
                </a:solidFill>
                <a:effectLst/>
                <a:highlight>
                  <a:srgbClr val="FFFF00"/>
                </a:highlight>
              </a:rPr>
              <a:t> taste </a:t>
            </a:r>
            <a:r>
              <a:rPr lang="en-US" sz="1400" b="1" i="0" dirty="0">
                <a:solidFill>
                  <a:srgbClr val="0F1111"/>
                </a:solidFill>
                <a:effectLst/>
              </a:rPr>
              <a:t>of this bar is </a:t>
            </a:r>
            <a:r>
              <a:rPr lang="en-US" sz="1400" b="1" i="0" dirty="0">
                <a:solidFill>
                  <a:srgbClr val="0F1111"/>
                </a:solidFill>
                <a:effectLst/>
                <a:highlight>
                  <a:srgbClr val="FFFF00"/>
                </a:highlight>
              </a:rPr>
              <a:t>extremely good. </a:t>
            </a:r>
            <a:r>
              <a:rPr lang="en-US" sz="1400" b="1" i="0" dirty="0">
                <a:solidFill>
                  <a:srgbClr val="0F1111"/>
                </a:solidFill>
                <a:effectLst/>
              </a:rPr>
              <a:t>The sweet and </a:t>
            </a:r>
            <a:r>
              <a:rPr lang="en-US" sz="1400" b="1" i="0" dirty="0" err="1">
                <a:solidFill>
                  <a:srgbClr val="0F1111"/>
                </a:solidFill>
                <a:effectLst/>
              </a:rPr>
              <a:t>savoury</a:t>
            </a:r>
            <a:r>
              <a:rPr lang="en-US" sz="1400" b="1" i="0" dirty="0">
                <a:solidFill>
                  <a:srgbClr val="0F1111"/>
                </a:solidFill>
                <a:effectLst/>
              </a:rPr>
              <a:t> taste is exemplified with its nutritional benefits. Love </a:t>
            </a:r>
            <a:r>
              <a:rPr lang="en-US" sz="1400" b="1" i="0" dirty="0" err="1">
                <a:solidFill>
                  <a:srgbClr val="0F1111"/>
                </a:solidFill>
                <a:effectLst/>
              </a:rPr>
              <a:t>RiteBite</a:t>
            </a:r>
            <a:r>
              <a:rPr lang="en-US" sz="1400" b="1" i="0" dirty="0">
                <a:solidFill>
                  <a:srgbClr val="0F1111"/>
                </a:solidFill>
                <a:effectLst/>
              </a:rPr>
              <a:t> and their bars.</a:t>
            </a:r>
          </a:p>
        </p:txBody>
      </p:sp>
      <p:pic>
        <p:nvPicPr>
          <p:cNvPr id="16" name="Picture 4" descr="Amazon 5 star review transparent PNG ...">
            <a:extLst>
              <a:ext uri="{FF2B5EF4-FFF2-40B4-BE49-F238E27FC236}">
                <a16:creationId xmlns:a16="http://schemas.microsoft.com/office/drawing/2014/main" id="{D967B4A8-7930-1093-13EF-7A6B6AAA7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675" y="1072700"/>
            <a:ext cx="2054563" cy="109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13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5714-7A66-2D41-0DFD-75CF13BF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51" y="0"/>
            <a:ext cx="10515600" cy="96519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cs typeface="Times New Roman" panose="02020603050405020304" pitchFamily="18" charset="0"/>
              </a:rPr>
              <a:t>Key Findings</a:t>
            </a:r>
            <a:endParaRPr lang="en-IN" sz="40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E822A-13A7-6515-919F-2DA89F9CE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0" y="738198"/>
            <a:ext cx="2715218" cy="167718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474A05-C545-8727-9051-D781A8C9D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29225"/>
              </p:ext>
            </p:extLst>
          </p:nvPr>
        </p:nvGraphicFramePr>
        <p:xfrm>
          <a:off x="3626777" y="965193"/>
          <a:ext cx="7899685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37744">
                  <a:extLst>
                    <a:ext uri="{9D8B030D-6E8A-4147-A177-3AD203B41FA5}">
                      <a16:colId xmlns:a16="http://schemas.microsoft.com/office/drawing/2014/main" val="2052265976"/>
                    </a:ext>
                  </a:extLst>
                </a:gridCol>
                <a:gridCol w="3861941">
                  <a:extLst>
                    <a:ext uri="{9D8B030D-6E8A-4147-A177-3AD203B41FA5}">
                      <a16:colId xmlns:a16="http://schemas.microsoft.com/office/drawing/2014/main" val="101272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Common Praise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Common Complaints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0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Expensive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79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Nice Packaging and Presentation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98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 Clean ingredients/ Chemical free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651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B4E88B-F375-8B29-B5DC-4664D67BD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135313"/>
              </p:ext>
            </p:extLst>
          </p:nvPr>
        </p:nvGraphicFramePr>
        <p:xfrm>
          <a:off x="3626776" y="2683100"/>
          <a:ext cx="7899685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37744">
                  <a:extLst>
                    <a:ext uri="{9D8B030D-6E8A-4147-A177-3AD203B41FA5}">
                      <a16:colId xmlns:a16="http://schemas.microsoft.com/office/drawing/2014/main" val="2052265976"/>
                    </a:ext>
                  </a:extLst>
                </a:gridCol>
                <a:gridCol w="3861941">
                  <a:extLst>
                    <a:ext uri="{9D8B030D-6E8A-4147-A177-3AD203B41FA5}">
                      <a16:colId xmlns:a16="http://schemas.microsoft.com/office/drawing/2014/main" val="101272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Common Praise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Common Complaints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0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Satiety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 Sweet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799632"/>
                  </a:ext>
                </a:extLst>
              </a:tr>
              <a:tr h="557696">
                <a:tc>
                  <a:txBody>
                    <a:bodyPr/>
                    <a:lstStyle/>
                    <a:p>
                      <a:r>
                        <a:rPr lang="en-US" dirty="0"/>
                        <a:t>Tasty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Unhealthy ingredients</a:t>
                      </a:r>
                      <a:r>
                        <a:rPr lang="en-US" b="1" dirty="0"/>
                        <a:t> </a:t>
                      </a:r>
                      <a:r>
                        <a:rPr lang="en-US" b="0" dirty="0"/>
                        <a:t>(</a:t>
                      </a: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hydrogenated vegetable fat, Maltitol)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98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Gas/Bloating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6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to Chew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6634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D022756-DFE2-85B6-E028-F49032A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1" y="2733617"/>
            <a:ext cx="2738875" cy="1187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06BE04-2DC6-AED2-57C0-D8BDF1E52F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243"/>
          <a:stretch/>
        </p:blipFill>
        <p:spPr>
          <a:xfrm>
            <a:off x="535744" y="4777483"/>
            <a:ext cx="1779870" cy="184668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86F488-43FC-5109-FCC6-F167D8F8D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29171"/>
              </p:ext>
            </p:extLst>
          </p:nvPr>
        </p:nvGraphicFramePr>
        <p:xfrm>
          <a:off x="3626777" y="5041087"/>
          <a:ext cx="7899685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37744">
                  <a:extLst>
                    <a:ext uri="{9D8B030D-6E8A-4147-A177-3AD203B41FA5}">
                      <a16:colId xmlns:a16="http://schemas.microsoft.com/office/drawing/2014/main" val="2052265976"/>
                    </a:ext>
                  </a:extLst>
                </a:gridCol>
                <a:gridCol w="3861941">
                  <a:extLst>
                    <a:ext uri="{9D8B030D-6E8A-4147-A177-3AD203B41FA5}">
                      <a16:colId xmlns:a16="http://schemas.microsoft.com/office/drawing/2014/main" val="101272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Common Praise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Common Complaints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0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Satiety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say-Bad Taste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79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Some say-Good taste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Hard to chew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98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Gas/Bloating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65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87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67DF-F986-A745-D180-33960B0D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EE703-A63C-1115-8FAD-F55DC43DF0AB}"/>
              </a:ext>
            </a:extLst>
          </p:cNvPr>
          <p:cNvSpPr txBox="1"/>
          <p:nvPr/>
        </p:nvSpPr>
        <p:spPr>
          <a:xfrm>
            <a:off x="838200" y="1814666"/>
            <a:ext cx="7483868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Protein bars in the Indian market serve health-conscious consumers, but </a:t>
            </a:r>
            <a:r>
              <a:rPr lang="en-US" b="1" dirty="0"/>
              <a:t>texture (chewiness)</a:t>
            </a:r>
            <a:r>
              <a:rPr lang="en-US" dirty="0"/>
              <a:t> , </a:t>
            </a:r>
            <a:r>
              <a:rPr lang="en-US" b="1" dirty="0"/>
              <a:t>excessive sweetness, unhealthy ingredients</a:t>
            </a:r>
            <a:r>
              <a:rPr lang="en-US" dirty="0"/>
              <a:t> are frequent issues across brands. Brands like </a:t>
            </a:r>
            <a:r>
              <a:rPr lang="en-US" b="1" dirty="0"/>
              <a:t>The Whole Truth</a:t>
            </a:r>
            <a:r>
              <a:rPr lang="en-US" dirty="0"/>
              <a:t> are praised for their </a:t>
            </a:r>
            <a:r>
              <a:rPr lang="en-US" b="1" dirty="0"/>
              <a:t>clean label</a:t>
            </a:r>
            <a:r>
              <a:rPr lang="en-US" dirty="0"/>
              <a:t>, </a:t>
            </a:r>
            <a:r>
              <a:rPr lang="en-US" b="1" dirty="0"/>
              <a:t>Packaging </a:t>
            </a:r>
            <a:r>
              <a:rPr lang="en-US" dirty="0"/>
              <a:t>but face criticism for being </a:t>
            </a:r>
            <a:r>
              <a:rPr lang="en-US" b="1" dirty="0"/>
              <a:t>expensive. </a:t>
            </a:r>
            <a:r>
              <a:rPr lang="en-US" dirty="0" err="1"/>
              <a:t>Yogabar</a:t>
            </a:r>
            <a:r>
              <a:rPr lang="en-US" dirty="0"/>
              <a:t> and </a:t>
            </a:r>
            <a:r>
              <a:rPr lang="en-US" dirty="0" err="1"/>
              <a:t>Ritebite</a:t>
            </a:r>
            <a:r>
              <a:rPr lang="en-US" dirty="0"/>
              <a:t> are praised for</a:t>
            </a:r>
            <a:r>
              <a:rPr lang="en-US" b="1" dirty="0"/>
              <a:t> Satiety </a:t>
            </a:r>
            <a:r>
              <a:rPr lang="en-US" dirty="0"/>
              <a:t>however they face criticism for issues like </a:t>
            </a:r>
            <a:r>
              <a:rPr lang="en-US" b="1" dirty="0"/>
              <a:t>Bloating/Gas, chewiness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0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</TotalTime>
  <Words>1044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Amazon Ember</vt:lpstr>
      <vt:lpstr>Arial</vt:lpstr>
      <vt:lpstr>Calibri</vt:lpstr>
      <vt:lpstr>Calibri Light</vt:lpstr>
      <vt:lpstr>Office Theme</vt:lpstr>
      <vt:lpstr>Consumer Sentiment Analysis of Protein Bars in India</vt:lpstr>
      <vt:lpstr>Consumer Sentiment Analysis of Protein Bars in India</vt:lpstr>
      <vt:lpstr>PowerPoint Presentation</vt:lpstr>
      <vt:lpstr>Yoga Bar-Choco Peanut Bar (1/2)</vt:lpstr>
      <vt:lpstr>Yoga Bar-Choco Peanut Bar (2/2) </vt:lpstr>
      <vt:lpstr>RiteBite- Peanut butter</vt:lpstr>
      <vt:lpstr>Key 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Lionel</dc:creator>
  <cp:lastModifiedBy>Diana Lionel</cp:lastModifiedBy>
  <cp:revision>2</cp:revision>
  <dcterms:created xsi:type="dcterms:W3CDTF">2025-05-12T06:46:15Z</dcterms:created>
  <dcterms:modified xsi:type="dcterms:W3CDTF">2025-05-15T06:54:28Z</dcterms:modified>
</cp:coreProperties>
</file>