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9BBA2-977D-4C91-A782-DFF079299A05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9CE15-9CF5-4B63-8F98-18199C0D7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9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9CE15-9CF5-4B63-8F98-18199C0D773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4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D4EC33-080B-4545-B0CA-40F52E8F5C60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A482ED-00BE-4440-A3C1-52511725EAE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533400"/>
            <a:ext cx="5556452" cy="2868168"/>
          </a:xfrm>
        </p:spPr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Coardelor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4725144"/>
            <a:ext cx="5114778" cy="1101248"/>
          </a:xfrm>
        </p:spPr>
        <p:txBody>
          <a:bodyPr/>
          <a:lstStyle/>
          <a:p>
            <a:r>
              <a:rPr lang="en-US" dirty="0" err="1" smtClean="0"/>
              <a:t>Podoroghin</a:t>
            </a:r>
            <a:r>
              <a:rPr lang="en-US" dirty="0" smtClean="0"/>
              <a:t> Diana </a:t>
            </a:r>
            <a:r>
              <a:rPr lang="en-US" dirty="0" err="1" smtClean="0"/>
              <a:t>clasa</a:t>
            </a:r>
            <a:r>
              <a:rPr lang="en-US" dirty="0" smtClean="0"/>
              <a:t> 12,,T’’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8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pPr algn="ctr"/>
            <a:r>
              <a:rPr lang="en-US" dirty="0" err="1" smtClean="0"/>
              <a:t>Exemplu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777686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dirty="0"/>
              <a:t>Fie dată funcţia f(x) = ln(xsinx). Să se calculeze soluţia aproximativă</a:t>
            </a:r>
          </a:p>
          <a:p>
            <a:pPr marL="0" indent="0">
              <a:buNone/>
            </a:pPr>
            <a:r>
              <a:rPr lang="vi-VN" sz="1600" dirty="0"/>
              <a:t>a ecuaţiei f (x) = 0 pe segmentul [0,5; 1,5] pentru 10 aproximări succesive, </a:t>
            </a:r>
            <a:r>
              <a:rPr lang="vi-VN" sz="1600" dirty="0" smtClean="0"/>
              <a:t>utilizînd</a:t>
            </a:r>
            <a:r>
              <a:rPr lang="en-US" sz="1600" dirty="0" smtClean="0"/>
              <a:t> </a:t>
            </a:r>
            <a:r>
              <a:rPr lang="vi-VN" sz="1600" dirty="0" smtClean="0"/>
              <a:t>metoda </a:t>
            </a:r>
            <a:r>
              <a:rPr lang="vi-VN" sz="1600" dirty="0"/>
              <a:t>coardelor.</a:t>
            </a:r>
          </a:p>
          <a:p>
            <a:pPr marL="0" indent="0">
              <a:buNone/>
            </a:pPr>
            <a:r>
              <a:rPr lang="vi-VN" sz="1600" dirty="0"/>
              <a:t>Pentru acest exemplu, preprocesarea matematică nu este necesară.</a:t>
            </a:r>
          </a:p>
          <a:p>
            <a:pPr marL="0" indent="0">
              <a:buNone/>
            </a:pPr>
            <a:r>
              <a:rPr lang="vi-VN" sz="1600" dirty="0"/>
              <a:t>Deoarece numărul de aproximări succesive este fixat, iar extremităţile </a:t>
            </a:r>
            <a:r>
              <a:rPr lang="vi-VN" sz="1600" dirty="0" smtClean="0"/>
              <a:t>segmentului</a:t>
            </a:r>
            <a:r>
              <a:rPr lang="en-US" sz="1600" dirty="0" smtClean="0"/>
              <a:t> </a:t>
            </a:r>
            <a:r>
              <a:rPr lang="vi-VN" sz="1600" dirty="0" smtClean="0"/>
              <a:t>cunoscute</a:t>
            </a:r>
            <a:r>
              <a:rPr lang="vi-VN" sz="1600" dirty="0"/>
              <a:t>, atribuirile respective vor fi realizate direct în corpul programului</a:t>
            </a:r>
            <a:r>
              <a:rPr lang="vi-VN" sz="1800" dirty="0"/>
              <a:t>.</a:t>
            </a:r>
            <a:endParaRPr lang="ru-RU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662473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2" y="3861048"/>
            <a:ext cx="6624736" cy="22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78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820928"/>
          </a:xfrm>
        </p:spPr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 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733256"/>
            <a:ext cx="7239000" cy="722480"/>
          </a:xfrm>
        </p:spPr>
        <p:txBody>
          <a:bodyPr/>
          <a:lstStyle/>
          <a:p>
            <a:r>
              <a:rPr lang="en-US" dirty="0" err="1" smtClean="0"/>
              <a:t>Ps.Sursa</a:t>
            </a:r>
            <a:r>
              <a:rPr lang="en-US" dirty="0" smtClean="0"/>
              <a:t> manual la </a:t>
            </a:r>
            <a:r>
              <a:rPr lang="en-US" dirty="0" err="1" smtClean="0"/>
              <a:t>informatica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1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732696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Cuprins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7239000" cy="4846320"/>
          </a:xfrm>
        </p:spPr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coardelor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Proprietati</a:t>
            </a:r>
            <a:endParaRPr lang="en-US" dirty="0" smtClean="0"/>
          </a:p>
          <a:p>
            <a:r>
              <a:rPr lang="en-US" dirty="0" err="1" smtClean="0"/>
              <a:t>Esenta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endParaRPr lang="en-US" dirty="0" smtClean="0"/>
          </a:p>
          <a:p>
            <a:r>
              <a:rPr lang="en-US" dirty="0" err="1" smtClean="0"/>
              <a:t>Eroarea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endParaRPr lang="en-US" dirty="0" smtClean="0"/>
          </a:p>
          <a:p>
            <a:r>
              <a:rPr lang="en-US" dirty="0" err="1" smtClean="0"/>
              <a:t>Algoritmizarea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endParaRPr lang="en-US" dirty="0" smtClean="0"/>
          </a:p>
          <a:p>
            <a:r>
              <a:rPr lang="en-US" dirty="0" err="1" smtClean="0"/>
              <a:t>Exemplu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7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pPr algn="ctr"/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coardelor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7704856" cy="32403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vi-VN" dirty="0"/>
              <a:t>Metoda bisecţiei, cu toată simplitatea ei, nu este eficientă în cazurile cînd rezultatul</a:t>
            </a:r>
          </a:p>
          <a:p>
            <a:pPr marL="0" indent="0" algn="ctr">
              <a:buNone/>
            </a:pPr>
            <a:r>
              <a:rPr lang="vi-VN" dirty="0"/>
              <a:t>trebuie obţinut printr-un număr redus de iteraţii, cu o exactitate înaltă. Astfel stînd</a:t>
            </a:r>
          </a:p>
          <a:p>
            <a:pPr marL="0" indent="0" algn="ctr">
              <a:buNone/>
            </a:pPr>
            <a:r>
              <a:rPr lang="vi-VN" dirty="0"/>
              <a:t>lucrurile, este mai potrivită </a:t>
            </a:r>
            <a:r>
              <a:rPr lang="vi-V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metoda coardelor</a:t>
            </a:r>
            <a:r>
              <a:rPr lang="vi-VN" dirty="0"/>
              <a:t>, care constă în divizarea segmentului în</a:t>
            </a:r>
          </a:p>
          <a:p>
            <a:pPr marL="0" indent="0" algn="ctr">
              <a:buNone/>
            </a:pPr>
            <a:r>
              <a:rPr lang="vi-VN" dirty="0"/>
              <a:t>părţi proporţionale, proporţia fiind dată de punctul de intersecţie al coardei care uneşte</a:t>
            </a:r>
          </a:p>
          <a:p>
            <a:pPr marL="0" indent="0" algn="ctr">
              <a:buNone/>
            </a:pPr>
            <a:r>
              <a:rPr lang="vi-VN" dirty="0" smtClean="0"/>
              <a:t>extremităţile </a:t>
            </a:r>
            <a:r>
              <a:rPr lang="vi-VN" dirty="0"/>
              <a:t>segmentului cu axa 0x. </a:t>
            </a:r>
            <a:endParaRPr lang="ru-RU" dirty="0"/>
          </a:p>
        </p:txBody>
      </p:sp>
      <p:pic>
        <p:nvPicPr>
          <p:cNvPr id="1030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6696744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75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7239000" cy="732696"/>
          </a:xfrm>
        </p:spPr>
        <p:txBody>
          <a:bodyPr/>
          <a:lstStyle/>
          <a:p>
            <a:pPr algn="ctr"/>
            <a:r>
              <a:rPr lang="en-US" dirty="0" err="1" smtClean="0"/>
              <a:t>Proprietati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8064896" cy="3384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 dată funcţia f(x), care posedă următoarele proprietăţi</a:t>
            </a:r>
            <a:r>
              <a:rPr lang="vi-VN" sz="2400" dirty="0"/>
              <a:t>:</a:t>
            </a:r>
          </a:p>
          <a:p>
            <a:pPr marL="0" indent="0">
              <a:buNone/>
            </a:pPr>
            <a:r>
              <a:rPr lang="vi-V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vi-VN" sz="2400" dirty="0"/>
              <a:t>. f(x) continuă pe segmentul [a, b] şi f(a) × f(c) &lt; 0.</a:t>
            </a:r>
          </a:p>
          <a:p>
            <a:pPr marL="0" indent="0">
              <a:buNone/>
            </a:pPr>
            <a:r>
              <a:rPr lang="vi-V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vi-VN" sz="2400" dirty="0"/>
              <a:t>. Pe segmentul [a, b] există f´(x) ≠ 0; f˝(x) ≠ 0, continui, iar semnul lor pe [a, b] </a:t>
            </a:r>
            <a:r>
              <a:rPr lang="vi-VN" sz="2400" dirty="0" smtClean="0"/>
              <a:t>este</a:t>
            </a:r>
            <a:r>
              <a:rPr lang="en-US" sz="2400" dirty="0" smtClean="0"/>
              <a:t> </a:t>
            </a:r>
            <a:r>
              <a:rPr lang="vi-VN" sz="2400" dirty="0" smtClean="0"/>
              <a:t>constant</a:t>
            </a:r>
            <a:r>
              <a:rPr lang="vi-VN" sz="2400" dirty="0"/>
              <a:t>.</a:t>
            </a:r>
          </a:p>
          <a:p>
            <a:pPr marL="0" indent="0">
              <a:buNone/>
            </a:pPr>
            <a:r>
              <a:rPr lang="vi-VN" sz="2400" dirty="0"/>
              <a:t>Proprietăţile enumerate garantează existenţa soluţiei unice a ecuaţiei f(x) = 0 pe [a, b].</a:t>
            </a:r>
          </a:p>
          <a:p>
            <a:pPr marL="0" indent="0">
              <a:buNone/>
            </a:pPr>
            <a:r>
              <a:rPr lang="vi-VN" sz="2400" dirty="0"/>
              <a:t>Metoda coardelor presupune alegerea în calitate </a:t>
            </a:r>
            <a:r>
              <a:rPr lang="vi-VN" sz="2400" dirty="0" smtClean="0"/>
              <a:t>de</a:t>
            </a:r>
            <a:r>
              <a:rPr lang="en-US" sz="2400" dirty="0" smtClean="0"/>
              <a:t> </a:t>
            </a:r>
            <a:r>
              <a:rPr lang="vi-VN" sz="2400" dirty="0" smtClean="0"/>
              <a:t>aproximare </a:t>
            </a:r>
            <a:r>
              <a:rPr lang="vi-VN" sz="2400" dirty="0"/>
              <a:t>a soluţiei </a:t>
            </a:r>
            <a:r>
              <a:rPr lang="vi-VN" sz="2400" dirty="0" smtClean="0"/>
              <a:t>punctul</a:t>
            </a:r>
            <a:r>
              <a:rPr lang="en-US" sz="2400" dirty="0" smtClean="0"/>
              <a:t> </a:t>
            </a:r>
            <a:r>
              <a:rPr lang="vi-VN" sz="2400" dirty="0" smtClean="0"/>
              <a:t>determinat </a:t>
            </a:r>
            <a:r>
              <a:rPr lang="vi-VN" sz="2400" dirty="0"/>
              <a:t>de intersecţia dreptei ce trece prin punctele (a, f(a)) şi (b, f(b)) cu axa 0x. 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970" t="28857" r="32667" b="15231"/>
          <a:stretch/>
        </p:blipFill>
        <p:spPr bwMode="auto">
          <a:xfrm>
            <a:off x="395536" y="3717032"/>
            <a:ext cx="3705225" cy="2657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6091" t="40281" r="34432" b="12825"/>
          <a:stretch/>
        </p:blipFill>
        <p:spPr bwMode="auto">
          <a:xfrm>
            <a:off x="3995936" y="3931344"/>
            <a:ext cx="3533140" cy="2228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9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239000" cy="87671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Esenta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172400" cy="33843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/>
              <a:t>Pentru realizarea metodei se stabileşte extremitatea e a segmentului [a, b] prin </a:t>
            </a:r>
            <a:r>
              <a:rPr lang="vi-VN" dirty="0" smtClean="0"/>
              <a:t>care</a:t>
            </a:r>
            <a:r>
              <a:rPr lang="en-US" dirty="0" smtClean="0"/>
              <a:t> </a:t>
            </a:r>
            <a:r>
              <a:rPr lang="vi-VN" dirty="0" smtClean="0"/>
              <a:t>se </a:t>
            </a:r>
            <a:r>
              <a:rPr lang="vi-VN" dirty="0"/>
              <a:t>va duce o serie de coarde </a:t>
            </a:r>
            <a:r>
              <a:rPr lang="vi-VN" dirty="0" smtClean="0"/>
              <a:t>Această </a:t>
            </a:r>
            <a:r>
              <a:rPr lang="vi-VN" dirty="0"/>
              <a:t>extremitate este determinată de condiţia:</a:t>
            </a:r>
          </a:p>
          <a:p>
            <a:pPr mar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</a:t>
            </a:r>
            <a:r>
              <a:rPr lang="vi-V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f(e</a:t>
            </a:r>
            <a:r>
              <a:rPr lang="vi-V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× f </a:t>
            </a:r>
            <a:r>
              <a:rPr lang="el-G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ʹʹ(</a:t>
            </a:r>
            <a:r>
              <a:rPr lang="vi-V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e) &gt; 0.</a:t>
            </a:r>
          </a:p>
          <a:p>
            <a:pPr marL="0" indent="0">
              <a:buNone/>
            </a:pPr>
            <a:r>
              <a:rPr lang="vi-VN" dirty="0"/>
              <a:t>Cealaltă extremitate a </a:t>
            </a:r>
            <a:r>
              <a:rPr lang="vi-VN" b="1" dirty="0"/>
              <a:t>segmentului [a, b]</a:t>
            </a:r>
            <a:r>
              <a:rPr lang="vi-VN" dirty="0"/>
              <a:t> se consideră aproximare iniţială a soluţiei</a:t>
            </a:r>
            <a:r>
              <a:rPr lang="vi-VN" dirty="0" smtClean="0"/>
              <a:t>:</a:t>
            </a:r>
            <a:r>
              <a:rPr lang="en-US" dirty="0" smtClean="0"/>
              <a:t>  </a:t>
            </a:r>
            <a:r>
              <a:rPr lang="vi-VN" dirty="0" smtClean="0"/>
              <a:t>x</a:t>
            </a:r>
            <a:r>
              <a:rPr lang="vi-VN" sz="1500" dirty="0" smtClean="0"/>
              <a:t>0</a:t>
            </a:r>
            <a:endParaRPr lang="vi-VN" sz="1500" dirty="0"/>
          </a:p>
          <a:p>
            <a:pPr marL="0" indent="0">
              <a:buNone/>
            </a:pPr>
            <a:r>
              <a:rPr lang="vi-VN" dirty="0" smtClean="0"/>
              <a:t>Prin </a:t>
            </a:r>
            <a:r>
              <a:rPr lang="vi-VN" dirty="0"/>
              <a:t>punctele (e, f(e)) şi (</a:t>
            </a:r>
            <a:r>
              <a:rPr lang="vi-VN" dirty="0" smtClean="0"/>
              <a:t>x</a:t>
            </a:r>
            <a:r>
              <a:rPr lang="vi-VN" sz="1500" dirty="0" smtClean="0"/>
              <a:t>0</a:t>
            </a:r>
            <a:r>
              <a:rPr lang="vi-VN" dirty="0" smtClean="0"/>
              <a:t>, f(x</a:t>
            </a:r>
            <a:r>
              <a:rPr lang="vi-VN" sz="1300" dirty="0" smtClean="0"/>
              <a:t>0</a:t>
            </a:r>
            <a:r>
              <a:rPr lang="vi-VN" dirty="0" smtClean="0"/>
              <a:t>)) </a:t>
            </a:r>
            <a:r>
              <a:rPr lang="vi-VN" dirty="0"/>
              <a:t>se construieşte o coardă. Se determină punctul </a:t>
            </a:r>
            <a:r>
              <a:rPr lang="vi-VN" dirty="0" smtClean="0"/>
              <a:t>x</a:t>
            </a:r>
            <a:r>
              <a:rPr lang="vi-VN" sz="1800" dirty="0" smtClean="0"/>
              <a:t>1</a:t>
            </a:r>
            <a:r>
              <a:rPr lang="en-US" dirty="0" smtClean="0"/>
              <a:t> </a:t>
            </a:r>
            <a:r>
              <a:rPr lang="vi-VN" dirty="0" smtClean="0"/>
              <a:t>în </a:t>
            </a:r>
            <a:r>
              <a:rPr lang="vi-VN" dirty="0"/>
              <a:t>care coarda intersectează axa 0x. 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Punctul x</a:t>
            </a:r>
            <a:r>
              <a:rPr lang="vi-VN" sz="1500" dirty="0" smtClean="0"/>
              <a:t>1</a:t>
            </a:r>
            <a:r>
              <a:rPr lang="en-US" dirty="0" smtClean="0"/>
              <a:t> </a:t>
            </a:r>
            <a:r>
              <a:rPr lang="vi-VN" dirty="0" smtClean="0"/>
              <a:t>este</a:t>
            </a:r>
            <a:r>
              <a:rPr lang="en-US" dirty="0" smtClean="0"/>
              <a:t> </a:t>
            </a:r>
            <a:r>
              <a:rPr lang="vi-VN" dirty="0" smtClean="0"/>
              <a:t>considerat </a:t>
            </a:r>
            <a:r>
              <a:rPr lang="vi-VN" dirty="0"/>
              <a:t>următoarea aproximare a soluţiei.</a:t>
            </a:r>
          </a:p>
          <a:p>
            <a:pPr marL="0" indent="0">
              <a:buNone/>
            </a:pPr>
            <a:r>
              <a:rPr lang="vi-VN" dirty="0"/>
              <a:t>Procesul se repetă, coarda următoare fiind </a:t>
            </a:r>
            <a:r>
              <a:rPr lang="vi-VN" dirty="0" smtClean="0"/>
              <a:t>dusă</a:t>
            </a:r>
            <a:r>
              <a:rPr lang="en-US" dirty="0" smtClean="0"/>
              <a:t> </a:t>
            </a:r>
            <a:r>
              <a:rPr lang="vi-VN" dirty="0" smtClean="0"/>
              <a:t>prin </a:t>
            </a:r>
            <a:r>
              <a:rPr lang="vi-VN" dirty="0"/>
              <a:t>punctele (e, f(e)) şi (</a:t>
            </a:r>
            <a:r>
              <a:rPr lang="vi-VN" dirty="0" smtClean="0"/>
              <a:t>x</a:t>
            </a:r>
            <a:r>
              <a:rPr lang="vi-VN" sz="1400" dirty="0" smtClean="0"/>
              <a:t>1</a:t>
            </a:r>
            <a:r>
              <a:rPr lang="vi-VN" dirty="0" smtClean="0"/>
              <a:t>, f(x</a:t>
            </a:r>
            <a:r>
              <a:rPr lang="vi-VN" sz="1400" dirty="0" smtClean="0"/>
              <a:t>1</a:t>
            </a:r>
            <a:r>
              <a:rPr lang="vi-VN" dirty="0" smtClean="0"/>
              <a:t>)). </a:t>
            </a:r>
            <a:r>
              <a:rPr lang="vi-VN" dirty="0"/>
              <a:t>Astfel se </a:t>
            </a:r>
            <a:r>
              <a:rPr lang="vi-VN" dirty="0" smtClean="0"/>
              <a:t>obţine</a:t>
            </a:r>
            <a:r>
              <a:rPr lang="en-US" dirty="0" smtClean="0"/>
              <a:t> </a:t>
            </a:r>
            <a:r>
              <a:rPr lang="vi-VN" dirty="0" smtClean="0"/>
              <a:t>şirul </a:t>
            </a:r>
            <a:r>
              <a:rPr lang="vi-VN" dirty="0"/>
              <a:t>de aproximări x</a:t>
            </a:r>
            <a:r>
              <a:rPr lang="vi-VN" sz="1500" dirty="0"/>
              <a:t>0</a:t>
            </a:r>
            <a:r>
              <a:rPr lang="vi-VN" dirty="0"/>
              <a:t>, x</a:t>
            </a:r>
            <a:r>
              <a:rPr lang="vi-VN" sz="1500" dirty="0"/>
              <a:t>1</a:t>
            </a:r>
            <a:r>
              <a:rPr lang="vi-VN" dirty="0"/>
              <a:t>, x</a:t>
            </a:r>
            <a:r>
              <a:rPr lang="vi-VN" sz="1800" dirty="0"/>
              <a:t>2</a:t>
            </a:r>
            <a:r>
              <a:rPr lang="vi-VN" dirty="0"/>
              <a:t>, ... x</a:t>
            </a:r>
            <a:r>
              <a:rPr lang="vi-VN" sz="1500" dirty="0"/>
              <a:t>i</a:t>
            </a:r>
            <a:r>
              <a:rPr lang="vi-VN" dirty="0"/>
              <a:t>, x</a:t>
            </a:r>
            <a:r>
              <a:rPr lang="vi-VN" sz="1500" dirty="0"/>
              <a:t>i+1</a:t>
            </a:r>
            <a:r>
              <a:rPr lang="vi-VN" dirty="0"/>
              <a:t>, ... x</a:t>
            </a:r>
            <a:r>
              <a:rPr lang="vi-VN" sz="1800" dirty="0"/>
              <a:t>n</a:t>
            </a:r>
            <a:r>
              <a:rPr lang="vi-VN" dirty="0"/>
              <a:t> </a:t>
            </a:r>
            <a:r>
              <a:rPr lang="vi-VN" dirty="0" smtClean="0"/>
              <a:t>...,limita </a:t>
            </a:r>
            <a:r>
              <a:rPr lang="vi-VN" dirty="0"/>
              <a:t>căruia este soluţia exactă a ecuaţiei f(x) = </a:t>
            </a:r>
            <a:r>
              <a:rPr lang="vi-VN" dirty="0" smtClean="0"/>
              <a:t>0.Punctele </a:t>
            </a:r>
            <a:r>
              <a:rPr lang="vi-VN" dirty="0"/>
              <a:t>e şi </a:t>
            </a:r>
            <a:r>
              <a:rPr lang="vi-VN" dirty="0" smtClean="0"/>
              <a:t>x</a:t>
            </a:r>
            <a:r>
              <a:rPr lang="vi-VN" sz="1400" dirty="0" smtClean="0"/>
              <a:t>0</a:t>
            </a:r>
            <a:r>
              <a:rPr lang="en-US" dirty="0" smtClean="0"/>
              <a:t> </a:t>
            </a:r>
            <a:r>
              <a:rPr lang="vi-VN" dirty="0" smtClean="0"/>
              <a:t>sînt </a:t>
            </a:r>
            <a:r>
              <a:rPr lang="vi-VN" dirty="0"/>
              <a:t>cunoscute</a:t>
            </a:r>
            <a:r>
              <a:rPr lang="vi-VN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/>
              <a:t>Folosind </a:t>
            </a:r>
            <a:r>
              <a:rPr lang="vi-VN" dirty="0" smtClean="0"/>
              <a:t>ecuaţiadreptei </a:t>
            </a:r>
            <a:r>
              <a:rPr lang="vi-VN" dirty="0"/>
              <a:t>ce trece prin două puncte, putem </a:t>
            </a:r>
            <a:r>
              <a:rPr lang="vi-VN" dirty="0" smtClean="0"/>
              <a:t>determina</a:t>
            </a:r>
            <a:r>
              <a:rPr lang="en-US" dirty="0" smtClean="0"/>
              <a:t> </a:t>
            </a:r>
            <a:r>
              <a:rPr lang="vi-VN" dirty="0" smtClean="0"/>
              <a:t>aproximarea </a:t>
            </a:r>
            <a:r>
              <a:rPr lang="vi-VN" dirty="0"/>
              <a:t>x</a:t>
            </a:r>
            <a:r>
              <a:rPr lang="vi-VN" sz="1800" dirty="0"/>
              <a:t>1</a:t>
            </a:r>
            <a:r>
              <a:rPr lang="vi-VN" dirty="0"/>
              <a:t> (</a:t>
            </a:r>
            <a:r>
              <a:rPr lang="vi-VN" dirty="0" smtClean="0"/>
              <a:t>f(x</a:t>
            </a:r>
            <a:r>
              <a:rPr lang="vi-VN" sz="1500" dirty="0" smtClean="0"/>
              <a:t>1</a:t>
            </a:r>
            <a:r>
              <a:rPr lang="vi-VN" dirty="0" smtClean="0"/>
              <a:t>) </a:t>
            </a:r>
            <a:r>
              <a:rPr lang="vi-VN" dirty="0"/>
              <a:t>= 0</a:t>
            </a:r>
            <a:r>
              <a:rPr lang="vi-VN" dirty="0" smtClean="0"/>
              <a:t>):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4749" t="41082" r="37317" b="25050"/>
          <a:stretch/>
        </p:blipFill>
        <p:spPr bwMode="auto">
          <a:xfrm>
            <a:off x="1115616" y="3717032"/>
            <a:ext cx="2448272" cy="1224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5085184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 smtClean="0"/>
              <a:t>În general, avînd calculată aproximarea x</a:t>
            </a:r>
            <a:r>
              <a:rPr lang="vi-VN" sz="1200" dirty="0" smtClean="0"/>
              <a:t>i–1</a:t>
            </a:r>
            <a:r>
              <a:rPr lang="vi-VN" sz="1600" dirty="0" smtClean="0"/>
              <a:t>,putem determina următoarea aproximare x</a:t>
            </a:r>
            <a:r>
              <a:rPr lang="vi-VN" sz="1200" dirty="0" smtClean="0"/>
              <a:t>i</a:t>
            </a:r>
            <a:r>
              <a:rPr lang="en-US" sz="1600" dirty="0" smtClean="0"/>
              <a:t> </a:t>
            </a:r>
            <a:r>
              <a:rPr lang="vi-VN" sz="1600" dirty="0" smtClean="0"/>
              <a:t>prin</a:t>
            </a:r>
            <a:r>
              <a:rPr lang="en-US" sz="1600" dirty="0" smtClean="0"/>
              <a:t> </a:t>
            </a:r>
            <a:r>
              <a:rPr lang="vi-VN" sz="1600" dirty="0" smtClean="0"/>
              <a:t>formula recurentă:</a:t>
            </a:r>
            <a:endParaRPr lang="ru-RU" sz="16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4328" t="67134" r="42127" b="10020"/>
          <a:stretch/>
        </p:blipFill>
        <p:spPr bwMode="auto">
          <a:xfrm>
            <a:off x="2580076" y="5517232"/>
            <a:ext cx="2520280" cy="720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87524" y="6093296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 smtClean="0"/>
              <a:t>Se demonstrează că şirul de valori x</a:t>
            </a:r>
            <a:r>
              <a:rPr lang="vi-VN" sz="1200" dirty="0" smtClean="0"/>
              <a:t>1</a:t>
            </a:r>
            <a:r>
              <a:rPr lang="vi-VN" sz="1600" dirty="0" smtClean="0"/>
              <a:t>, x</a:t>
            </a:r>
            <a:r>
              <a:rPr lang="vi-VN" sz="1200" dirty="0" smtClean="0"/>
              <a:t>2</a:t>
            </a:r>
            <a:r>
              <a:rPr lang="vi-VN" sz="1600" dirty="0" smtClean="0"/>
              <a:t>, … x</a:t>
            </a:r>
            <a:r>
              <a:rPr lang="vi-VN" sz="1200" dirty="0" smtClean="0"/>
              <a:t>i</a:t>
            </a:r>
            <a:r>
              <a:rPr lang="vi-VN" sz="1600" dirty="0" smtClean="0"/>
              <a:t>,x</a:t>
            </a:r>
            <a:r>
              <a:rPr lang="vi-VN" sz="1200" dirty="0" smtClean="0"/>
              <a:t>i+1</a:t>
            </a:r>
            <a:r>
              <a:rPr lang="vi-VN" sz="1600" dirty="0" smtClean="0"/>
              <a:t>, … x</a:t>
            </a:r>
            <a:r>
              <a:rPr lang="vi-VN" sz="1200" dirty="0" smtClean="0"/>
              <a:t>n</a:t>
            </a:r>
            <a:r>
              <a:rPr lang="vi-VN" sz="1600" dirty="0" smtClean="0"/>
              <a:t> ... calculate după formula (3) converge</a:t>
            </a:r>
            <a:r>
              <a:rPr lang="en-US" sz="1600" dirty="0" smtClean="0"/>
              <a:t> </a:t>
            </a:r>
            <a:r>
              <a:rPr lang="vi-VN" sz="1600" dirty="0" smtClean="0"/>
              <a:t>către soluţia </a:t>
            </a:r>
            <a:r>
              <a:rPr lang="el-GR" sz="1600" dirty="0" smtClean="0"/>
              <a:t>ξ </a:t>
            </a:r>
            <a:r>
              <a:rPr lang="vi-VN" sz="1600" dirty="0" smtClean="0"/>
              <a:t>a ecuaţiei f (x) = 0.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2885" t="29459" r="42929" b="28657"/>
          <a:stretch/>
        </p:blipFill>
        <p:spPr bwMode="auto">
          <a:xfrm>
            <a:off x="5100356" y="3622068"/>
            <a:ext cx="2761853" cy="1414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686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pPr algn="ctr"/>
            <a:r>
              <a:rPr lang="en-US" dirty="0" err="1" smtClean="0"/>
              <a:t>Eroare</a:t>
            </a:r>
            <a:r>
              <a:rPr lang="en-US" dirty="0" smtClean="0"/>
              <a:t> a </a:t>
            </a:r>
            <a:r>
              <a:rPr lang="en-US" dirty="0" err="1" smtClean="0"/>
              <a:t>metodei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9298" t="38076" r="34592" b="31263"/>
          <a:stretch/>
        </p:blipFill>
        <p:spPr bwMode="auto">
          <a:xfrm>
            <a:off x="179512" y="1484784"/>
            <a:ext cx="7776864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9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pPr algn="ctr"/>
            <a:r>
              <a:rPr lang="en-US" dirty="0" err="1" smtClean="0"/>
              <a:t>Algoritmizarea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7848872" cy="52589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dirty="0"/>
              <a:t>Aplicarea metodei coardelor necesită o cercetare prealabilă a funcţiei f (x), </a:t>
            </a:r>
            <a:r>
              <a:rPr lang="vi-VN" dirty="0" smtClean="0"/>
              <a:t>pentru</a:t>
            </a:r>
            <a:r>
              <a:rPr lang="en-US" dirty="0" smtClean="0"/>
              <a:t> </a:t>
            </a:r>
            <a:r>
              <a:rPr lang="vi-VN" dirty="0" smtClean="0"/>
              <a:t>stabilirea </a:t>
            </a:r>
            <a:r>
              <a:rPr lang="vi-VN" dirty="0"/>
              <a:t>extremităţii fixe, din care vor fi trasate coardele. Numărul </a:t>
            </a:r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vi-VN" dirty="0"/>
              <a:t> de </a:t>
            </a:r>
            <a:r>
              <a:rPr lang="vi-VN" dirty="0" smtClean="0"/>
              <a:t>aproximărisuccesive </a:t>
            </a:r>
            <a:r>
              <a:rPr lang="vi-VN" dirty="0"/>
              <a:t>ale soluţiei poate fi indicat în enunţul problemei sau determinat de o condiţie.</a:t>
            </a:r>
          </a:p>
          <a:p>
            <a:pPr marL="0" indent="0">
              <a:buNone/>
            </a:pPr>
            <a:r>
              <a:rPr lang="vi-VN" dirty="0" smtClean="0"/>
              <a:t>În </a:t>
            </a:r>
            <a:r>
              <a:rPr lang="vi-VN" dirty="0"/>
              <a:t>ambele cazuri calculul se realizează conform formulei (3). Condiţia de oprire în </a:t>
            </a:r>
            <a:r>
              <a:rPr lang="vi-VN" dirty="0" smtClean="0"/>
              <a:t>primul</a:t>
            </a:r>
            <a:r>
              <a:rPr lang="en-US" dirty="0"/>
              <a:t> </a:t>
            </a:r>
            <a:r>
              <a:rPr lang="vi-VN" dirty="0" smtClean="0"/>
              <a:t>caz </a:t>
            </a:r>
            <a:r>
              <a:rPr lang="vi-VN" dirty="0"/>
              <a:t>va fi aplicarea repetată de n ori a formulei (3); în cel de al doilea – îndeplinirea</a:t>
            </a:r>
          </a:p>
          <a:p>
            <a:pPr marL="0" indent="0">
              <a:buNone/>
            </a:pPr>
            <a:r>
              <a:rPr lang="vi-VN" dirty="0"/>
              <a:t>condiţiei (4).</a:t>
            </a:r>
          </a:p>
          <a:p>
            <a:pPr marL="0" indent="0">
              <a:buNone/>
            </a:pPr>
            <a:r>
              <a:rPr lang="vi-VN" b="1" i="1" dirty="0"/>
              <a:t>Determinarea extremităţii fixe</a:t>
            </a:r>
            <a:r>
              <a:rPr lang="vi-VN" dirty="0"/>
              <a:t>. Pentru a evita calculul f ′′(x), se va folosi următorul</a:t>
            </a:r>
          </a:p>
          <a:p>
            <a:pPr marL="0" indent="0">
              <a:buNone/>
            </a:pPr>
            <a:r>
              <a:rPr lang="vi-VN" dirty="0"/>
              <a:t>procedeu: se determină semnul f(x) în punctul c de intersecţie cu axa 0x al dreptei </a:t>
            </a:r>
            <a:r>
              <a:rPr lang="vi-VN" dirty="0" smtClean="0"/>
              <a:t>care</a:t>
            </a:r>
            <a:r>
              <a:rPr lang="en-US" dirty="0" smtClean="0"/>
              <a:t> </a:t>
            </a:r>
            <a:r>
              <a:rPr lang="vi-VN" dirty="0" smtClean="0"/>
              <a:t>trece </a:t>
            </a:r>
            <a:r>
              <a:rPr lang="vi-VN" dirty="0"/>
              <a:t>prin punctele (a, f(a)) </a:t>
            </a:r>
            <a:r>
              <a:rPr lang="en-US" dirty="0" smtClean="0"/>
              <a:t>   </a:t>
            </a:r>
            <a:r>
              <a:rPr lang="vi-VN" dirty="0" smtClean="0"/>
              <a:t>şi 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(</a:t>
            </a:r>
            <a:r>
              <a:rPr lang="vi-VN" dirty="0"/>
              <a:t>b, f(b</a:t>
            </a:r>
            <a:r>
              <a:rPr lang="vi-VN" b="1" i="1" dirty="0"/>
              <a:t>)). Fixă va fi acea extremitate e a segmentului [a, b</a:t>
            </a:r>
            <a:r>
              <a:rPr lang="vi-VN" b="1" i="1" dirty="0" smtClean="0"/>
              <a:t>],</a:t>
            </a:r>
            <a:r>
              <a:rPr lang="en-US" b="1" i="1" dirty="0" smtClean="0"/>
              <a:t> </a:t>
            </a:r>
            <a:r>
              <a:rPr lang="vi-VN" b="1" i="1" dirty="0" smtClean="0"/>
              <a:t>pentru </a:t>
            </a:r>
            <a:r>
              <a:rPr lang="vi-VN" b="1" i="1" dirty="0"/>
              <a:t>care se îndeplineşte condiţia: f (e)×f (c) &lt; 0.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9553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20880" cy="948720"/>
          </a:xfrm>
        </p:spPr>
        <p:txBody>
          <a:bodyPr>
            <a:normAutofit/>
          </a:bodyPr>
          <a:lstStyle/>
          <a:p>
            <a:pPr algn="ctr"/>
            <a:r>
              <a:rPr lang="vi-VN" sz="2400" dirty="0">
                <a:latin typeface="MinionPro-Bold"/>
              </a:rPr>
              <a:t>A1. </a:t>
            </a:r>
            <a:r>
              <a:rPr lang="vi-VN" sz="2400" i="1" dirty="0">
                <a:latin typeface="MinionPro-BoldIt"/>
              </a:rPr>
              <a:t>Algoritmul de calcul pentru un număr prestabilit n de aproximări succesive:</a:t>
            </a:r>
            <a:endParaRPr lang="ru-RU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758739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464036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prstClr val="black"/>
                </a:solidFill>
              </a:rPr>
              <a:t>Pasul 3</a:t>
            </a:r>
            <a:r>
              <a:rPr lang="vi-VN" dirty="0">
                <a:solidFill>
                  <a:prstClr val="black"/>
                </a:solidFill>
              </a:rPr>
              <a:t>. Dacă i + 1 = n, atunci soluţia calculată x ⇐ xi. </a:t>
            </a:r>
            <a:r>
              <a:rPr lang="en-US" dirty="0" smtClean="0">
                <a:solidFill>
                  <a:prstClr val="black"/>
                </a:solidFill>
              </a:rPr>
              <a:t>               </a:t>
            </a:r>
            <a:r>
              <a:rPr lang="vi-VN" dirty="0" smtClean="0">
                <a:solidFill>
                  <a:prstClr val="black"/>
                </a:solidFill>
              </a:rPr>
              <a:t>SFÎRŞIT</a:t>
            </a:r>
            <a:r>
              <a:rPr lang="vi-VN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vi-VN" dirty="0">
                <a:solidFill>
                  <a:prstClr val="black"/>
                </a:solidFill>
              </a:rPr>
              <a:t>În caz contrar, i ⇐ i+1 şi se revine la pasul 2.</a:t>
            </a:r>
            <a:endParaRPr lang="ru-RU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56"/>
            <a:ext cx="7239000" cy="1024880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A2. Algoritmul de calcul pentru o exactitate ε dată: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9416"/>
            <a:ext cx="7704856" cy="4846320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Pasul</a:t>
            </a:r>
            <a:r>
              <a:rPr lang="en-US" sz="2000" b="1" dirty="0" smtClean="0"/>
              <a:t> 1.</a:t>
            </a:r>
            <a:r>
              <a:rPr lang="pt-BR" sz="2000" dirty="0" smtClean="0"/>
              <a:t>Determinarea </a:t>
            </a:r>
            <a:r>
              <a:rPr lang="pt-BR" sz="2000" dirty="0"/>
              <a:t>extremităţii fixe e şi a aproximării x</a:t>
            </a:r>
            <a:r>
              <a:rPr lang="pt-BR" sz="1100" dirty="0"/>
              <a:t>0</a:t>
            </a:r>
            <a:r>
              <a:rPr lang="pt-BR" sz="2000" dirty="0" smtClean="0"/>
              <a:t>:</a:t>
            </a:r>
          </a:p>
          <a:p>
            <a:pPr marL="0" indent="0" algn="ctr">
              <a:buNone/>
            </a:pP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l="13787" t="68336" r="38599" b="17235"/>
          <a:stretch/>
        </p:blipFill>
        <p:spPr bwMode="auto">
          <a:xfrm>
            <a:off x="2411760" y="1988840"/>
            <a:ext cx="2952328" cy="740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2775865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0" i="0" u="none" strike="noStrike" baseline="0" dirty="0" smtClean="0">
                <a:latin typeface="MinionPro-Regular"/>
              </a:rPr>
              <a:t>dacă </a:t>
            </a:r>
            <a:r>
              <a:rPr lang="vi-VN" b="0" i="1" u="none" strike="noStrike" baseline="0" dirty="0" smtClean="0">
                <a:latin typeface="MinionPro-It"/>
              </a:rPr>
              <a:t>f </a:t>
            </a:r>
            <a:r>
              <a:rPr lang="vi-VN" b="0" i="0" u="none" strike="noStrike" baseline="0" dirty="0" smtClean="0">
                <a:latin typeface="MinionPro-Regular"/>
              </a:rPr>
              <a:t>(</a:t>
            </a:r>
            <a:r>
              <a:rPr lang="vi-VN" b="0" i="1" u="none" strike="noStrike" baseline="0" dirty="0" smtClean="0">
                <a:latin typeface="MinionPro-It"/>
              </a:rPr>
              <a:t>c</a:t>
            </a:r>
            <a:r>
              <a:rPr lang="vi-VN" b="0" i="0" u="none" strike="noStrike" baseline="0" dirty="0" smtClean="0">
                <a:latin typeface="MinionPro-Regular"/>
              </a:rPr>
              <a:t>) . </a:t>
            </a:r>
            <a:r>
              <a:rPr lang="vi-VN" b="0" i="1" u="none" strike="noStrike" baseline="0" dirty="0" smtClean="0">
                <a:latin typeface="MinionPro-It"/>
              </a:rPr>
              <a:t>f </a:t>
            </a:r>
            <a:r>
              <a:rPr lang="vi-VN" b="0" i="0" u="none" strike="noStrike" baseline="0" dirty="0" smtClean="0">
                <a:latin typeface="MinionPro-Regular"/>
              </a:rPr>
              <a:t>(</a:t>
            </a:r>
            <a:r>
              <a:rPr lang="vi-VN" b="0" i="1" u="none" strike="noStrike" baseline="0" dirty="0" smtClean="0">
                <a:latin typeface="MinionPro-It"/>
              </a:rPr>
              <a:t>a</a:t>
            </a:r>
            <a:r>
              <a:rPr lang="vi-VN" b="0" i="0" u="none" strike="noStrike" baseline="0" dirty="0" smtClean="0">
                <a:latin typeface="MinionPro-Regular"/>
              </a:rPr>
              <a:t>) &lt; 0, atunci </a:t>
            </a:r>
            <a:r>
              <a:rPr lang="vi-VN" b="0" i="1" u="none" strike="noStrike" baseline="0" dirty="0" smtClean="0">
                <a:latin typeface="MinionPro-It"/>
              </a:rPr>
              <a:t>e </a:t>
            </a:r>
            <a:r>
              <a:rPr lang="vi-VN" b="0" i="0" u="none" strike="noStrike" baseline="0" dirty="0" smtClean="0">
                <a:latin typeface="SymbolMT"/>
              </a:rPr>
              <a:t>⇐ </a:t>
            </a:r>
            <a:r>
              <a:rPr lang="vi-VN" b="0" i="1" u="none" strike="noStrike" baseline="0" dirty="0" smtClean="0">
                <a:latin typeface="MinionPro-It"/>
              </a:rPr>
              <a:t>a</a:t>
            </a:r>
            <a:r>
              <a:rPr lang="vi-VN" b="0" i="0" u="none" strike="noStrike" baseline="0" dirty="0" smtClean="0">
                <a:latin typeface="MinionPro-Regular"/>
              </a:rPr>
              <a:t>, </a:t>
            </a:r>
            <a:r>
              <a:rPr lang="vi-VN" b="0" i="1" u="none" strike="noStrike" baseline="0" dirty="0" smtClean="0">
                <a:latin typeface="MinionPro-It"/>
              </a:rPr>
              <a:t>x</a:t>
            </a:r>
            <a:r>
              <a:rPr lang="vi-VN" sz="800" b="0" i="0" u="none" strike="noStrike" baseline="0" dirty="0" smtClean="0">
                <a:latin typeface="MinionPro-Regular"/>
              </a:rPr>
              <a:t>0 </a:t>
            </a:r>
            <a:r>
              <a:rPr lang="vi-VN" b="0" i="0" u="none" strike="noStrike" baseline="0" dirty="0" smtClean="0">
                <a:latin typeface="SymbolMT"/>
              </a:rPr>
              <a:t>⇐ </a:t>
            </a:r>
            <a:r>
              <a:rPr lang="vi-VN" b="0" i="1" u="none" strike="noStrike" baseline="0" dirty="0" smtClean="0">
                <a:latin typeface="MinionPro-It"/>
              </a:rPr>
              <a:t>b</a:t>
            </a:r>
            <a:r>
              <a:rPr lang="vi-VN" b="0" i="0" u="none" strike="noStrike" baseline="0" dirty="0" smtClean="0">
                <a:latin typeface="MinionPro-Regular"/>
              </a:rPr>
              <a:t>, altfel </a:t>
            </a:r>
            <a:r>
              <a:rPr lang="vi-VN" b="0" i="1" u="none" strike="noStrike" baseline="0" dirty="0" smtClean="0">
                <a:latin typeface="MinionPro-It"/>
              </a:rPr>
              <a:t>e </a:t>
            </a:r>
            <a:r>
              <a:rPr lang="vi-VN" b="0" i="0" u="none" strike="noStrike" baseline="0" dirty="0" smtClean="0">
                <a:latin typeface="SymbolMT"/>
              </a:rPr>
              <a:t>⇐ </a:t>
            </a:r>
            <a:r>
              <a:rPr lang="vi-VN" b="0" i="1" u="none" strike="noStrike" baseline="0" dirty="0" smtClean="0">
                <a:latin typeface="MinionPro-It"/>
              </a:rPr>
              <a:t>b</a:t>
            </a:r>
            <a:r>
              <a:rPr lang="vi-VN" b="0" i="0" u="none" strike="noStrike" baseline="0" dirty="0" smtClean="0">
                <a:latin typeface="MinionPro-Regular"/>
              </a:rPr>
              <a:t>, </a:t>
            </a:r>
            <a:r>
              <a:rPr lang="vi-VN" b="0" i="1" u="none" strike="noStrike" baseline="0" dirty="0" smtClean="0">
                <a:latin typeface="MinionPro-It"/>
              </a:rPr>
              <a:t>x</a:t>
            </a:r>
            <a:r>
              <a:rPr lang="vi-VN" sz="800" b="0" i="0" u="none" strike="noStrike" baseline="0" dirty="0" smtClean="0">
                <a:latin typeface="MinionPro-Regular"/>
              </a:rPr>
              <a:t>0 </a:t>
            </a:r>
            <a:r>
              <a:rPr lang="vi-VN" b="0" i="0" u="none" strike="noStrike" baseline="0" dirty="0" smtClean="0">
                <a:latin typeface="SymbolMT"/>
              </a:rPr>
              <a:t>⇐ </a:t>
            </a:r>
            <a:r>
              <a:rPr lang="vi-VN" b="0" i="1" u="none" strike="noStrike" baseline="0" dirty="0" smtClean="0">
                <a:latin typeface="MinionPro-It"/>
              </a:rPr>
              <a:t>a</a:t>
            </a:r>
            <a:r>
              <a:rPr lang="vi-VN" b="0" i="0" u="none" strike="noStrike" baseline="0" dirty="0" smtClean="0">
                <a:latin typeface="MinionPro-Regular"/>
              </a:rPr>
              <a:t>; </a:t>
            </a:r>
            <a:r>
              <a:rPr lang="vi-VN" b="0" i="1" u="none" strike="noStrike" baseline="0" dirty="0" smtClean="0">
                <a:latin typeface="MinionPro-It"/>
              </a:rPr>
              <a:t>i </a:t>
            </a:r>
            <a:r>
              <a:rPr lang="vi-VN" b="0" i="0" u="none" strike="noStrike" baseline="0" dirty="0" smtClean="0">
                <a:latin typeface="SymbolMT"/>
              </a:rPr>
              <a:t>⇐ </a:t>
            </a:r>
            <a:r>
              <a:rPr lang="vi-VN" b="0" i="0" u="none" strike="noStrike" baseline="0" dirty="0" smtClean="0">
                <a:latin typeface="MinionPro-Regular"/>
              </a:rPr>
              <a:t>0.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255941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it-IT" b="1" i="1" u="none" strike="noStrike" baseline="0" dirty="0" smtClean="0">
                <a:latin typeface="Trebuchet MS" panose="020B0603020202020204" pitchFamily="34" charset="0"/>
              </a:rPr>
              <a:t>Pasul 2. </a:t>
            </a:r>
            <a:r>
              <a:rPr lang="it-IT" b="0" i="0" u="none" strike="noStrike" baseline="0" dirty="0" smtClean="0">
                <a:latin typeface="Trebuchet MS" panose="020B0603020202020204" pitchFamily="34" charset="0"/>
              </a:rPr>
              <a:t>Calculul </a:t>
            </a:r>
            <a:r>
              <a:rPr lang="it-IT" b="0" i="1" u="none" strike="noStrike" baseline="0" dirty="0" smtClean="0">
                <a:latin typeface="Trebuchet MS" panose="020B0603020202020204" pitchFamily="34" charset="0"/>
              </a:rPr>
              <a:t>x</a:t>
            </a:r>
            <a:r>
              <a:rPr lang="it-IT" sz="800" b="0" i="1" u="none" strike="noStrike" baseline="0" dirty="0" smtClean="0">
                <a:latin typeface="Trebuchet MS" panose="020B0603020202020204" pitchFamily="34" charset="0"/>
              </a:rPr>
              <a:t>i</a:t>
            </a:r>
            <a:r>
              <a:rPr lang="it-IT" sz="800" b="0" i="0" u="none" strike="noStrike" baseline="0" dirty="0" smtClean="0">
                <a:latin typeface="Trebuchet MS" panose="020B0603020202020204" pitchFamily="34" charset="0"/>
              </a:rPr>
              <a:t>+1 </a:t>
            </a:r>
            <a:r>
              <a:rPr lang="it-IT" b="0" i="0" u="none" strike="noStrike" baseline="0" dirty="0" smtClean="0">
                <a:latin typeface="Trebuchet MS" panose="020B0603020202020204" pitchFamily="34" charset="0"/>
              </a:rPr>
              <a:t>conform formulei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l="8978" t="66533" r="39561" b="19038"/>
          <a:stretch/>
        </p:blipFill>
        <p:spPr bwMode="auto">
          <a:xfrm>
            <a:off x="4717680" y="3147567"/>
            <a:ext cx="3057525" cy="68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23528" y="4029164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vi-VN" b="1" i="1" u="none" strike="noStrike" baseline="0" dirty="0" smtClean="0">
                <a:latin typeface="MinionPro-BoldIt"/>
              </a:rPr>
              <a:t>Pasul 3. </a:t>
            </a:r>
            <a:r>
              <a:rPr lang="vi-VN" b="0" i="0" u="none" strike="noStrike" baseline="0" dirty="0" smtClean="0">
                <a:latin typeface="MinionPro-Regular"/>
              </a:rPr>
              <a:t>Dacă </a:t>
            </a:r>
            <a:r>
              <a:rPr lang="en-US" b="0" i="0" u="none" strike="noStrike" baseline="0" dirty="0" smtClean="0">
                <a:latin typeface="MinionPro-Regular"/>
              </a:rPr>
              <a:t>                                               </a:t>
            </a:r>
            <a:r>
              <a:rPr lang="vi-VN" b="0" i="0" u="none" strike="noStrike" baseline="0" dirty="0" smtClean="0">
                <a:latin typeface="MinionPro-Regular"/>
              </a:rPr>
              <a:t>, </a:t>
            </a:r>
            <a:r>
              <a:rPr lang="en-US" dirty="0">
                <a:latin typeface="MinionPro-Regular"/>
              </a:rPr>
              <a:t> </a:t>
            </a:r>
            <a:r>
              <a:rPr lang="en-US" dirty="0" smtClean="0">
                <a:latin typeface="MinionPro-Regular"/>
              </a:rPr>
              <a:t> </a:t>
            </a:r>
            <a:r>
              <a:rPr lang="vi-VN" b="0" i="0" u="none" strike="noStrike" baseline="0" dirty="0" smtClean="0">
                <a:latin typeface="MinionPro-Regular"/>
              </a:rPr>
              <a:t>atunci soluţia </a:t>
            </a:r>
            <a:endParaRPr lang="en-US" b="0" i="0" u="none" strike="noStrike" baseline="0" dirty="0" smtClean="0">
              <a:latin typeface="MinionPro-Regular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MinionPro-Regular"/>
            </a:endParaRPr>
          </a:p>
          <a:p>
            <a:pPr>
              <a:buClr>
                <a:schemeClr val="tx2"/>
              </a:buClr>
            </a:pPr>
            <a:r>
              <a:rPr lang="vi-VN" b="0" i="0" u="none" strike="noStrike" baseline="0" dirty="0" smtClean="0">
                <a:latin typeface="MinionPro-Regular"/>
              </a:rPr>
              <a:t>calculată </a:t>
            </a:r>
            <a:r>
              <a:rPr lang="vi-VN" b="0" i="1" u="none" strike="noStrike" baseline="0" dirty="0" smtClean="0">
                <a:latin typeface="MinionPro-It"/>
              </a:rPr>
              <a:t>x </a:t>
            </a:r>
            <a:r>
              <a:rPr lang="vi-VN" b="0" i="0" u="none" strike="noStrike" baseline="0" dirty="0" smtClean="0">
                <a:latin typeface="SymbolMT"/>
              </a:rPr>
              <a:t>⇐ </a:t>
            </a:r>
            <a:r>
              <a:rPr lang="vi-VN" b="0" i="1" u="none" strike="noStrike" baseline="0" dirty="0" smtClean="0">
                <a:latin typeface="MinionPro-It"/>
              </a:rPr>
              <a:t>x</a:t>
            </a:r>
            <a:r>
              <a:rPr lang="vi-VN" sz="800" b="0" i="1" u="none" strike="noStrike" baseline="0" dirty="0" smtClean="0">
                <a:latin typeface="MinionPro-It"/>
              </a:rPr>
              <a:t>i</a:t>
            </a:r>
            <a:r>
              <a:rPr lang="vi-VN" b="0" i="0" u="none" strike="noStrike" baseline="0" dirty="0" smtClean="0">
                <a:latin typeface="MinionPro-Regular"/>
              </a:rPr>
              <a:t>. SFIRŞIT.</a:t>
            </a:r>
          </a:p>
          <a:p>
            <a:r>
              <a:rPr lang="it-IT" b="0" i="0" u="none" strike="noStrike" baseline="0" dirty="0" smtClean="0">
                <a:latin typeface="Trebuchet MS" panose="020B0603020202020204" pitchFamily="34" charset="0"/>
              </a:rPr>
              <a:t>                In caz contrar, </a:t>
            </a:r>
            <a:r>
              <a:rPr lang="it-IT" b="0" i="1" u="none" strike="noStrike" baseline="0" dirty="0" smtClean="0">
                <a:latin typeface="Trebuchet MS" panose="020B0603020202020204" pitchFamily="34" charset="0"/>
              </a:rPr>
              <a:t>i </a:t>
            </a:r>
            <a:r>
              <a:rPr lang="it-IT" b="0" i="0" u="none" strike="noStrike" baseline="0" dirty="0" smtClean="0">
                <a:latin typeface="Trebuchet MS" panose="020B0603020202020204" pitchFamily="34" charset="0"/>
              </a:rPr>
              <a:t>⇐ </a:t>
            </a:r>
            <a:r>
              <a:rPr lang="it-IT" b="0" i="1" u="none" strike="noStrike" baseline="0" dirty="0" smtClean="0">
                <a:latin typeface="Trebuchet MS" panose="020B0603020202020204" pitchFamily="34" charset="0"/>
              </a:rPr>
              <a:t>i</a:t>
            </a:r>
            <a:r>
              <a:rPr lang="it-IT" b="0" i="0" u="none" strike="noStrike" baseline="0" dirty="0" smtClean="0">
                <a:latin typeface="Trebuchet MS" panose="020B0603020202020204" pitchFamily="34" charset="0"/>
              </a:rPr>
              <a:t>+1 şi se revine la </a:t>
            </a:r>
            <a:r>
              <a:rPr lang="it-IT" b="0" i="1" u="none" strike="noStrike" baseline="0" dirty="0" smtClean="0">
                <a:latin typeface="Trebuchet MS" panose="020B0603020202020204" pitchFamily="34" charset="0"/>
              </a:rPr>
              <a:t>pasul 2</a:t>
            </a:r>
            <a:r>
              <a:rPr lang="it-IT" b="0" i="0" u="none" strike="noStrike" baseline="0" dirty="0" smtClean="0">
                <a:latin typeface="Trebuchet MS" panose="020B0603020202020204" pitchFamily="34" charset="0"/>
              </a:rPr>
              <a:t>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5"/>
          <a:srcRect l="14749" t="50301" r="37958" b="30461"/>
          <a:stretch/>
        </p:blipFill>
        <p:spPr bwMode="auto">
          <a:xfrm>
            <a:off x="2339752" y="3833367"/>
            <a:ext cx="2880320" cy="761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7158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109</TotalTime>
  <Words>830</Words>
  <Application>Microsoft Office PowerPoint</Application>
  <PresentationFormat>Экран (4:3)</PresentationFormat>
  <Paragraphs>59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Изящная</vt:lpstr>
      <vt:lpstr>Metoda Coardelor</vt:lpstr>
      <vt:lpstr>Cuprins</vt:lpstr>
      <vt:lpstr>Ce este metoda coardelor?</vt:lpstr>
      <vt:lpstr>Proprietati</vt:lpstr>
      <vt:lpstr>Esenta metodei</vt:lpstr>
      <vt:lpstr>Eroare a metodei</vt:lpstr>
      <vt:lpstr>Algoritmizarea metodei</vt:lpstr>
      <vt:lpstr>A1. Algoritmul de calcul pentru un număr prestabilit n de aproximări succesive:</vt:lpstr>
      <vt:lpstr>A2. Algoritmul de calcul pentru o exactitate ε dată:</vt:lpstr>
      <vt:lpstr>Exemplu</vt:lpstr>
      <vt:lpstr>Multumesc pentru atentie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Bisectiei</dc:title>
  <dc:creator>Diana</dc:creator>
  <cp:lastModifiedBy>Diana</cp:lastModifiedBy>
  <cp:revision>10</cp:revision>
  <dcterms:created xsi:type="dcterms:W3CDTF">2018-12-19T17:18:35Z</dcterms:created>
  <dcterms:modified xsi:type="dcterms:W3CDTF">2018-12-19T19:08:34Z</dcterms:modified>
</cp:coreProperties>
</file>