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neBeldame/AppVe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Excel_Worksheet4.xls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forecast/%7bapi_key%7d/%7blat%7d,%7blon%7d,%7bdate%7d" TargetMode="External"/><Relationship Id="rId2" Type="http://schemas.openxmlformats.org/officeDocument/2006/relationships/hyperlink" Target="https://api.darksky.net/forecast/%7bapi_key%7d/%7blat%7d,%7blon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Moyenne par heure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Ajout colonnes</a:t>
                </a:r>
              </a:p>
              <a:p>
                <a:pPr algn="ctr"/>
                <a:r>
                  <a:rPr lang="fr-FR" dirty="0" smtClean="0"/>
                  <a:t>h-X</a:t>
                </a:r>
              </a:p>
              <a:p>
                <a:pPr algn="ctr"/>
                <a:r>
                  <a:rPr lang="fr-FR" dirty="0" smtClean="0"/>
                  <a:t>j-7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pré:   t&lt;</a:t>
                </a:r>
                <a:r>
                  <a:rPr lang="fr-FR" dirty="0" err="1" smtClean="0"/>
                  <a:t>Date+H</a:t>
                </a:r>
                <a:endParaRPr lang="fr-F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post: t&gt;</a:t>
                </a:r>
                <a:r>
                  <a:rPr lang="fr-FR" dirty="0" err="1" smtClean="0"/>
                  <a:t>Date+H</a:t>
                </a:r>
                <a:endParaRPr lang="en-US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6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3368" y="4299942"/>
            <a:ext cx="326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faire de la prédiction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920" y="4332133"/>
            <a:ext cx="490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la modélisation</a:t>
            </a:r>
            <a:br>
              <a:rPr lang="fr-FR" dirty="0" smtClean="0"/>
            </a:br>
            <a:r>
              <a:rPr lang="fr-FR" dirty="0" smtClean="0"/>
              <a:t>(validation croisée pour optimiser chaque modèle,</a:t>
            </a:r>
          </a:p>
          <a:p>
            <a:pPr algn="ctr"/>
            <a:r>
              <a:rPr lang="fr-FR" dirty="0" smtClean="0"/>
              <a:t>Validation </a:t>
            </a:r>
            <a:r>
              <a:rPr lang="fr-FR" dirty="0" err="1" smtClean="0"/>
              <a:t>hold</a:t>
            </a:r>
            <a:r>
              <a:rPr lang="fr-FR" dirty="0" smtClean="0"/>
              <a:t> pour choisir le meilleur modèle)</a:t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5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99542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7515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30860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3219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3995"/>
            <a:ext cx="5570840" cy="66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1983"/>
            <a:ext cx="3647862" cy="28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7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/>
          <a:stretch/>
        </p:blipFill>
        <p:spPr bwMode="auto">
          <a:xfrm>
            <a:off x="1331640" y="1034472"/>
            <a:ext cx="5541011" cy="3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56930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2441721"/>
            <a:ext cx="27973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choix </a:t>
            </a:r>
            <a:r>
              <a:rPr lang="fr-FR" dirty="0" err="1" smtClean="0"/>
              <a:t>ridge</a:t>
            </a:r>
            <a:r>
              <a:rPr lang="fr-FR" dirty="0" smtClean="0"/>
              <a:t>, lasso, </a:t>
            </a:r>
            <a:r>
              <a:rPr lang="fr-FR" dirty="0" err="1" smtClean="0"/>
              <a:t>elasticnet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139952" y="2626387"/>
            <a:ext cx="1944216" cy="449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– </a:t>
            </a:r>
            <a:r>
              <a:rPr lang="fr-FR" sz="3200" dirty="0" smtClean="0"/>
              <a:t>Régressions Pénalisées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6" y="2355726"/>
            <a:ext cx="5042586" cy="5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4" y="198639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Ridge</a:t>
            </a:r>
            <a:r>
              <a:rPr lang="fr-FR" dirty="0" smtClean="0"/>
              <a:t> (alpha=0)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2181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19"/>
                <a:gridCol w="815097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24311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3141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Lasso (alpha=1)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99600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6425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" y="2355727"/>
            <a:ext cx="50788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Gestion de configuration: Git sous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github.com/DianeBeldame/AppVelib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Pas de règles de nommage et d’organisation</a:t>
            </a:r>
          </a:p>
          <a:p>
            <a:pPr lvl="2"/>
            <a:r>
              <a:rPr lang="fr-FR" sz="1800" dirty="0" smtClean="0"/>
              <a:t>Peu d’expérience Git pour certains (</a:t>
            </a:r>
            <a:r>
              <a:rPr lang="fr-FR" sz="1800" dirty="0" err="1"/>
              <a:t>m</a:t>
            </a:r>
            <a:r>
              <a:rPr lang="fr-FR" sz="1800" dirty="0" err="1" smtClean="0"/>
              <a:t>erge</a:t>
            </a:r>
            <a:r>
              <a:rPr lang="fr-FR" sz="1800" dirty="0" smtClean="0"/>
              <a:t>, résolution de conflit)</a:t>
            </a:r>
          </a:p>
          <a:p>
            <a:pPr lvl="2"/>
            <a:endParaRPr lang="fr-FR" sz="1800" dirty="0" smtClean="0"/>
          </a:p>
          <a:p>
            <a:r>
              <a:rPr lang="fr-FR" sz="2400" dirty="0" smtClean="0"/>
              <a:t>Serveur:</a:t>
            </a:r>
          </a:p>
          <a:p>
            <a:pPr lvl="1"/>
            <a:r>
              <a:rPr lang="fr-FR" sz="2000" dirty="0" smtClean="0"/>
              <a:t>10To de disque, R server, </a:t>
            </a:r>
            <a:r>
              <a:rPr lang="fr-FR" sz="2000" dirty="0" err="1" smtClean="0"/>
              <a:t>MongoDb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Taille de disque</a:t>
            </a:r>
          </a:p>
          <a:p>
            <a:pPr lvl="2"/>
            <a:r>
              <a:rPr lang="fr-FR" sz="1800" dirty="0" err="1" smtClean="0"/>
              <a:t>MongoDB</a:t>
            </a:r>
            <a:r>
              <a:rPr lang="fr-FR" sz="1800" dirty="0" smtClean="0"/>
              <a:t> en 64 bits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&amp;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Elasticnet</a:t>
            </a:r>
            <a:r>
              <a:rPr lang="fr-FR" dirty="0" smtClean="0"/>
              <a:t> (alpha=0.5)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17540"/>
              </p:ext>
            </p:extLst>
          </p:nvPr>
        </p:nvGraphicFramePr>
        <p:xfrm>
          <a:off x="177089" y="3291830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173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3151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6141"/>
              </p:ext>
            </p:extLst>
          </p:nvPr>
        </p:nvGraphicFramePr>
        <p:xfrm>
          <a:off x="2771800" y="329183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181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" y="2381827"/>
            <a:ext cx="5035949" cy="5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7693"/>
            <a:ext cx="5085747" cy="27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4983" y="2398184"/>
            <a:ext cx="30714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Optimisation du paramètre de cout par validation croisée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09001" y="2721350"/>
            <a:ext cx="1995982" cy="352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527" y="3003798"/>
            <a:ext cx="508574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32921"/>
              </p:ext>
            </p:extLst>
          </p:nvPr>
        </p:nvGraphicFramePr>
        <p:xfrm>
          <a:off x="177089" y="3075806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47140"/>
              </p:ext>
            </p:extLst>
          </p:nvPr>
        </p:nvGraphicFramePr>
        <p:xfrm>
          <a:off x="2771800" y="3075806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6108"/>
            <a:ext cx="5119104" cy="5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139702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" y="2067694"/>
            <a:ext cx="4968552" cy="27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6933" y="2644628"/>
            <a:ext cx="341217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nombre d’itération par validation croisée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1"/>
            <a:endCxn id="13" idx="3"/>
          </p:cNvCxnSpPr>
          <p:nvPr/>
        </p:nvCxnSpPr>
        <p:spPr>
          <a:xfrm flipH="1">
            <a:off x="5292952" y="2937016"/>
            <a:ext cx="333981" cy="3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8" y="2715766"/>
            <a:ext cx="4969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6908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88929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" y="2337571"/>
            <a:ext cx="5040560" cy="5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fr-FR" dirty="0" smtClean="0"/>
              <a:t>On évalue les modèles sur les données post</a:t>
            </a:r>
          </a:p>
          <a:p>
            <a:pPr lvl="1"/>
            <a:r>
              <a:rPr lang="fr-FR" sz="1800" dirty="0" smtClean="0"/>
              <a:t>Données pré: &lt; 2016/10/13 à 8h</a:t>
            </a:r>
          </a:p>
          <a:p>
            <a:pPr lvl="1"/>
            <a:r>
              <a:rPr lang="fr-FR" sz="1800" dirty="0"/>
              <a:t>Données </a:t>
            </a:r>
            <a:r>
              <a:rPr lang="fr-FR" sz="1800" dirty="0" smtClean="0"/>
              <a:t>post: &gt; </a:t>
            </a:r>
            <a:r>
              <a:rPr lang="fr-FR" sz="1800" dirty="0"/>
              <a:t>2016/10/13 à </a:t>
            </a:r>
            <a:r>
              <a:rPr lang="fr-FR" sz="1800" dirty="0" smtClean="0"/>
              <a:t>8h    (&lt;2016/12/31)</a:t>
            </a:r>
            <a:endParaRPr lang="fr-FR" sz="1800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3808"/>
              </p:ext>
            </p:extLst>
          </p:nvPr>
        </p:nvGraphicFramePr>
        <p:xfrm>
          <a:off x="683568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261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2217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74509"/>
              </p:ext>
            </p:extLst>
          </p:nvPr>
        </p:nvGraphicFramePr>
        <p:xfrm>
          <a:off x="3275856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2245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4642"/>
              </p:ext>
            </p:extLst>
          </p:nvPr>
        </p:nvGraphicFramePr>
        <p:xfrm>
          <a:off x="5940152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169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61989"/>
            <a:ext cx="6534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3269571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261" y="32695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9388" y="3269571"/>
            <a:ext cx="242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3930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7039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92%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350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8459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235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29133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94853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30424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60029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7" y="1306362"/>
            <a:ext cx="3312368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une station</a:t>
            </a:r>
          </a:p>
          <a:p>
            <a:r>
              <a:rPr lang="fr-FR" sz="2000" dirty="0" smtClean="0"/>
              <a:t>Noir: </a:t>
            </a:r>
            <a:r>
              <a:rPr lang="fr-FR" sz="2000" dirty="0" err="1" smtClean="0"/>
              <a:t>available_bikes</a:t>
            </a:r>
            <a:endParaRPr lang="fr-FR" sz="2000" dirty="0" smtClean="0"/>
          </a:p>
          <a:p>
            <a:r>
              <a:rPr lang="fr-FR" sz="2000" dirty="0" smtClean="0"/>
              <a:t>Rouge: </a:t>
            </a:r>
            <a:r>
              <a:rPr lang="fr-FR" sz="2000" dirty="0" err="1" smtClean="0"/>
              <a:t>available_bikes_minusH</a:t>
            </a:r>
            <a:r>
              <a:rPr lang="fr-FR" sz="2000" dirty="0" smtClean="0"/>
              <a:t> (X=3)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3095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une station</a:t>
            </a:r>
          </a:p>
          <a:p>
            <a:r>
              <a:rPr lang="fr-FR" sz="1800" dirty="0" smtClean="0"/>
              <a:t>Noir: </a:t>
            </a:r>
            <a:r>
              <a:rPr lang="fr-FR" sz="1800" dirty="0" err="1" smtClean="0"/>
              <a:t>available_bikes</a:t>
            </a:r>
            <a:endParaRPr lang="fr-FR" sz="1800" dirty="0" smtClean="0"/>
          </a:p>
          <a:p>
            <a:r>
              <a:rPr lang="fr-FR" sz="1800" dirty="0" smtClean="0"/>
              <a:t>Rouge: </a:t>
            </a:r>
            <a:r>
              <a:rPr lang="fr-FR" sz="1800" dirty="0" err="1" smtClean="0"/>
              <a:t>available_bikes_minusW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69" y="264375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06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Stockage</a:t>
            </a:r>
          </a:p>
          <a:p>
            <a:pPr lvl="1"/>
            <a:r>
              <a:rPr lang="fr-FR" sz="2000" dirty="0" smtClean="0"/>
              <a:t>Différentes structures de base testées (par station, sous-collection, etc.)</a:t>
            </a:r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Consommateur de temps</a:t>
            </a:r>
          </a:p>
          <a:p>
            <a:pPr lvl="2"/>
            <a:r>
              <a:rPr lang="fr-FR" sz="1800" dirty="0" smtClean="0"/>
              <a:t>Limites de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pour le stockage en sous-collection</a:t>
            </a:r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Ingestion temps réel:</a:t>
            </a:r>
          </a:p>
          <a:p>
            <a:pPr lvl="1"/>
            <a:r>
              <a:rPr lang="fr-FR" sz="2000" dirty="0" err="1" smtClean="0"/>
              <a:t>Cron</a:t>
            </a:r>
            <a:r>
              <a:rPr lang="fr-FR" sz="2000" dirty="0" smtClean="0"/>
              <a:t> (linux) avec script appelant </a:t>
            </a:r>
            <a:r>
              <a:rPr lang="fr-FR" sz="2000" dirty="0" err="1" smtClean="0"/>
              <a:t>RScript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Droits utilisateur</a:t>
            </a:r>
          </a:p>
          <a:p>
            <a:pPr lvl="2"/>
            <a:r>
              <a:rPr lang="fr-FR" sz="1800" dirty="0" smtClean="0"/>
              <a:t>Chemin d’accès et utilisation de .</a:t>
            </a:r>
            <a:r>
              <a:rPr lang="fr-FR" sz="1800" dirty="0" err="1" smtClean="0"/>
              <a:t>Rprofile</a:t>
            </a:r>
            <a:r>
              <a:rPr lang="fr-FR" sz="1800" dirty="0" smtClean="0"/>
              <a:t> pour les </a:t>
            </a:r>
            <a:r>
              <a:rPr lang="fr-FR" sz="1800" dirty="0" err="1" smtClean="0"/>
              <a:t>mdp</a:t>
            </a:r>
            <a:endParaRPr lang="fr-FR" sz="1800" dirty="0" smtClean="0"/>
          </a:p>
          <a:p>
            <a:pPr lvl="2"/>
            <a:r>
              <a:rPr lang="fr-FR" sz="1800" dirty="0" smtClean="0"/>
              <a:t>Gestion des doublons de données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&amp; ingestion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40960" cy="35283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Choix prenant en compte différents critères (données, api, prix) 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Météo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49110"/>
              </p:ext>
            </p:extLst>
          </p:nvPr>
        </p:nvGraphicFramePr>
        <p:xfrm>
          <a:off x="683568" y="1275606"/>
          <a:ext cx="8064896" cy="373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/>
                <a:gridCol w="2539973"/>
                <a:gridCol w="2367675"/>
                <a:gridCol w="2219698"/>
              </a:tblGrid>
              <a:tr h="63043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Wunderground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Dark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sky</a:t>
                      </a:r>
                      <a:r>
                        <a:rPr lang="fr-FR" sz="1400" dirty="0" smtClean="0"/>
                        <a:t> / Forecast.io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OpenWeatherMap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87088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forecast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10 </a:t>
                      </a:r>
                      <a:r>
                        <a:rPr lang="fr-FR" sz="1400" dirty="0" err="1" smtClean="0"/>
                        <a:t>days</a:t>
                      </a:r>
                      <a:r>
                        <a:rPr lang="fr-FR" sz="1400" dirty="0" smtClean="0"/>
                        <a:t> (</a:t>
                      </a:r>
                      <a:r>
                        <a:rPr lang="fr-FR" sz="1400" dirty="0" err="1" smtClean="0"/>
                        <a:t>hourly</a:t>
                      </a:r>
                      <a:r>
                        <a:rPr lang="fr-FR" sz="1400" dirty="0" smtClean="0"/>
                        <a:t> or </a:t>
                      </a:r>
                      <a:r>
                        <a:rPr lang="fr-FR" sz="1400" dirty="0" err="1" smtClean="0"/>
                        <a:t>daily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1h</a:t>
                      </a:r>
                      <a:r>
                        <a:rPr lang="fr-FR" sz="1400" baseline="0" dirty="0" smtClean="0"/>
                        <a:t> (minute)</a:t>
                      </a:r>
                    </a:p>
                    <a:p>
                      <a:r>
                        <a:rPr lang="fr-FR" sz="1400" baseline="0" dirty="0" smtClean="0"/>
                        <a:t>7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5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(3h)</a:t>
                      </a:r>
                    </a:p>
                    <a:p>
                      <a:r>
                        <a:rPr lang="fr-FR" sz="1400" baseline="0" dirty="0" smtClean="0"/>
                        <a:t>16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 </a:t>
                      </a:r>
                      <a:r>
                        <a:rPr lang="fr-FR" sz="1400" b="1" baseline="0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historic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hourly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 extra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63043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Free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 calls/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 calls/min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1000 calls</a:t>
                      </a:r>
                      <a:r>
                        <a:rPr lang="fr-FR" sz="1400" baseline="0" dirty="0" smtClean="0"/>
                        <a:t>/</a:t>
                      </a:r>
                      <a:r>
                        <a:rPr lang="fr-FR" sz="1400" baseline="0" dirty="0" err="1" smtClean="0"/>
                        <a:t>day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 calls/min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107199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Pay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500/min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100,000/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1000/min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$0.0001 per extra call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$0,4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5000/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$100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100,000/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u="none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$40/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600/min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$180/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3000/min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Même modèle de données pour données historiques et prévisions:</a:t>
            </a:r>
          </a:p>
          <a:p>
            <a:pPr lvl="1"/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api.darksky.net/forecast/</a:t>
            </a:r>
            <a:r>
              <a:rPr lang="fr-FR" sz="1400" i="1" dirty="0" smtClean="0">
                <a:hlinkClick r:id="rId2"/>
              </a:rPr>
              <a:t>{api_key}/{lat}</a:t>
            </a:r>
            <a:r>
              <a:rPr lang="fr-FR" sz="1400" dirty="0" smtClean="0">
                <a:hlinkClick r:id="rId2"/>
              </a:rPr>
              <a:t>,</a:t>
            </a:r>
            <a:r>
              <a:rPr lang="fr-FR" sz="1400" i="1" dirty="0" smtClean="0">
                <a:hlinkClick r:id="rId2"/>
              </a:rPr>
              <a:t>{lon}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Prévision temps réel</a:t>
            </a:r>
            <a:endParaRPr lang="fr-FR" sz="1400" dirty="0" smtClean="0"/>
          </a:p>
          <a:p>
            <a:pPr lvl="1"/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://api.darksky.net/forecast/</a:t>
            </a:r>
            <a:r>
              <a:rPr lang="fr-FR" sz="1400" i="1" dirty="0">
                <a:hlinkClick r:id="rId3"/>
              </a:rPr>
              <a:t>{api_key}/{lat}</a:t>
            </a:r>
            <a:r>
              <a:rPr lang="fr-FR" sz="1400" dirty="0">
                <a:hlinkClick r:id="rId3"/>
              </a:rPr>
              <a:t>,</a:t>
            </a:r>
            <a:r>
              <a:rPr lang="fr-FR" sz="1400" i="1" dirty="0">
                <a:hlinkClick r:id="rId3"/>
              </a:rPr>
              <a:t>{lon</a:t>
            </a:r>
            <a:r>
              <a:rPr lang="fr-FR" sz="1400" i="1" dirty="0" smtClean="0">
                <a:hlinkClick r:id="rId3"/>
              </a:rPr>
              <a:t>},{date}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 Historique</a:t>
            </a:r>
            <a:endParaRPr lang="fr-FR" sz="14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Retour 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630936" lvl="2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smtClean="0"/>
              <a:t>Météo: </a:t>
            </a:r>
            <a:r>
              <a:rPr lang="fr-FR" dirty="0" err="1" smtClean="0"/>
              <a:t>DarkSky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241043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Mise en forme</a:t>
              </a:r>
            </a:p>
            <a:p>
              <a:pPr algn="ctr"/>
              <a:r>
                <a:rPr lang="fr-FR" dirty="0" smtClean="0"/>
                <a:t>des données</a:t>
              </a:r>
              <a:br>
                <a:rPr lang="fr-FR" dirty="0" smtClean="0"/>
              </a:br>
              <a:r>
                <a:rPr lang="fr-FR" dirty="0" smtClean="0"/>
                <a:t>pour la modélisation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Moyenne par heure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 colonnes</a:t>
              </a:r>
            </a:p>
            <a:p>
              <a:pPr algn="ctr"/>
              <a:r>
                <a:rPr lang="fr-FR" dirty="0" smtClean="0"/>
                <a:t>h-X</a:t>
              </a:r>
            </a:p>
            <a:p>
              <a:pPr algn="ctr"/>
              <a:r>
                <a:rPr lang="fr-FR" dirty="0" smtClean="0"/>
                <a:t>j-7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pré:   t&lt;</a:t>
              </a:r>
              <a:r>
                <a:rPr lang="fr-FR" dirty="0" err="1" smtClean="0"/>
                <a:t>Date+H</a:t>
              </a:r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post: t&gt;</a:t>
              </a:r>
              <a:r>
                <a:rPr lang="fr-FR" dirty="0" err="1" smtClean="0"/>
                <a:t>Date+H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1498</TotalTime>
  <Words>1296</Words>
  <Application>Microsoft Office PowerPoint</Application>
  <PresentationFormat>On-screen Show (16:9)</PresentationFormat>
  <Paragraphs>365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Concourse</vt:lpstr>
      <vt:lpstr>Worksheet</vt:lpstr>
      <vt:lpstr>Projet Vélib</vt:lpstr>
      <vt:lpstr>Outils &amp; architecture</vt:lpstr>
      <vt:lpstr>Stockage &amp; ingestion</vt:lpstr>
      <vt:lpstr>API Météo</vt:lpstr>
      <vt:lpstr>API Météo: DarkSky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– Régressions Pénalisées</vt:lpstr>
      <vt:lpstr>Modélisation – Régressions Pénalisées</vt:lpstr>
      <vt:lpstr>Modélisation – Régressions Pénalisées</vt:lpstr>
      <vt:lpstr>Modélisation – SVM</vt:lpstr>
      <vt:lpstr>Modélisation – SVM</vt:lpstr>
      <vt:lpstr>Modélisation – Gradient Boosted Trees</vt:lpstr>
      <vt:lpstr>Modélisation – Gradient Boosted Trees</vt:lpstr>
      <vt:lpstr>Prédictions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Thibaut</cp:lastModifiedBy>
  <cp:revision>22</cp:revision>
  <dcterms:created xsi:type="dcterms:W3CDTF">2017-01-14T17:27:06Z</dcterms:created>
  <dcterms:modified xsi:type="dcterms:W3CDTF">2017-01-25T19:37:07Z</dcterms:modified>
</cp:coreProperties>
</file>