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3"/>
  </p:notesMasterIdLst>
  <p:sldIdLst>
    <p:sldId id="256" r:id="rId2"/>
    <p:sldId id="264" r:id="rId3"/>
    <p:sldId id="29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92" r:id="rId28"/>
    <p:sldId id="291" r:id="rId29"/>
    <p:sldId id="288" r:id="rId30"/>
    <p:sldId id="289" r:id="rId31"/>
    <p:sldId id="290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398" y="-5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4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4853E-F0B3-4049-8118-E699618F372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C3615-6EC8-4634-8084-D0F78285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95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C3615-6EC8-4634-8084-D0F78285B3C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7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C3615-6EC8-4634-8084-D0F78285B3C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7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3DC239A-E497-43C1-AE7B-019BAC3D6E3B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4167CB-B7B9-4464-ACCA-C62025001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DC239A-E497-43C1-AE7B-019BAC3D6E3B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167CB-B7B9-4464-ACCA-C62025001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DC239A-E497-43C1-AE7B-019BAC3D6E3B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167CB-B7B9-4464-ACCA-C62025001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DC239A-E497-43C1-AE7B-019BAC3D6E3B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167CB-B7B9-4464-ACCA-C62025001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DC239A-E497-43C1-AE7B-019BAC3D6E3B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167CB-B7B9-4464-ACCA-C62025001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DC239A-E497-43C1-AE7B-019BAC3D6E3B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167CB-B7B9-4464-ACCA-C62025001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DC239A-E497-43C1-AE7B-019BAC3D6E3B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167CB-B7B9-4464-ACCA-C62025001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DC239A-E497-43C1-AE7B-019BAC3D6E3B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167CB-B7B9-4464-ACCA-C62025001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DC239A-E497-43C1-AE7B-019BAC3D6E3B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167CB-B7B9-4464-ACCA-C62025001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63DC239A-E497-43C1-AE7B-019BAC3D6E3B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167CB-B7B9-4464-ACCA-C62025001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3DC239A-E497-43C1-AE7B-019BAC3D6E3B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4167CB-B7B9-4464-ACCA-C62025001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3DC239A-E497-43C1-AE7B-019BAC3D6E3B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04167CB-B7B9-4464-ACCA-C62025001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aneBeldame/AppVelib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package" Target="../embeddings/Microsoft_Excel_Worksheet4.xlsx"/><Relationship Id="rId3" Type="http://schemas.openxmlformats.org/officeDocument/2006/relationships/oleObject" Target="../embeddings/oleObject1.bin"/><Relationship Id="rId7" Type="http://schemas.openxmlformats.org/officeDocument/2006/relationships/package" Target="../embeddings/Microsoft_Excel_Worksheet2.xlsx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6.emf"/><Relationship Id="rId5" Type="http://schemas.openxmlformats.org/officeDocument/2006/relationships/image" Target="../media/image24.emf"/><Relationship Id="rId10" Type="http://schemas.openxmlformats.org/officeDocument/2006/relationships/package" Target="../embeddings/Microsoft_Excel_Worksheet3.xlsx"/><Relationship Id="rId4" Type="http://schemas.openxmlformats.org/officeDocument/2006/relationships/package" Target="../embeddings/Microsoft_Excel_Worksheet1.xlsx"/><Relationship Id="rId9" Type="http://schemas.openxmlformats.org/officeDocument/2006/relationships/oleObject" Target="../embeddings/oleObject3.bin"/><Relationship Id="rId14" Type="http://schemas.openxmlformats.org/officeDocument/2006/relationships/image" Target="../media/image2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darksky.net/forecast/%7bapi_key%7d/%7blat%7d,%7blon%7d,%7bdate%7d" TargetMode="External"/><Relationship Id="rId2" Type="http://schemas.openxmlformats.org/officeDocument/2006/relationships/hyperlink" Target="https://api.darksky.net/forecast/%7bapi_key%7d/%7blat%7d,%7blon%7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 smtClean="0"/>
              <a:t>Vélib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90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données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195736" y="1098932"/>
            <a:ext cx="6552728" cy="2304256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smtClean="0"/>
              <a:t>Mise en forme des données pour la modélisation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179512" y="3043148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endParaRPr lang="en-US" dirty="0"/>
          </a:p>
        </p:txBody>
      </p:sp>
      <p:cxnSp>
        <p:nvCxnSpPr>
          <p:cNvPr id="14" name="Elbow Connector 13"/>
          <p:cNvCxnSpPr>
            <a:stCxn id="19" idx="3"/>
            <a:endCxn id="57" idx="2"/>
          </p:cNvCxnSpPr>
          <p:nvPr/>
        </p:nvCxnSpPr>
        <p:spPr>
          <a:xfrm flipV="1">
            <a:off x="1691680" y="2838078"/>
            <a:ext cx="3492388" cy="385090"/>
          </a:xfrm>
          <a:prstGeom prst="bentConnector2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2" idx="3"/>
            <a:endCxn id="57" idx="1"/>
          </p:cNvCxnSpPr>
          <p:nvPr/>
        </p:nvCxnSpPr>
        <p:spPr>
          <a:xfrm>
            <a:off x="3923928" y="2380878"/>
            <a:ext cx="32822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179512" y="1170940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Adresse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179512" y="1795009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Date</a:t>
            </a:r>
            <a:endParaRPr lang="en-US" dirty="0"/>
          </a:p>
        </p:txBody>
      </p:sp>
      <p:sp>
        <p:nvSpPr>
          <p:cNvPr id="83" name="Rounded Rectangle 82"/>
          <p:cNvSpPr/>
          <p:nvPr/>
        </p:nvSpPr>
        <p:spPr>
          <a:xfrm>
            <a:off x="179512" y="2419078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</a:t>
            </a:r>
            <a:endParaRPr lang="en-US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2555776" y="1923678"/>
            <a:ext cx="6048672" cy="914400"/>
            <a:chOff x="2555776" y="1923678"/>
            <a:chExt cx="6048672" cy="914400"/>
          </a:xfrm>
        </p:grpSpPr>
        <p:sp>
          <p:nvSpPr>
            <p:cNvPr id="52" name="Rounded Rectangle 51"/>
            <p:cNvSpPr/>
            <p:nvPr/>
          </p:nvSpPr>
          <p:spPr>
            <a:xfrm>
              <a:off x="2555776" y="1923678"/>
              <a:ext cx="1368152" cy="9144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Moyenne par heure</a:t>
              </a:r>
              <a:endParaRPr lang="en-US" sz="1400" dirty="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4252156" y="1923678"/>
              <a:ext cx="1863824" cy="9144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Ajout colonnes</a:t>
              </a:r>
            </a:p>
            <a:p>
              <a:pPr algn="ctr"/>
              <a:r>
                <a:rPr lang="fr-FR" sz="1400" dirty="0" smtClean="0"/>
                <a:t>h-X</a:t>
              </a:r>
            </a:p>
            <a:p>
              <a:pPr algn="ctr"/>
              <a:r>
                <a:rPr lang="fr-FR" sz="1400" dirty="0" smtClean="0"/>
                <a:t>j-7</a:t>
              </a:r>
              <a:endParaRPr lang="en-US" sz="1400" dirty="0"/>
            </a:p>
          </p:txBody>
        </p:sp>
        <p:cxnSp>
          <p:nvCxnSpPr>
            <p:cNvPr id="78" name="Straight Arrow Connector 77"/>
            <p:cNvCxnSpPr>
              <a:stCxn id="52" idx="3"/>
              <a:endCxn id="57" idx="1"/>
            </p:cNvCxnSpPr>
            <p:nvPr/>
          </p:nvCxnSpPr>
          <p:spPr>
            <a:xfrm>
              <a:off x="3923928" y="2380878"/>
              <a:ext cx="328228" cy="0"/>
            </a:xfrm>
            <a:prstGeom prst="straightConnector1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ounded Rectangle 84"/>
            <p:cNvSpPr/>
            <p:nvPr/>
          </p:nvSpPr>
          <p:spPr>
            <a:xfrm>
              <a:off x="6444208" y="1923678"/>
              <a:ext cx="2160240" cy="9144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Séparation données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sz="1400" dirty="0" smtClean="0"/>
                <a:t>pré:   t&lt;</a:t>
              </a:r>
              <a:r>
                <a:rPr lang="fr-FR" sz="1400" dirty="0" err="1" smtClean="0"/>
                <a:t>Date+H</a:t>
              </a:r>
              <a:endParaRPr lang="fr-FR" sz="1400" dirty="0" smtClean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sz="1400" dirty="0" smtClean="0"/>
                <a:t>post: t&gt;</a:t>
              </a:r>
              <a:r>
                <a:rPr lang="fr-FR" sz="1400" dirty="0" err="1" smtClean="0"/>
                <a:t>Date+H</a:t>
              </a:r>
              <a:endParaRPr lang="en-US" sz="1400" dirty="0"/>
            </a:p>
          </p:txBody>
        </p:sp>
        <p:cxnSp>
          <p:nvCxnSpPr>
            <p:cNvPr id="86" name="Straight Arrow Connector 85"/>
            <p:cNvCxnSpPr>
              <a:stCxn id="57" idx="3"/>
              <a:endCxn id="85" idx="1"/>
            </p:cNvCxnSpPr>
            <p:nvPr/>
          </p:nvCxnSpPr>
          <p:spPr>
            <a:xfrm>
              <a:off x="6115980" y="2380878"/>
              <a:ext cx="328228" cy="0"/>
            </a:xfrm>
            <a:prstGeom prst="straightConnector1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2782652" y="2838078"/>
            <a:ext cx="5378896" cy="1965920"/>
            <a:chOff x="2782652" y="2838078"/>
            <a:chExt cx="5378896" cy="1965920"/>
          </a:xfrm>
        </p:grpSpPr>
        <p:sp>
          <p:nvSpPr>
            <p:cNvPr id="89" name="Rounded Rectangle 88"/>
            <p:cNvSpPr/>
            <p:nvPr/>
          </p:nvSpPr>
          <p:spPr>
            <a:xfrm>
              <a:off x="2782652" y="3889598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pré</a:t>
              </a:r>
              <a:endParaRPr lang="en-US" dirty="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5652120" y="3889598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post</a:t>
              </a:r>
              <a:endParaRPr lang="en-US" dirty="0"/>
            </a:p>
          </p:txBody>
        </p:sp>
        <p:cxnSp>
          <p:nvCxnSpPr>
            <p:cNvPr id="92" name="Elbow Connector 91"/>
            <p:cNvCxnSpPr>
              <a:stCxn id="85" idx="2"/>
              <a:endCxn id="89" idx="0"/>
            </p:cNvCxnSpPr>
            <p:nvPr/>
          </p:nvCxnSpPr>
          <p:spPr>
            <a:xfrm rot="5400000">
              <a:off x="5255087" y="1620357"/>
              <a:ext cx="1051520" cy="3486962"/>
            </a:xfrm>
            <a:prstGeom prst="bentConnector3">
              <a:avLst>
                <a:gd name="adj1" fmla="val 70203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85" idx="2"/>
              <a:endCxn id="90" idx="0"/>
            </p:cNvCxnSpPr>
            <p:nvPr/>
          </p:nvCxnSpPr>
          <p:spPr>
            <a:xfrm rot="5400000">
              <a:off x="6689821" y="3055091"/>
              <a:ext cx="1051520" cy="617494"/>
            </a:xfrm>
            <a:prstGeom prst="bentConnector3">
              <a:avLst>
                <a:gd name="adj1" fmla="val 70203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Elbow Connector 97"/>
          <p:cNvCxnSpPr>
            <a:stCxn id="82" idx="3"/>
            <a:endCxn id="85" idx="0"/>
          </p:cNvCxnSpPr>
          <p:nvPr/>
        </p:nvCxnSpPr>
        <p:spPr>
          <a:xfrm flipV="1">
            <a:off x="1691680" y="1923678"/>
            <a:ext cx="5832648" cy="51351"/>
          </a:xfrm>
          <a:prstGeom prst="bentConnector4">
            <a:avLst>
              <a:gd name="adj1" fmla="val 11999"/>
              <a:gd name="adj2" fmla="val 795739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24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données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782652" y="3889598"/>
            <a:ext cx="5378896" cy="914400"/>
            <a:chOff x="2782652" y="3889598"/>
            <a:chExt cx="5378896" cy="914400"/>
          </a:xfrm>
        </p:grpSpPr>
        <p:sp>
          <p:nvSpPr>
            <p:cNvPr id="89" name="Rounded Rectangle 88"/>
            <p:cNvSpPr/>
            <p:nvPr/>
          </p:nvSpPr>
          <p:spPr>
            <a:xfrm>
              <a:off x="2782652" y="3889598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pré</a:t>
              </a:r>
              <a:endParaRPr lang="en-US" dirty="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5652120" y="3889598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post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79512" y="1098932"/>
            <a:ext cx="8568952" cy="2790666"/>
            <a:chOff x="179512" y="1098932"/>
            <a:chExt cx="8568952" cy="2790666"/>
          </a:xfrm>
        </p:grpSpPr>
        <p:sp>
          <p:nvSpPr>
            <p:cNvPr id="26" name="Rectangle 25"/>
            <p:cNvSpPr/>
            <p:nvPr/>
          </p:nvSpPr>
          <p:spPr>
            <a:xfrm>
              <a:off x="2195736" y="1098932"/>
              <a:ext cx="6552728" cy="2304256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dirty="0" smtClean="0"/>
                <a:t>Mise en forme des données pour la modélisation</a:t>
              </a:r>
              <a:endParaRPr lang="en-US" sz="12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79512" y="3043148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X</a:t>
              </a:r>
              <a:endParaRPr lang="en-US" dirty="0"/>
            </a:p>
          </p:txBody>
        </p:sp>
        <p:cxnSp>
          <p:nvCxnSpPr>
            <p:cNvPr id="14" name="Elbow Connector 13"/>
            <p:cNvCxnSpPr>
              <a:stCxn id="19" idx="3"/>
              <a:endCxn id="57" idx="2"/>
            </p:cNvCxnSpPr>
            <p:nvPr/>
          </p:nvCxnSpPr>
          <p:spPr>
            <a:xfrm flipV="1">
              <a:off x="1691680" y="2838078"/>
              <a:ext cx="3492388" cy="385090"/>
            </a:xfrm>
            <a:prstGeom prst="bentConnector2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2" idx="3"/>
              <a:endCxn id="57" idx="1"/>
            </p:cNvCxnSpPr>
            <p:nvPr/>
          </p:nvCxnSpPr>
          <p:spPr>
            <a:xfrm>
              <a:off x="3923928" y="2380878"/>
              <a:ext cx="3282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ounded Rectangle 80"/>
            <p:cNvSpPr/>
            <p:nvPr/>
          </p:nvSpPr>
          <p:spPr>
            <a:xfrm>
              <a:off x="179512" y="1170940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Adresse</a:t>
              </a:r>
              <a:endParaRPr lang="en-US" dirty="0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179512" y="1795009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Date</a:t>
              </a:r>
              <a:endParaRPr lang="en-US" dirty="0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179512" y="2419078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H</a:t>
              </a:r>
              <a:endParaRPr lang="en-US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2555776" y="1923678"/>
              <a:ext cx="6048672" cy="914400"/>
              <a:chOff x="2555776" y="1923678"/>
              <a:chExt cx="6048672" cy="914400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2555776" y="1923678"/>
                <a:ext cx="1368152" cy="91440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/>
                  <a:t>Moyenne par heure</a:t>
                </a:r>
                <a:endParaRPr lang="en-US" sz="1400" dirty="0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4252156" y="1923678"/>
                <a:ext cx="1863824" cy="91440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/>
                  <a:t>Ajout colonnes</a:t>
                </a:r>
              </a:p>
              <a:p>
                <a:pPr algn="ctr"/>
                <a:r>
                  <a:rPr lang="fr-FR" sz="1400" dirty="0" smtClean="0"/>
                  <a:t>h-X</a:t>
                </a:r>
              </a:p>
              <a:p>
                <a:pPr algn="ctr"/>
                <a:r>
                  <a:rPr lang="fr-FR" sz="1400" dirty="0" smtClean="0"/>
                  <a:t>j-7</a:t>
                </a:r>
              </a:p>
              <a:p>
                <a:pPr algn="ctr"/>
                <a:r>
                  <a:rPr lang="fr-FR" sz="1400" dirty="0" smtClean="0"/>
                  <a:t>(pas météo)</a:t>
                </a:r>
                <a:endParaRPr lang="en-US" sz="1400" dirty="0"/>
              </a:p>
            </p:txBody>
          </p:sp>
          <p:cxnSp>
            <p:nvCxnSpPr>
              <p:cNvPr id="78" name="Straight Arrow Connector 77"/>
              <p:cNvCxnSpPr>
                <a:stCxn id="52" idx="3"/>
                <a:endCxn id="57" idx="1"/>
              </p:cNvCxnSpPr>
              <p:nvPr/>
            </p:nvCxnSpPr>
            <p:spPr>
              <a:xfrm>
                <a:off x="3923928" y="2380878"/>
                <a:ext cx="328228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Rounded Rectangle 84"/>
              <p:cNvSpPr/>
              <p:nvPr/>
            </p:nvSpPr>
            <p:spPr>
              <a:xfrm>
                <a:off x="6444208" y="1923678"/>
                <a:ext cx="2160240" cy="91440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/>
                  <a:t>Séparation données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fr-FR" sz="1400" dirty="0" smtClean="0"/>
                  <a:t>pré:   t&lt;</a:t>
                </a:r>
                <a:r>
                  <a:rPr lang="fr-FR" sz="1400" dirty="0" err="1" smtClean="0"/>
                  <a:t>Date+H</a:t>
                </a:r>
                <a:endParaRPr lang="fr-FR" sz="1400" dirty="0" smtClean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fr-FR" sz="1400" dirty="0" smtClean="0"/>
                  <a:t>post: t&gt;</a:t>
                </a:r>
                <a:r>
                  <a:rPr lang="fr-FR" sz="1400" dirty="0" err="1" smtClean="0"/>
                  <a:t>Date+H</a:t>
                </a:r>
                <a:endParaRPr lang="en-US" sz="1400" dirty="0"/>
              </a:p>
            </p:txBody>
          </p:sp>
          <p:cxnSp>
            <p:nvCxnSpPr>
              <p:cNvPr id="86" name="Straight Arrow Connector 85"/>
              <p:cNvCxnSpPr>
                <a:stCxn id="57" idx="3"/>
                <a:endCxn id="85" idx="1"/>
              </p:cNvCxnSpPr>
              <p:nvPr/>
            </p:nvCxnSpPr>
            <p:spPr>
              <a:xfrm>
                <a:off x="6115980" y="2380878"/>
                <a:ext cx="328228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Elbow Connector 91"/>
            <p:cNvCxnSpPr>
              <a:stCxn id="85" idx="2"/>
              <a:endCxn id="89" idx="0"/>
            </p:cNvCxnSpPr>
            <p:nvPr/>
          </p:nvCxnSpPr>
          <p:spPr>
            <a:xfrm rot="5400000">
              <a:off x="5255087" y="1620357"/>
              <a:ext cx="1051520" cy="3486962"/>
            </a:xfrm>
            <a:prstGeom prst="bentConnector3">
              <a:avLst>
                <a:gd name="adj1" fmla="val 70203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85" idx="2"/>
              <a:endCxn id="90" idx="0"/>
            </p:cNvCxnSpPr>
            <p:nvPr/>
          </p:nvCxnSpPr>
          <p:spPr>
            <a:xfrm rot="5400000">
              <a:off x="6689821" y="3055091"/>
              <a:ext cx="1051520" cy="617494"/>
            </a:xfrm>
            <a:prstGeom prst="bentConnector3">
              <a:avLst>
                <a:gd name="adj1" fmla="val 70203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>
              <a:stCxn id="82" idx="3"/>
              <a:endCxn id="85" idx="0"/>
            </p:cNvCxnSpPr>
            <p:nvPr/>
          </p:nvCxnSpPr>
          <p:spPr>
            <a:xfrm flipV="1">
              <a:off x="1691680" y="1923678"/>
              <a:ext cx="5832648" cy="51351"/>
            </a:xfrm>
            <a:prstGeom prst="bentConnector4">
              <a:avLst>
                <a:gd name="adj1" fmla="val 11999"/>
                <a:gd name="adj2" fmla="val 795739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760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23343E-8 L 0.00399 -0.5544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277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815344" y="1041936"/>
            <a:ext cx="250942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Données pré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684812" y="1041936"/>
            <a:ext cx="250942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Données post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6519" y="1956336"/>
            <a:ext cx="5258219" cy="1817846"/>
            <a:chOff x="66519" y="1956336"/>
            <a:chExt cx="5258219" cy="1817846"/>
          </a:xfrm>
        </p:grpSpPr>
        <p:sp>
          <p:nvSpPr>
            <p:cNvPr id="6" name="Rounded Rectangle 5"/>
            <p:cNvSpPr/>
            <p:nvPr/>
          </p:nvSpPr>
          <p:spPr>
            <a:xfrm>
              <a:off x="66519" y="2859782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apprentissage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815310" y="2859782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test</a:t>
              </a:r>
              <a:endParaRPr lang="en-US" dirty="0"/>
            </a:p>
          </p:txBody>
        </p:sp>
        <p:cxnSp>
          <p:nvCxnSpPr>
            <p:cNvPr id="9" name="Elbow Connector 8"/>
            <p:cNvCxnSpPr>
              <a:stCxn id="4" idx="2"/>
              <a:endCxn id="7" idx="0"/>
            </p:cNvCxnSpPr>
            <p:nvPr/>
          </p:nvCxnSpPr>
          <p:spPr>
            <a:xfrm rot="5400000">
              <a:off x="3618318" y="2408042"/>
              <a:ext cx="903446" cy="34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4" idx="2"/>
              <a:endCxn id="6" idx="0"/>
            </p:cNvCxnSpPr>
            <p:nvPr/>
          </p:nvCxnSpPr>
          <p:spPr>
            <a:xfrm rot="5400000">
              <a:off x="2243923" y="1033647"/>
              <a:ext cx="903446" cy="2748825"/>
            </a:xfrm>
            <a:prstGeom prst="bentConnector3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Left Brace 2"/>
          <p:cNvSpPr/>
          <p:nvPr/>
        </p:nvSpPr>
        <p:spPr>
          <a:xfrm rot="16200000">
            <a:off x="2563408" y="1394596"/>
            <a:ext cx="288032" cy="523462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68949" y="4299942"/>
            <a:ext cx="3235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Utilisées pour faire de la prédiction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98176" y="4168700"/>
            <a:ext cx="47211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Utilisées pour la modélisation</a:t>
            </a:r>
            <a:br>
              <a:rPr lang="fr-FR" sz="1400" dirty="0" smtClean="0"/>
            </a:br>
            <a:r>
              <a:rPr lang="fr-FR" sz="1400" dirty="0" smtClean="0"/>
              <a:t>(validation croisée pour optimiser chaque modèle,</a:t>
            </a:r>
          </a:p>
          <a:p>
            <a:pPr algn="ctr"/>
            <a:r>
              <a:rPr lang="fr-FR" sz="1400" dirty="0" smtClean="0"/>
              <a:t>Validation </a:t>
            </a:r>
            <a:r>
              <a:rPr lang="fr-FR" sz="1400" dirty="0" err="1" smtClean="0"/>
              <a:t>hold</a:t>
            </a:r>
            <a:r>
              <a:rPr lang="fr-FR" sz="1400" dirty="0" smtClean="0"/>
              <a:t>-out pour choisir le meilleur modèle)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9109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2000" b="1" u="sng" dirty="0" smtClean="0"/>
              <a:t>On travaille sur les données moyennées par heure</a:t>
            </a:r>
          </a:p>
          <a:p>
            <a:endParaRPr lang="fr-FR" sz="2000" b="1" u="sng" dirty="0" smtClean="0"/>
          </a:p>
          <a:p>
            <a:r>
              <a:rPr lang="fr-FR" sz="2000" b="1" u="sng" dirty="0" smtClean="0"/>
              <a:t>Classification binaire:  </a:t>
            </a:r>
            <a:r>
              <a:rPr lang="fr-FR" sz="2000" dirty="0" smtClean="0"/>
              <a:t>Y= 1 si V&gt;seuil, 0 sinon, où V est le nombre de </a:t>
            </a:r>
            <a:r>
              <a:rPr lang="fr-FR" sz="2000" dirty="0" err="1" smtClean="0"/>
              <a:t>vélibs</a:t>
            </a:r>
            <a:r>
              <a:rPr lang="fr-FR" sz="2000" dirty="0" smtClean="0"/>
              <a:t> </a:t>
            </a:r>
            <a:r>
              <a:rPr lang="fr-FR" sz="2000" dirty="0"/>
              <a:t>disponibles (</a:t>
            </a:r>
            <a:r>
              <a:rPr lang="fr-FR" sz="2000" dirty="0" err="1"/>
              <a:t>available_bikes</a:t>
            </a:r>
            <a:r>
              <a:rPr lang="fr-FR" sz="2000" dirty="0"/>
              <a:t>) ou </a:t>
            </a:r>
            <a:r>
              <a:rPr lang="fr-FR" sz="2000" dirty="0" smtClean="0"/>
              <a:t>le nombre de </a:t>
            </a:r>
            <a:r>
              <a:rPr lang="fr-FR" sz="2000" dirty="0"/>
              <a:t>places disponibles (</a:t>
            </a:r>
            <a:r>
              <a:rPr lang="fr-FR" sz="2000" dirty="0" err="1"/>
              <a:t>available_stands</a:t>
            </a:r>
            <a:r>
              <a:rPr lang="fr-FR" sz="2000" dirty="0" smtClean="0"/>
              <a:t>)</a:t>
            </a:r>
          </a:p>
          <a:p>
            <a:endParaRPr lang="fr-FR" sz="2000" dirty="0"/>
          </a:p>
          <a:p>
            <a:r>
              <a:rPr lang="fr-FR" sz="2000" b="1" u="sng" dirty="0" smtClean="0"/>
              <a:t>5 approches:</a:t>
            </a:r>
          </a:p>
          <a:p>
            <a:pPr lvl="1"/>
            <a:r>
              <a:rPr lang="fr-FR" sz="1800" dirty="0" smtClean="0"/>
              <a:t>Forêts aléatoires (package </a:t>
            </a:r>
            <a:r>
              <a:rPr lang="fr-FR" sz="1800" dirty="0" err="1" smtClean="0"/>
              <a:t>RandomForest</a:t>
            </a:r>
            <a:r>
              <a:rPr lang="fr-FR" sz="1800" dirty="0" smtClean="0"/>
              <a:t>)</a:t>
            </a:r>
          </a:p>
          <a:p>
            <a:pPr lvl="1"/>
            <a:r>
              <a:rPr lang="fr-FR" sz="1800" dirty="0" smtClean="0"/>
              <a:t>Régressions pénalisées (package </a:t>
            </a:r>
            <a:r>
              <a:rPr lang="fr-FR" sz="1800" dirty="0" err="1" smtClean="0"/>
              <a:t>glmnet</a:t>
            </a:r>
            <a:r>
              <a:rPr lang="fr-FR" sz="1800" dirty="0" smtClean="0"/>
              <a:t>)</a:t>
            </a:r>
          </a:p>
          <a:p>
            <a:pPr lvl="1"/>
            <a:r>
              <a:rPr lang="fr-FR" sz="1800" dirty="0" smtClean="0"/>
              <a:t>Support à Vecteur de Machine (package e1071)</a:t>
            </a:r>
          </a:p>
          <a:p>
            <a:pPr lvl="1"/>
            <a:r>
              <a:rPr lang="fr-FR" sz="1800" dirty="0" smtClean="0"/>
              <a:t>Gradient </a:t>
            </a:r>
            <a:r>
              <a:rPr lang="fr-FR" sz="1800" dirty="0" err="1" smtClean="0"/>
              <a:t>Boosting</a:t>
            </a:r>
            <a:r>
              <a:rPr lang="fr-FR" sz="1800" dirty="0" smtClean="0"/>
              <a:t> </a:t>
            </a:r>
            <a:r>
              <a:rPr lang="fr-FR" sz="1800" dirty="0" err="1" smtClean="0"/>
              <a:t>Tree</a:t>
            </a:r>
            <a:r>
              <a:rPr lang="fr-FR" sz="1800" dirty="0" smtClean="0"/>
              <a:t> (package </a:t>
            </a:r>
            <a:r>
              <a:rPr lang="fr-FR" sz="1800" dirty="0" err="1" smtClean="0"/>
              <a:t>gbm</a:t>
            </a:r>
            <a:r>
              <a:rPr lang="fr-FR" sz="1800" dirty="0" smtClean="0"/>
              <a:t>)</a:t>
            </a:r>
          </a:p>
          <a:p>
            <a:pPr lvl="1"/>
            <a:r>
              <a:rPr lang="fr-FR" sz="1800" dirty="0" smtClean="0"/>
              <a:t>Régression classique (package </a:t>
            </a:r>
            <a:r>
              <a:rPr lang="fr-FR" sz="1800" dirty="0" err="1" smtClean="0"/>
              <a:t>bestglm</a:t>
            </a:r>
            <a:r>
              <a:rPr lang="fr-FR" sz="1800" dirty="0" smtClean="0"/>
              <a:t>) </a:t>
            </a:r>
            <a:r>
              <a:rPr lang="fr-FR" sz="1800" dirty="0" smtClean="0">
                <a:sym typeface="Wingdings" panose="05000000000000000000" pitchFamily="2" charset="2"/>
              </a:rPr>
              <a:t> réduction du nombre de dimension arbitraire  pas testé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6561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Une unique fonction </a:t>
            </a:r>
            <a:r>
              <a:rPr lang="fr-FR" dirty="0" err="1" smtClean="0"/>
              <a:t>paramètrable</a:t>
            </a:r>
            <a:r>
              <a:rPr lang="fr-FR" dirty="0" smtClean="0"/>
              <a:t> qui implémente tous les modèles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en-US" dirty="0" err="1" smtClean="0">
                <a:latin typeface="Arial Rounded MT Bold" panose="020F0704030504030204" pitchFamily="34" charset="0"/>
              </a:rPr>
              <a:t>Velib.Modelisation</a:t>
            </a:r>
            <a:r>
              <a:rPr lang="en-US" dirty="0" smtClean="0">
                <a:latin typeface="Arial Rounded MT Bold" panose="020F0704030504030204" pitchFamily="34" charset="0"/>
              </a:rPr>
              <a:t> (</a:t>
            </a:r>
            <a:r>
              <a:rPr lang="en-US" dirty="0">
                <a:latin typeface="Arial Rounded MT Bold" panose="020F0704030504030204" pitchFamily="34" charset="0"/>
              </a:rPr>
              <a:t>data</a:t>
            </a:r>
            <a:r>
              <a:rPr lang="en-US" dirty="0" smtClean="0">
                <a:latin typeface="Arial Rounded MT Bold" panose="020F0704030504030204" pitchFamily="34" charset="0"/>
              </a:rPr>
              <a:t>, </a:t>
            </a:r>
            <a:r>
              <a:rPr lang="en-US" dirty="0" err="1" smtClean="0">
                <a:latin typeface="Arial Rounded MT Bold" panose="020F0704030504030204" pitchFamily="34" charset="0"/>
              </a:rPr>
              <a:t>target_type</a:t>
            </a:r>
            <a:r>
              <a:rPr lang="en-US" dirty="0">
                <a:latin typeface="Arial Rounded MT Bold" panose="020F0704030504030204" pitchFamily="34" charset="0"/>
              </a:rPr>
              <a:t>="bikes</a:t>
            </a:r>
            <a:r>
              <a:rPr lang="en-US" dirty="0" smtClean="0">
                <a:latin typeface="Arial Rounded MT Bold" panose="020F0704030504030204" pitchFamily="34" charset="0"/>
              </a:rPr>
              <a:t>", threshold=5, </a:t>
            </a:r>
            <a:r>
              <a:rPr lang="en-US" dirty="0" err="1" smtClean="0">
                <a:latin typeface="Arial Rounded MT Bold" panose="020F0704030504030204" pitchFamily="34" charset="0"/>
              </a:rPr>
              <a:t>model_family</a:t>
            </a:r>
            <a:r>
              <a:rPr lang="en-US" dirty="0">
                <a:latin typeface="Arial Rounded MT Bold" panose="020F0704030504030204" pitchFamily="34" charset="0"/>
              </a:rPr>
              <a:t>="binomial</a:t>
            </a:r>
            <a:r>
              <a:rPr lang="en-US" dirty="0" smtClean="0">
                <a:latin typeface="Arial Rounded MT Bold" panose="020F0704030504030204" pitchFamily="34" charset="0"/>
              </a:rPr>
              <a:t>", ratio=0.5, symmetric=FALSE, </a:t>
            </a:r>
            <a:r>
              <a:rPr lang="en-US" dirty="0" err="1" smtClean="0">
                <a:latin typeface="Arial Rounded MT Bold" panose="020F0704030504030204" pitchFamily="34" charset="0"/>
              </a:rPr>
              <a:t>model_type</a:t>
            </a:r>
            <a:r>
              <a:rPr lang="en-US" dirty="0">
                <a:latin typeface="Arial Rounded MT Bold" panose="020F0704030504030204" pitchFamily="34" charset="0"/>
              </a:rPr>
              <a:t>="</a:t>
            </a:r>
            <a:r>
              <a:rPr lang="en-US" dirty="0" err="1">
                <a:latin typeface="Arial Rounded MT Bold" panose="020F0704030504030204" pitchFamily="34" charset="0"/>
              </a:rPr>
              <a:t>rf</a:t>
            </a:r>
            <a:r>
              <a:rPr lang="en-US" dirty="0" smtClean="0">
                <a:latin typeface="Arial Rounded MT Bold" panose="020F0704030504030204" pitchFamily="34" charset="0"/>
              </a:rPr>
              <a:t>", alpha=0.5, kernel</a:t>
            </a:r>
            <a:r>
              <a:rPr lang="en-US" dirty="0">
                <a:latin typeface="Arial Rounded MT Bold" panose="020F0704030504030204" pitchFamily="34" charset="0"/>
              </a:rPr>
              <a:t>="radial</a:t>
            </a:r>
            <a:r>
              <a:rPr lang="en-US" dirty="0" smtClean="0">
                <a:latin typeface="Arial Rounded MT Bold" panose="020F0704030504030204" pitchFamily="34" charset="0"/>
              </a:rPr>
              <a:t>", cost=c(</a:t>
            </a:r>
            <a:r>
              <a:rPr lang="en-US" dirty="0" err="1" smtClean="0">
                <a:latin typeface="Arial Rounded MT Bold" panose="020F0704030504030204" pitchFamily="34" charset="0"/>
              </a:rPr>
              <a:t>seq</a:t>
            </a:r>
            <a:r>
              <a:rPr lang="en-US" dirty="0" smtClean="0">
                <a:latin typeface="Arial Rounded MT Bold" panose="020F0704030504030204" pitchFamily="34" charset="0"/>
              </a:rPr>
              <a:t>(1,10)), gamma </a:t>
            </a:r>
            <a:r>
              <a:rPr lang="en-US" dirty="0">
                <a:latin typeface="Arial Rounded MT Bold" panose="020F0704030504030204" pitchFamily="34" charset="0"/>
              </a:rPr>
              <a:t>= NULL</a:t>
            </a:r>
            <a:r>
              <a:rPr lang="en-US" dirty="0" smtClean="0">
                <a:latin typeface="Arial Rounded MT Bold" panose="020F0704030504030204" pitchFamily="34" charset="0"/>
              </a:rPr>
              <a:t>, </a:t>
            </a:r>
            <a:r>
              <a:rPr lang="en-US" dirty="0" err="1" smtClean="0">
                <a:latin typeface="Arial Rounded MT Bold" panose="020F0704030504030204" pitchFamily="34" charset="0"/>
              </a:rPr>
              <a:t>n.trees</a:t>
            </a:r>
            <a:r>
              <a:rPr lang="en-US" dirty="0" smtClean="0">
                <a:latin typeface="Arial Rounded MT Bold" panose="020F0704030504030204" pitchFamily="34" charset="0"/>
              </a:rPr>
              <a:t>=4000)</a:t>
            </a: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Evaluation des performances:</a:t>
            </a:r>
          </a:p>
          <a:p>
            <a:pPr lvl="1"/>
            <a:r>
              <a:rPr lang="fr-FR" dirty="0" smtClean="0"/>
              <a:t>Pour l’optimisation du modèle lorsque nécessaire: validation croisée</a:t>
            </a:r>
          </a:p>
          <a:p>
            <a:pPr lvl="1"/>
            <a:r>
              <a:rPr lang="fr-FR" dirty="0" smtClean="0"/>
              <a:t>Comparaison sur l’ensemble de test:</a:t>
            </a:r>
          </a:p>
          <a:p>
            <a:pPr lvl="2"/>
            <a:r>
              <a:rPr lang="fr-FR" dirty="0" smtClean="0"/>
              <a:t>Matrice de confusion</a:t>
            </a:r>
          </a:p>
          <a:p>
            <a:pPr lvl="2"/>
            <a:r>
              <a:rPr lang="fr-FR" dirty="0" smtClean="0"/>
              <a:t>Courbe de ROC &amp; AUC (package </a:t>
            </a:r>
            <a:r>
              <a:rPr lang="fr-FR" dirty="0" err="1" smtClean="0"/>
              <a:t>pROC</a:t>
            </a:r>
            <a:r>
              <a:rPr lang="fr-FR" dirty="0" smtClean="0"/>
              <a:t>)</a:t>
            </a:r>
          </a:p>
          <a:p>
            <a:r>
              <a:rPr lang="fr-FR" dirty="0" smtClean="0"/>
              <a:t>Comparaison des modèles:</a:t>
            </a:r>
          </a:p>
          <a:p>
            <a:pPr lvl="1"/>
            <a:r>
              <a:rPr lang="fr-FR" dirty="0" smtClean="0"/>
              <a:t>Validation sur des données post (prévisions)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4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Modélisation – Forêts Aléatoires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7694"/>
            <a:ext cx="5040000" cy="17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5536" y="699542"/>
            <a:ext cx="8229600" cy="3394472"/>
          </a:xfrm>
        </p:spPr>
        <p:txBody>
          <a:bodyPr>
            <a:normAutofit/>
          </a:bodyPr>
          <a:lstStyle/>
          <a:p>
            <a:r>
              <a:rPr lang="fr-FR" sz="1800" dirty="0" smtClean="0"/>
              <a:t>X:</a:t>
            </a:r>
            <a:r>
              <a:rPr lang="fr-FR" sz="1800" dirty="0"/>
              <a:t> </a:t>
            </a:r>
            <a:r>
              <a:rPr lang="fr-FR" sz="1800" dirty="0" err="1"/>
              <a:t>available_bikes</a:t>
            </a:r>
            <a:r>
              <a:rPr lang="fr-FR" sz="1800" dirty="0"/>
              <a:t> </a:t>
            </a:r>
            <a:r>
              <a:rPr lang="fr-FR" sz="1800" dirty="0" smtClean="0"/>
              <a:t>, seuil=5, prédiction à 3 heures (X=3)</a:t>
            </a:r>
          </a:p>
          <a:p>
            <a:r>
              <a:rPr lang="fr-FR" sz="1800" dirty="0" smtClean="0"/>
              <a:t>Adresse: 8, boulevard Saint Michel (5 stations à moins de 200m)</a:t>
            </a: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227515"/>
              </p:ext>
            </p:extLst>
          </p:nvPr>
        </p:nvGraphicFramePr>
        <p:xfrm>
          <a:off x="177089" y="3817454"/>
          <a:ext cx="2522424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808"/>
                <a:gridCol w="840808"/>
                <a:gridCol w="8408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apprentissage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533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3199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830860"/>
              </p:ext>
            </p:extLst>
          </p:nvPr>
        </p:nvGraphicFramePr>
        <p:xfrm>
          <a:off x="2771800" y="3817454"/>
          <a:ext cx="2447712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04"/>
                <a:gridCol w="815904"/>
                <a:gridCol w="815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test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456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42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15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3219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03995"/>
            <a:ext cx="5570840" cy="663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031983"/>
            <a:ext cx="3647862" cy="2844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78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– Forêts </a:t>
            </a:r>
            <a:r>
              <a:rPr lang="fr-FR" dirty="0" smtClean="0"/>
              <a:t>Aléatoires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87"/>
          <a:stretch/>
        </p:blipFill>
        <p:spPr bwMode="auto">
          <a:xfrm>
            <a:off x="1331640" y="1034472"/>
            <a:ext cx="5541011" cy="3841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31640" y="1275606"/>
            <a:ext cx="7272808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04248" y="1288282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Pas de météo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6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– </a:t>
            </a:r>
            <a:r>
              <a:rPr lang="fr-FR" dirty="0" smtClean="0"/>
              <a:t>Régressions Pénalisées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579296" cy="3394472"/>
          </a:xfrm>
        </p:spPr>
        <p:txBody>
          <a:bodyPr>
            <a:normAutofit/>
          </a:bodyPr>
          <a:lstStyle/>
          <a:p>
            <a:r>
              <a:rPr lang="fr-FR" sz="2000" dirty="0" smtClean="0"/>
              <a:t>X:</a:t>
            </a:r>
            <a:r>
              <a:rPr lang="fr-FR" sz="2000" dirty="0"/>
              <a:t> </a:t>
            </a:r>
            <a:r>
              <a:rPr lang="fr-FR" sz="2000" dirty="0" err="1"/>
              <a:t>available_bikes</a:t>
            </a:r>
            <a:r>
              <a:rPr lang="fr-FR" sz="2000" dirty="0"/>
              <a:t> </a:t>
            </a:r>
            <a:r>
              <a:rPr lang="fr-FR" sz="2000" dirty="0" smtClean="0"/>
              <a:t>, seuil=5, prédiction à 3 heures (X=3)</a:t>
            </a:r>
          </a:p>
          <a:p>
            <a:r>
              <a:rPr lang="fr-FR" sz="2000" dirty="0" smtClean="0"/>
              <a:t>Adresse: 8, boulevard Saint Michel (5 stations à moins de 200m)</a:t>
            </a:r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39702"/>
            <a:ext cx="5693008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084168" y="2441721"/>
            <a:ext cx="266451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dirty="0" smtClean="0"/>
              <a:t>choix </a:t>
            </a:r>
            <a:r>
              <a:rPr lang="fr-FR" sz="1400" dirty="0" err="1" smtClean="0"/>
              <a:t>ridge</a:t>
            </a:r>
            <a:r>
              <a:rPr lang="fr-FR" sz="1400" dirty="0" smtClean="0"/>
              <a:t>, lasso, </a:t>
            </a:r>
            <a:r>
              <a:rPr lang="fr-FR" sz="1400" dirty="0" err="1" smtClean="0"/>
              <a:t>elasticnet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4139952" y="2595610"/>
            <a:ext cx="1944216" cy="4801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45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430" y="2067694"/>
            <a:ext cx="3647832" cy="28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Modélisation – </a:t>
            </a:r>
            <a:r>
              <a:rPr lang="fr-FR" sz="3200" dirty="0" smtClean="0"/>
              <a:t>Régressions Pénalisées</a:t>
            </a:r>
            <a:endParaRPr lang="en-US" sz="32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fr-FR" sz="1800" dirty="0" smtClean="0"/>
              <a:t>X:</a:t>
            </a:r>
            <a:r>
              <a:rPr lang="fr-FR" sz="1800" dirty="0"/>
              <a:t> </a:t>
            </a:r>
            <a:r>
              <a:rPr lang="fr-FR" sz="1800" dirty="0" err="1"/>
              <a:t>available_bikes</a:t>
            </a:r>
            <a:r>
              <a:rPr lang="fr-FR" sz="1800" dirty="0"/>
              <a:t> </a:t>
            </a:r>
            <a:r>
              <a:rPr lang="fr-FR" sz="1800" dirty="0" smtClean="0"/>
              <a:t>, seuil=5, prédiction à 3 heures (X=3)</a:t>
            </a:r>
          </a:p>
          <a:p>
            <a:r>
              <a:rPr lang="fr-FR" sz="1800" dirty="0" smtClean="0"/>
              <a:t>Adresse: 8, boulevard Saint Michel (5 stations à moins de 200m)</a:t>
            </a:r>
            <a:endParaRPr 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6" y="2355726"/>
            <a:ext cx="5042586" cy="524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4174" y="1986394"/>
            <a:ext cx="165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Ridge</a:t>
            </a:r>
            <a:r>
              <a:rPr lang="fr-FR" dirty="0" smtClean="0"/>
              <a:t> (alpha=0)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702181"/>
              </p:ext>
            </p:extLst>
          </p:nvPr>
        </p:nvGraphicFramePr>
        <p:xfrm>
          <a:off x="177089" y="3147814"/>
          <a:ext cx="2522424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519"/>
                <a:gridCol w="815097"/>
                <a:gridCol w="8408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apprentissage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359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174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76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3123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924311"/>
              </p:ext>
            </p:extLst>
          </p:nvPr>
        </p:nvGraphicFramePr>
        <p:xfrm>
          <a:off x="2771800" y="3147814"/>
          <a:ext cx="2447712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04"/>
                <a:gridCol w="815904"/>
                <a:gridCol w="815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test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333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165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93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3141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430" y="2211710"/>
            <a:ext cx="3647832" cy="28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45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9582"/>
            <a:ext cx="8229600" cy="3394472"/>
          </a:xfrm>
        </p:spPr>
        <p:txBody>
          <a:bodyPr>
            <a:normAutofit fontScale="92500" lnSpcReduction="10000"/>
          </a:bodyPr>
          <a:lstStyle/>
          <a:p>
            <a:r>
              <a:rPr lang="fr-FR" sz="2400" dirty="0" smtClean="0"/>
              <a:t>Gestion de configuration: Git sous </a:t>
            </a:r>
            <a:r>
              <a:rPr lang="fr-FR" sz="2400" dirty="0" err="1" smtClean="0"/>
              <a:t>github</a:t>
            </a:r>
            <a:endParaRPr lang="fr-FR" sz="2400" dirty="0" smtClean="0"/>
          </a:p>
          <a:p>
            <a:pPr lvl="1"/>
            <a:r>
              <a:rPr lang="fr-FR" sz="2000" dirty="0">
                <a:hlinkClick r:id="rId2"/>
              </a:rPr>
              <a:t>https://</a:t>
            </a:r>
            <a:r>
              <a:rPr lang="fr-FR" sz="2000" dirty="0" smtClean="0">
                <a:hlinkClick r:id="rId2"/>
              </a:rPr>
              <a:t>github.com/DianeBeldame/AppVelib</a:t>
            </a:r>
            <a:endParaRPr lang="fr-FR" sz="2000" dirty="0" smtClean="0"/>
          </a:p>
          <a:p>
            <a:pPr lvl="1"/>
            <a:r>
              <a:rPr lang="fr-FR" sz="2000" dirty="0" smtClean="0"/>
              <a:t>Difficultés:</a:t>
            </a:r>
          </a:p>
          <a:p>
            <a:pPr lvl="2"/>
            <a:r>
              <a:rPr lang="fr-FR" sz="1800" dirty="0" smtClean="0"/>
              <a:t>Pas de règles de nommage et d’organisation</a:t>
            </a:r>
          </a:p>
          <a:p>
            <a:pPr lvl="2"/>
            <a:r>
              <a:rPr lang="fr-FR" sz="1800" dirty="0" smtClean="0"/>
              <a:t>Peu d’expérience Git pour certains (</a:t>
            </a:r>
            <a:r>
              <a:rPr lang="fr-FR" sz="1800" dirty="0" err="1"/>
              <a:t>m</a:t>
            </a:r>
            <a:r>
              <a:rPr lang="fr-FR" sz="1800" dirty="0" err="1" smtClean="0"/>
              <a:t>erge</a:t>
            </a:r>
            <a:r>
              <a:rPr lang="fr-FR" sz="1800" dirty="0" smtClean="0"/>
              <a:t>, résolution de conflit)</a:t>
            </a:r>
          </a:p>
          <a:p>
            <a:pPr lvl="2"/>
            <a:endParaRPr lang="fr-FR" sz="1800" dirty="0" smtClean="0"/>
          </a:p>
          <a:p>
            <a:r>
              <a:rPr lang="fr-FR" sz="2400" dirty="0" smtClean="0"/>
              <a:t>Serveur:</a:t>
            </a:r>
          </a:p>
          <a:p>
            <a:pPr lvl="1"/>
            <a:r>
              <a:rPr lang="fr-FR" sz="2000" dirty="0" smtClean="0"/>
              <a:t>100 Go de disque, R server, </a:t>
            </a:r>
            <a:r>
              <a:rPr lang="fr-FR" sz="2000" dirty="0" err="1" smtClean="0"/>
              <a:t>MongoDb</a:t>
            </a:r>
            <a:endParaRPr lang="fr-FR" sz="2000" dirty="0" smtClean="0"/>
          </a:p>
          <a:p>
            <a:pPr lvl="1"/>
            <a:r>
              <a:rPr lang="fr-FR" sz="2000" dirty="0" smtClean="0"/>
              <a:t>Difficultés:</a:t>
            </a:r>
          </a:p>
          <a:p>
            <a:pPr lvl="2"/>
            <a:r>
              <a:rPr lang="fr-FR" sz="1800" dirty="0" smtClean="0"/>
              <a:t>Taille de disque</a:t>
            </a:r>
          </a:p>
          <a:p>
            <a:pPr lvl="2"/>
            <a:r>
              <a:rPr lang="fr-FR" sz="1800" dirty="0" err="1" smtClean="0"/>
              <a:t>MongoDB</a:t>
            </a:r>
            <a:r>
              <a:rPr lang="fr-FR" sz="1800" dirty="0" smtClean="0"/>
              <a:t> en 64 bits</a:t>
            </a:r>
          </a:p>
          <a:p>
            <a:pPr lvl="1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 &amp; architecture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60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067694"/>
            <a:ext cx="3647832" cy="28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– </a:t>
            </a:r>
            <a:r>
              <a:rPr lang="fr-FR" dirty="0" smtClean="0"/>
              <a:t>Régressions Pénalisées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fr-FR" sz="1800" dirty="0" smtClean="0"/>
              <a:t>X:</a:t>
            </a:r>
            <a:r>
              <a:rPr lang="fr-FR" sz="1800" dirty="0"/>
              <a:t> </a:t>
            </a:r>
            <a:r>
              <a:rPr lang="fr-FR" sz="1800" dirty="0" err="1"/>
              <a:t>available_bikes</a:t>
            </a:r>
            <a:r>
              <a:rPr lang="fr-FR" sz="1800" dirty="0"/>
              <a:t> </a:t>
            </a:r>
            <a:r>
              <a:rPr lang="fr-FR" sz="1800" dirty="0" smtClean="0"/>
              <a:t>, seuil=5, prédiction à 3 heures (X=3)</a:t>
            </a:r>
          </a:p>
          <a:p>
            <a:r>
              <a:rPr lang="fr-FR" sz="1800" dirty="0" smtClean="0"/>
              <a:t>Adresse: 8, boulevard Saint Michel (5 stations à moins de 200m)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74174" y="1986394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Lasso (alpha=1)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699600"/>
              </p:ext>
            </p:extLst>
          </p:nvPr>
        </p:nvGraphicFramePr>
        <p:xfrm>
          <a:off x="177089" y="3147814"/>
          <a:ext cx="2522424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808"/>
                <a:gridCol w="840808"/>
                <a:gridCol w="8408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apprentissage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363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170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78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3121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136425"/>
              </p:ext>
            </p:extLst>
          </p:nvPr>
        </p:nvGraphicFramePr>
        <p:xfrm>
          <a:off x="2771800" y="3147814"/>
          <a:ext cx="2447712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04"/>
                <a:gridCol w="815904"/>
                <a:gridCol w="815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test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333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165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96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3138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4" y="2355727"/>
            <a:ext cx="5078843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211710"/>
            <a:ext cx="3647832" cy="28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143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067694"/>
            <a:ext cx="3647832" cy="28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– </a:t>
            </a:r>
            <a:r>
              <a:rPr lang="fr-FR" dirty="0" smtClean="0"/>
              <a:t>Régressions Pénalisées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fr-FR" sz="1800" dirty="0" smtClean="0"/>
              <a:t>X:</a:t>
            </a:r>
            <a:r>
              <a:rPr lang="fr-FR" sz="1800" dirty="0"/>
              <a:t> </a:t>
            </a:r>
            <a:r>
              <a:rPr lang="fr-FR" sz="1800" dirty="0" err="1"/>
              <a:t>available_bikes</a:t>
            </a:r>
            <a:r>
              <a:rPr lang="fr-FR" sz="1800" dirty="0"/>
              <a:t> </a:t>
            </a:r>
            <a:r>
              <a:rPr lang="fr-FR" sz="1800" dirty="0" smtClean="0"/>
              <a:t>, seuil=5, prédiction à 3 heures (X=3)</a:t>
            </a:r>
          </a:p>
          <a:p>
            <a:r>
              <a:rPr lang="fr-FR" sz="1800" dirty="0" smtClean="0"/>
              <a:t>Adresse: 8, boulevard Saint Michel (5 stations à moins de 200m)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74174" y="1986394"/>
            <a:ext cx="2207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Elasticnet</a:t>
            </a:r>
            <a:r>
              <a:rPr lang="fr-FR" dirty="0" smtClean="0"/>
              <a:t> (alpha=0.5)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817540"/>
              </p:ext>
            </p:extLst>
          </p:nvPr>
        </p:nvGraphicFramePr>
        <p:xfrm>
          <a:off x="177089" y="3291830"/>
          <a:ext cx="2522424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808"/>
                <a:gridCol w="840808"/>
                <a:gridCol w="8408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apprentissage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334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173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74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3151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306141"/>
              </p:ext>
            </p:extLst>
          </p:nvPr>
        </p:nvGraphicFramePr>
        <p:xfrm>
          <a:off x="2771800" y="3291830"/>
          <a:ext cx="2447712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04"/>
                <a:gridCol w="815904"/>
                <a:gridCol w="815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test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343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181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73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3135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23" y="2381827"/>
            <a:ext cx="5035949" cy="552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945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Modélisation – </a:t>
            </a:r>
            <a:r>
              <a:rPr lang="fr-FR" dirty="0" smtClean="0"/>
              <a:t>SVM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fr-FR" sz="2000" dirty="0" smtClean="0"/>
              <a:t>X:</a:t>
            </a:r>
            <a:r>
              <a:rPr lang="fr-FR" sz="2000" dirty="0"/>
              <a:t> </a:t>
            </a:r>
            <a:r>
              <a:rPr lang="fr-FR" sz="2000" dirty="0" err="1"/>
              <a:t>available_bikes</a:t>
            </a:r>
            <a:r>
              <a:rPr lang="fr-FR" sz="2000" dirty="0"/>
              <a:t> </a:t>
            </a:r>
            <a:r>
              <a:rPr lang="fr-FR" sz="2000" dirty="0" smtClean="0"/>
              <a:t>, seuil=5, prédiction à 3 heures (X=3)</a:t>
            </a:r>
          </a:p>
          <a:p>
            <a:r>
              <a:rPr lang="fr-FR" sz="2000" dirty="0" smtClean="0"/>
              <a:t>Adresse: 8, boulevard Saint Michel (5 stations à moins de 200m)</a:t>
            </a:r>
            <a:endParaRPr lang="en-US" sz="1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067693"/>
            <a:ext cx="5085747" cy="2729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604983" y="2398184"/>
            <a:ext cx="3071473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Optimisation du paramètre de cout par validation croisée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3609001" y="2813683"/>
            <a:ext cx="1995982" cy="2605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23527" y="3003798"/>
            <a:ext cx="5085747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2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Modélisation – </a:t>
            </a:r>
            <a:r>
              <a:rPr lang="fr-FR" dirty="0" smtClean="0"/>
              <a:t>SVM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fr-FR" sz="2000" dirty="0" smtClean="0"/>
              <a:t>X:</a:t>
            </a:r>
            <a:r>
              <a:rPr lang="fr-FR" sz="2000" dirty="0"/>
              <a:t> </a:t>
            </a:r>
            <a:r>
              <a:rPr lang="fr-FR" sz="2000" dirty="0" err="1"/>
              <a:t>available_bikes</a:t>
            </a:r>
            <a:r>
              <a:rPr lang="fr-FR" sz="2000" dirty="0"/>
              <a:t> </a:t>
            </a:r>
            <a:r>
              <a:rPr lang="fr-FR" sz="2000" dirty="0" smtClean="0"/>
              <a:t>, seuil=5, prédiction à 3 heures (X=3)</a:t>
            </a:r>
          </a:p>
          <a:p>
            <a:r>
              <a:rPr lang="fr-FR" sz="2000" dirty="0" smtClean="0"/>
              <a:t>Adresse: 8, boulevard Saint Michel (5 stations à moins de 200m)</a:t>
            </a:r>
            <a:endParaRPr lang="en-US" sz="1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032921"/>
              </p:ext>
            </p:extLst>
          </p:nvPr>
        </p:nvGraphicFramePr>
        <p:xfrm>
          <a:off x="177089" y="3075806"/>
          <a:ext cx="2522424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808"/>
                <a:gridCol w="840808"/>
                <a:gridCol w="8408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apprentissage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527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6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4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3195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47140"/>
              </p:ext>
            </p:extLst>
          </p:nvPr>
        </p:nvGraphicFramePr>
        <p:xfrm>
          <a:off x="2771800" y="3075806"/>
          <a:ext cx="2447712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04"/>
                <a:gridCol w="815904"/>
                <a:gridCol w="815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test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446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52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3201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06108"/>
            <a:ext cx="5119104" cy="52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168" y="2139702"/>
            <a:ext cx="3647832" cy="28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949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– </a:t>
            </a:r>
            <a:r>
              <a:rPr lang="fr-FR" i="1" dirty="0"/>
              <a:t>Gradient </a:t>
            </a:r>
            <a:r>
              <a:rPr lang="fr-FR" i="1" dirty="0" err="1"/>
              <a:t>Boosted</a:t>
            </a:r>
            <a:r>
              <a:rPr lang="fr-FR" i="1" dirty="0"/>
              <a:t> </a:t>
            </a:r>
            <a:r>
              <a:rPr lang="fr-FR" i="1" dirty="0" err="1"/>
              <a:t>Trees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fr-FR" sz="1800" dirty="0" smtClean="0"/>
              <a:t>X:</a:t>
            </a:r>
            <a:r>
              <a:rPr lang="fr-FR" sz="1800" dirty="0"/>
              <a:t> </a:t>
            </a:r>
            <a:r>
              <a:rPr lang="fr-FR" sz="1800" dirty="0" err="1"/>
              <a:t>available_bikes</a:t>
            </a:r>
            <a:r>
              <a:rPr lang="fr-FR" sz="1800" dirty="0"/>
              <a:t> </a:t>
            </a:r>
            <a:r>
              <a:rPr lang="fr-FR" sz="1800" dirty="0" smtClean="0"/>
              <a:t>, seuil=5, prédiction à 3 heures (X=3)</a:t>
            </a:r>
          </a:p>
          <a:p>
            <a:r>
              <a:rPr lang="fr-FR" sz="1800" dirty="0" smtClean="0"/>
              <a:t>Adresse: 8, boulevard Saint Michel (5 stations à moins de 200m)</a:t>
            </a:r>
            <a:endParaRPr lang="en-US" sz="1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99" y="2067694"/>
            <a:ext cx="4968552" cy="2765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626933" y="2644628"/>
            <a:ext cx="3412175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Optimisation du nombre d’itération par validation croisée</a:t>
            </a:r>
            <a:endParaRPr lang="en-US" sz="1600" dirty="0"/>
          </a:p>
        </p:txBody>
      </p:sp>
      <p:cxnSp>
        <p:nvCxnSpPr>
          <p:cNvPr id="12" name="Straight Arrow Connector 11"/>
          <p:cNvCxnSpPr>
            <a:stCxn id="10" idx="1"/>
            <a:endCxn id="13" idx="3"/>
          </p:cNvCxnSpPr>
          <p:nvPr/>
        </p:nvCxnSpPr>
        <p:spPr>
          <a:xfrm flipH="1">
            <a:off x="5292952" y="2937016"/>
            <a:ext cx="333981" cy="30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23528" y="2715766"/>
            <a:ext cx="496942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9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– </a:t>
            </a:r>
            <a:r>
              <a:rPr lang="fr-FR" i="1" dirty="0"/>
              <a:t>Gradient </a:t>
            </a:r>
            <a:r>
              <a:rPr lang="fr-FR" i="1" dirty="0" err="1"/>
              <a:t>Boosted</a:t>
            </a:r>
            <a:r>
              <a:rPr lang="fr-FR" i="1" dirty="0"/>
              <a:t> </a:t>
            </a:r>
            <a:r>
              <a:rPr lang="fr-FR" i="1" dirty="0" err="1"/>
              <a:t>Trees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fr-FR" sz="1800" dirty="0" smtClean="0"/>
              <a:t>X:</a:t>
            </a:r>
            <a:r>
              <a:rPr lang="fr-FR" sz="1800" dirty="0"/>
              <a:t> </a:t>
            </a:r>
            <a:r>
              <a:rPr lang="fr-FR" sz="1800" dirty="0" err="1"/>
              <a:t>available_bikes</a:t>
            </a:r>
            <a:r>
              <a:rPr lang="fr-FR" sz="1800" dirty="0"/>
              <a:t> </a:t>
            </a:r>
            <a:r>
              <a:rPr lang="fr-FR" sz="1800" dirty="0" smtClean="0"/>
              <a:t>, seuil=5, prédiction à 3 heures (X=3)</a:t>
            </a:r>
          </a:p>
          <a:p>
            <a:r>
              <a:rPr lang="fr-FR" sz="1800" dirty="0" smtClean="0"/>
              <a:t>Adresse: 8, boulevard Saint Michel (5 stations à moins de 200m)</a:t>
            </a:r>
            <a:endParaRPr lang="en-US" sz="16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126908"/>
              </p:ext>
            </p:extLst>
          </p:nvPr>
        </p:nvGraphicFramePr>
        <p:xfrm>
          <a:off x="177089" y="3147814"/>
          <a:ext cx="2522424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808"/>
                <a:gridCol w="840808"/>
                <a:gridCol w="8408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apprentissage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533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3199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888929"/>
              </p:ext>
            </p:extLst>
          </p:nvPr>
        </p:nvGraphicFramePr>
        <p:xfrm>
          <a:off x="2771800" y="3147814"/>
          <a:ext cx="2447712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04"/>
                <a:gridCol w="815904"/>
                <a:gridCol w="815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test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463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35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37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3197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168" y="2067694"/>
            <a:ext cx="3647832" cy="28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168" y="2211710"/>
            <a:ext cx="3647832" cy="28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4" y="2337571"/>
            <a:ext cx="5040560" cy="59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00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394472"/>
          </a:xfrm>
        </p:spPr>
        <p:txBody>
          <a:bodyPr/>
          <a:lstStyle/>
          <a:p>
            <a:r>
              <a:rPr lang="fr-FR" dirty="0" smtClean="0"/>
              <a:t>On évalue les modèles sur les données post</a:t>
            </a:r>
          </a:p>
          <a:p>
            <a:pPr lvl="1"/>
            <a:r>
              <a:rPr lang="fr-FR" sz="1800" dirty="0" smtClean="0"/>
              <a:t>Données pré: &lt; 2016/10/13 à 8h</a:t>
            </a:r>
          </a:p>
          <a:p>
            <a:pPr lvl="1"/>
            <a:r>
              <a:rPr lang="fr-FR" sz="1800" dirty="0"/>
              <a:t>Données </a:t>
            </a:r>
            <a:r>
              <a:rPr lang="fr-FR" sz="1800" dirty="0" smtClean="0"/>
              <a:t>post: &gt; </a:t>
            </a:r>
            <a:r>
              <a:rPr lang="fr-FR" sz="1800" dirty="0"/>
              <a:t>2016/10/13 à </a:t>
            </a:r>
            <a:r>
              <a:rPr lang="fr-FR" sz="1800" dirty="0" smtClean="0"/>
              <a:t>8h    (&lt;2016/12/31)</a:t>
            </a:r>
          </a:p>
          <a:p>
            <a:r>
              <a:rPr lang="fr-FR" sz="2600" dirty="0" smtClean="0"/>
              <a:t>Il faudrait voir la profondeur de la prédiction (dérive du modèle) </a:t>
            </a:r>
            <a:endParaRPr lang="fr-FR" sz="2600" dirty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123808"/>
              </p:ext>
            </p:extLst>
          </p:nvPr>
        </p:nvGraphicFramePr>
        <p:xfrm>
          <a:off x="683568" y="3651870"/>
          <a:ext cx="2447712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04"/>
                <a:gridCol w="815904"/>
                <a:gridCol w="815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test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261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192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65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2217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374509"/>
              </p:ext>
            </p:extLst>
          </p:nvPr>
        </p:nvGraphicFramePr>
        <p:xfrm>
          <a:off x="3275856" y="3651870"/>
          <a:ext cx="2447712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04"/>
                <a:gridCol w="815904"/>
                <a:gridCol w="815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test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165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288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52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2245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874642"/>
              </p:ext>
            </p:extLst>
          </p:nvPr>
        </p:nvGraphicFramePr>
        <p:xfrm>
          <a:off x="5940152" y="3651870"/>
          <a:ext cx="2447712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04"/>
                <a:gridCol w="815904"/>
                <a:gridCol w="815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test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284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169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76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2221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582607"/>
            <a:ext cx="5067275" cy="68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87624" y="3269571"/>
            <a:ext cx="1551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RandomForest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63261" y="326957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SVM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9388" y="3269571"/>
            <a:ext cx="242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Gradient </a:t>
            </a:r>
            <a:r>
              <a:rPr lang="fr-FR" dirty="0" err="1" smtClean="0"/>
              <a:t>Boosting</a:t>
            </a:r>
            <a:r>
              <a:rPr lang="fr-FR" dirty="0" smtClean="0"/>
              <a:t> </a:t>
            </a:r>
            <a:r>
              <a:rPr lang="fr-FR" dirty="0" err="1" smtClean="0"/>
              <a:t>Trees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83930" y="479470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80%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47039" y="479470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92%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55350" y="477046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76%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18459" y="477046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88%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05235" y="482217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78%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68344" y="482217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93%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2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Travailler avec Mongo DB apporte sécurité et flexibilité (jointure météo directe) </a:t>
            </a:r>
          </a:p>
          <a:p>
            <a:r>
              <a:rPr lang="fr-FR" dirty="0" smtClean="0"/>
              <a:t>Attention à la limitation en taille de document à 16Mo!</a:t>
            </a:r>
          </a:p>
          <a:p>
            <a:r>
              <a:rPr lang="fr-FR" dirty="0" smtClean="0"/>
              <a:t>Les données moyennées par heure paraissent plus facile à modéliser que celles d’origine (20min)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Remarques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4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Etendre les tests à d’autres stations</a:t>
            </a:r>
          </a:p>
          <a:p>
            <a:r>
              <a:rPr lang="fr-FR" dirty="0" smtClean="0"/>
              <a:t>Affiner l’optimisation des paramètres SVM</a:t>
            </a:r>
          </a:p>
          <a:p>
            <a:r>
              <a:rPr lang="fr-FR" dirty="0" smtClean="0"/>
              <a:t>Estimer l’apport de la météo dans la performance des modèles</a:t>
            </a:r>
          </a:p>
          <a:p>
            <a:r>
              <a:rPr lang="fr-FR" dirty="0" smtClean="0"/>
              <a:t>Tester </a:t>
            </a:r>
            <a:r>
              <a:rPr lang="fr-FR" dirty="0" err="1" smtClean="0"/>
              <a:t>bestgml</a:t>
            </a:r>
            <a:r>
              <a:rPr lang="fr-FR" dirty="0" smtClean="0"/>
              <a:t> sur les paramètres importants</a:t>
            </a:r>
          </a:p>
          <a:p>
            <a:r>
              <a:rPr lang="fr-FR" dirty="0" smtClean="0"/>
              <a:t>Inclure la visualisation (</a:t>
            </a:r>
            <a:r>
              <a:rPr lang="fr-FR" dirty="0" err="1" smtClean="0"/>
              <a:t>app</a:t>
            </a:r>
            <a:r>
              <a:rPr lang="fr-FR" dirty="0" smtClean="0"/>
              <a:t> </a:t>
            </a:r>
            <a:r>
              <a:rPr lang="fr-FR" dirty="0" err="1" smtClean="0"/>
              <a:t>Shiny</a:t>
            </a:r>
            <a:r>
              <a:rPr lang="fr-FR" dirty="0" smtClean="0"/>
              <a:t>)</a:t>
            </a:r>
          </a:p>
          <a:p>
            <a:r>
              <a:rPr lang="fr-FR" dirty="0" smtClean="0"/>
              <a:t>Etendre à la prévision du nombre </a:t>
            </a:r>
            <a:r>
              <a:rPr lang="fr-FR" dirty="0" err="1" smtClean="0"/>
              <a:t>vélib</a:t>
            </a:r>
            <a:r>
              <a:rPr lang="fr-FR" dirty="0" smtClean="0"/>
              <a:t> (plusieurs modalité, comptage ou régression)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Perspectives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85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Stations étudiées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029133"/>
              </p:ext>
            </p:extLst>
          </p:nvPr>
        </p:nvGraphicFramePr>
        <p:xfrm>
          <a:off x="539552" y="1851670"/>
          <a:ext cx="24479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Worksheet" r:id="rId4" imgW="2447851" imgH="1152630" progId="Excel.Sheet.12">
                  <p:embed/>
                </p:oleObj>
              </mc:Choice>
              <mc:Fallback>
                <p:oleObj name="Worksheet" r:id="rId4" imgW="2447851" imgH="1152630" progId="Excel.Sheet.12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851670"/>
                        <a:ext cx="2447925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994853"/>
              </p:ext>
            </p:extLst>
          </p:nvPr>
        </p:nvGraphicFramePr>
        <p:xfrm>
          <a:off x="3348038" y="2376488"/>
          <a:ext cx="24479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Worksheet" r:id="rId7" imgW="2447851" imgH="390420" progId="Excel.Sheet.12">
                  <p:embed/>
                </p:oleObj>
              </mc:Choice>
              <mc:Fallback>
                <p:oleObj name="Worksheet" r:id="rId7" imgW="2447851" imgH="390420" progId="Excel.Sheet.12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376488"/>
                        <a:ext cx="24479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330424"/>
              </p:ext>
            </p:extLst>
          </p:nvPr>
        </p:nvGraphicFramePr>
        <p:xfrm>
          <a:off x="6084168" y="2355726"/>
          <a:ext cx="24479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Worksheet" r:id="rId10" imgW="2447851" imgH="390420" progId="Excel.Sheet.12">
                  <p:embed/>
                </p:oleObj>
              </mc:Choice>
              <mc:Fallback>
                <p:oleObj name="Worksheet" r:id="rId10" imgW="2447851" imgH="390420" progId="Excel.Sheet.12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2355726"/>
                        <a:ext cx="24479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9673" y="1059582"/>
            <a:ext cx="161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À proximité de: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1441282"/>
            <a:ext cx="18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8, bd Saint Michel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63888" y="1441282"/>
            <a:ext cx="2021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88, rue de la </a:t>
            </a:r>
            <a:r>
              <a:rPr lang="fr-FR" dirty="0" err="1" smtClean="0"/>
              <a:t>Vilette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10600" y="1410330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MontMartre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860029"/>
              </p:ext>
            </p:extLst>
          </p:nvPr>
        </p:nvGraphicFramePr>
        <p:xfrm>
          <a:off x="536473" y="3723878"/>
          <a:ext cx="24479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Worksheet" r:id="rId13" imgW="2447851" imgH="771660" progId="Excel.Sheet.12">
                  <p:embed/>
                </p:oleObj>
              </mc:Choice>
              <mc:Fallback>
                <p:oleObj name="Worksheet" r:id="rId13" imgW="2447851" imgH="771660" progId="Excel.Sheet.12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73" y="3723878"/>
                        <a:ext cx="2447925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27584" y="3291830"/>
            <a:ext cx="145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Gare du Nord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7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9582"/>
            <a:ext cx="8229600" cy="3528392"/>
          </a:xfrm>
        </p:spPr>
        <p:txBody>
          <a:bodyPr>
            <a:normAutofit fontScale="92500" lnSpcReduction="20000"/>
          </a:bodyPr>
          <a:lstStyle/>
          <a:p>
            <a:r>
              <a:rPr lang="fr-FR" sz="2400" dirty="0" smtClean="0"/>
              <a:t>Données </a:t>
            </a:r>
            <a:r>
              <a:rPr lang="fr-FR" sz="2400" dirty="0" err="1" smtClean="0"/>
              <a:t>velib</a:t>
            </a:r>
            <a:endParaRPr lang="fr-FR" sz="2400" dirty="0" smtClean="0"/>
          </a:p>
          <a:p>
            <a:pPr lvl="1"/>
            <a:r>
              <a:rPr lang="fr-FR" sz="2000" dirty="0" smtClean="0"/>
              <a:t>Difficultés:</a:t>
            </a:r>
          </a:p>
          <a:p>
            <a:pPr lvl="2"/>
            <a:r>
              <a:rPr lang="fr-FR" sz="1800" dirty="0" smtClean="0"/>
              <a:t>Fuseau horaire mal pris en compte au départ</a:t>
            </a:r>
          </a:p>
          <a:p>
            <a:pPr lvl="2"/>
            <a:r>
              <a:rPr lang="fr-FR" sz="1800" dirty="0" smtClean="0"/>
              <a:t>Hypothèse de données mises à jour non valide </a:t>
            </a:r>
            <a:r>
              <a:rPr lang="fr-FR" sz="1800" dirty="0" smtClean="0">
                <a:sym typeface="Wingdings" pitchFamily="2" charset="2"/>
              </a:rPr>
              <a:t> doublons pour certaines stations</a:t>
            </a:r>
            <a:endParaRPr lang="fr-FR" sz="1800" dirty="0" smtClean="0"/>
          </a:p>
          <a:p>
            <a:pPr marL="630936" lvl="2" indent="0">
              <a:buNone/>
            </a:pPr>
            <a:endParaRPr lang="fr-FR" sz="1800" dirty="0" smtClean="0"/>
          </a:p>
          <a:p>
            <a:r>
              <a:rPr lang="fr-FR" sz="2400" dirty="0" smtClean="0"/>
              <a:t>Ingestion temps réel:</a:t>
            </a:r>
          </a:p>
          <a:p>
            <a:pPr lvl="1"/>
            <a:r>
              <a:rPr lang="fr-FR" sz="2000" dirty="0" err="1" smtClean="0"/>
              <a:t>Cron</a:t>
            </a:r>
            <a:r>
              <a:rPr lang="fr-FR" sz="2000" dirty="0" smtClean="0"/>
              <a:t> (linux) avec script appelant </a:t>
            </a:r>
            <a:r>
              <a:rPr lang="fr-FR" sz="2000" dirty="0" err="1" smtClean="0"/>
              <a:t>RScript</a:t>
            </a:r>
            <a:endParaRPr lang="fr-FR" sz="2000" dirty="0" smtClean="0"/>
          </a:p>
          <a:p>
            <a:pPr lvl="1"/>
            <a:r>
              <a:rPr lang="fr-FR" sz="2000" dirty="0" smtClean="0"/>
              <a:t>Difficultés:</a:t>
            </a:r>
          </a:p>
          <a:p>
            <a:pPr lvl="2"/>
            <a:r>
              <a:rPr lang="fr-FR" sz="1800" dirty="0" smtClean="0"/>
              <a:t>Droits utilisateur</a:t>
            </a:r>
          </a:p>
          <a:p>
            <a:pPr lvl="2"/>
            <a:r>
              <a:rPr lang="fr-FR" sz="1800" dirty="0" smtClean="0"/>
              <a:t>Chemin d’accès et utilisation de .</a:t>
            </a:r>
            <a:r>
              <a:rPr lang="fr-FR" sz="1800" dirty="0" err="1" smtClean="0"/>
              <a:t>Rprofile</a:t>
            </a:r>
            <a:r>
              <a:rPr lang="fr-FR" sz="1800" dirty="0" smtClean="0"/>
              <a:t> pour les </a:t>
            </a:r>
            <a:r>
              <a:rPr lang="fr-FR" sz="1800" dirty="0" err="1" smtClean="0"/>
              <a:t>mdp</a:t>
            </a:r>
            <a:endParaRPr lang="fr-FR" sz="1800" dirty="0" smtClean="0"/>
          </a:p>
          <a:p>
            <a:pPr lvl="2"/>
            <a:r>
              <a:rPr lang="fr-FR" sz="1800" dirty="0" smtClean="0"/>
              <a:t>Gestion des doublons de données</a:t>
            </a:r>
          </a:p>
          <a:p>
            <a:pPr lvl="1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Données &amp; ingestion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610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Illustration mise en forme des données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7" y="1306362"/>
            <a:ext cx="3312368" cy="3394472"/>
          </a:xfrm>
        </p:spPr>
        <p:txBody>
          <a:bodyPr>
            <a:normAutofit/>
          </a:bodyPr>
          <a:lstStyle/>
          <a:p>
            <a:r>
              <a:rPr lang="fr-FR" sz="2000" dirty="0" smtClean="0"/>
              <a:t>Pour une station</a:t>
            </a:r>
          </a:p>
          <a:p>
            <a:r>
              <a:rPr lang="fr-FR" sz="2000" dirty="0" smtClean="0"/>
              <a:t>Noir: </a:t>
            </a:r>
            <a:r>
              <a:rPr lang="fr-FR" sz="2000" dirty="0" err="1" smtClean="0"/>
              <a:t>available_bikes</a:t>
            </a:r>
            <a:endParaRPr lang="fr-FR" sz="2000" dirty="0" smtClean="0"/>
          </a:p>
          <a:p>
            <a:r>
              <a:rPr lang="fr-FR" sz="2000" dirty="0" smtClean="0"/>
              <a:t>Rouge: </a:t>
            </a:r>
            <a:r>
              <a:rPr lang="fr-FR" sz="2000" dirty="0" err="1" smtClean="0"/>
              <a:t>available_bikes_minusH</a:t>
            </a:r>
            <a:r>
              <a:rPr lang="fr-FR" sz="2000" dirty="0" smtClean="0"/>
              <a:t> (X=3)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203598"/>
            <a:ext cx="557717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5" y="3309540"/>
            <a:ext cx="3312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(affichage en fonction du numéro du jour dans le mois, c’est pourquoi il peut y avoir plusieurs valeurs pour la même heure)</a:t>
            </a:r>
            <a:endParaRPr lang="en-US" sz="1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940152" y="3291830"/>
            <a:ext cx="379766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60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Illustration mise en forme des données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00151"/>
            <a:ext cx="3456384" cy="3394472"/>
          </a:xfrm>
        </p:spPr>
        <p:txBody>
          <a:bodyPr>
            <a:normAutofit/>
          </a:bodyPr>
          <a:lstStyle/>
          <a:p>
            <a:r>
              <a:rPr lang="fr-FR" sz="1800" dirty="0" smtClean="0"/>
              <a:t>Pour une station</a:t>
            </a:r>
          </a:p>
          <a:p>
            <a:r>
              <a:rPr lang="fr-FR" sz="1800" dirty="0" smtClean="0"/>
              <a:t>Noir: </a:t>
            </a:r>
            <a:r>
              <a:rPr lang="fr-FR" sz="1800" dirty="0" err="1" smtClean="0"/>
              <a:t>available_bikes</a:t>
            </a:r>
            <a:endParaRPr lang="fr-FR" sz="1800" dirty="0" smtClean="0"/>
          </a:p>
          <a:p>
            <a:r>
              <a:rPr lang="fr-FR" sz="1800" dirty="0" smtClean="0"/>
              <a:t>Rouge: </a:t>
            </a:r>
            <a:r>
              <a:rPr lang="fr-FR" sz="1800" dirty="0" err="1" smtClean="0"/>
              <a:t>available_bikes_minusW</a:t>
            </a:r>
            <a:endParaRPr lang="en-US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140804"/>
            <a:ext cx="557717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4932040" y="2643758"/>
            <a:ext cx="1348425" cy="86409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669" y="2643758"/>
            <a:ext cx="3312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(affichage en fonction du numéro du jour dans le mois, c’est pourquoi il peut y avoir plusieurs valeurs pour la même heure)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0206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9582"/>
            <a:ext cx="8229600" cy="2088232"/>
          </a:xfrm>
        </p:spPr>
        <p:txBody>
          <a:bodyPr>
            <a:normAutofit fontScale="77500" lnSpcReduction="20000"/>
          </a:bodyPr>
          <a:lstStyle/>
          <a:p>
            <a:r>
              <a:rPr lang="fr-FR" sz="2400" dirty="0" smtClean="0"/>
              <a:t>Stockage</a:t>
            </a:r>
          </a:p>
          <a:p>
            <a:pPr lvl="1"/>
            <a:r>
              <a:rPr lang="fr-FR" sz="2000" dirty="0" smtClean="0"/>
              <a:t>Différentes structures de base testées (par station, sous-collection, etc.)</a:t>
            </a:r>
          </a:p>
          <a:p>
            <a:pPr lvl="1"/>
            <a:r>
              <a:rPr lang="fr-FR" sz="2000" dirty="0" smtClean="0"/>
              <a:t>Difficultés:</a:t>
            </a:r>
          </a:p>
          <a:p>
            <a:pPr lvl="2"/>
            <a:r>
              <a:rPr lang="fr-FR" sz="1800" dirty="0" smtClean="0"/>
              <a:t>Consommateur de temps</a:t>
            </a:r>
          </a:p>
          <a:p>
            <a:pPr lvl="2"/>
            <a:r>
              <a:rPr lang="fr-FR" sz="1800" dirty="0" smtClean="0"/>
              <a:t>Limites de </a:t>
            </a:r>
            <a:r>
              <a:rPr lang="fr-FR" sz="1800" dirty="0" err="1" smtClean="0"/>
              <a:t>MongoDb</a:t>
            </a:r>
            <a:r>
              <a:rPr lang="fr-FR" sz="1800" dirty="0" smtClean="0"/>
              <a:t> pour le stockage en sous-collection</a:t>
            </a:r>
          </a:p>
          <a:p>
            <a:pPr marL="630936" lvl="2" indent="0">
              <a:buNone/>
            </a:pPr>
            <a:endParaRPr lang="fr-FR" sz="1800" dirty="0" smtClean="0"/>
          </a:p>
          <a:p>
            <a:pPr marL="393192" lvl="1" indent="0">
              <a:buNone/>
            </a:pPr>
            <a:r>
              <a:rPr lang="fr-FR" sz="2000" dirty="0" smtClean="0">
                <a:sym typeface="Wingdings" pitchFamily="2" charset="2"/>
              </a:rPr>
              <a:t> </a:t>
            </a:r>
            <a:r>
              <a:rPr lang="fr-FR" sz="2000" dirty="0" smtClean="0"/>
              <a:t>Test pour un requête simple (une station et une plage horaire) avec </a:t>
            </a:r>
            <a:r>
              <a:rPr lang="fr-FR" sz="2000" dirty="0" err="1" smtClean="0"/>
              <a:t>microbenchmark</a:t>
            </a:r>
            <a:r>
              <a:rPr lang="fr-FR" sz="2000" dirty="0" smtClean="0"/>
              <a:t> </a:t>
            </a:r>
            <a:r>
              <a:rPr lang="fr-FR" sz="2000" dirty="0" smtClean="0"/>
              <a:t>(~15million d’entrées):</a:t>
            </a:r>
            <a:endParaRPr lang="fr-FR" sz="2000" dirty="0" smtClean="0"/>
          </a:p>
          <a:p>
            <a:pPr marL="630936" lvl="2" indent="0">
              <a:buNone/>
            </a:pPr>
            <a:endParaRPr lang="fr-FR" sz="1800" dirty="0" smtClean="0"/>
          </a:p>
          <a:p>
            <a:pPr marL="630936" lvl="2" indent="0">
              <a:buNone/>
            </a:pPr>
            <a:endParaRPr lang="fr-FR" sz="1800" dirty="0" smtClean="0"/>
          </a:p>
          <a:p>
            <a:pPr lvl="1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Stockage</a:t>
            </a:r>
            <a:endParaRPr lang="fr-F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948480"/>
              </p:ext>
            </p:extLst>
          </p:nvPr>
        </p:nvGraphicFramePr>
        <p:xfrm>
          <a:off x="1835696" y="3075806"/>
          <a:ext cx="7056784" cy="175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915"/>
                <a:gridCol w="1795940"/>
                <a:gridCol w="1674113"/>
                <a:gridCol w="2923816"/>
              </a:tblGrid>
              <a:tr h="509907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Collection</a:t>
                      </a:r>
                      <a:r>
                        <a:rPr lang="fr-FR" sz="1400" baseline="0" dirty="0" smtClean="0"/>
                        <a:t> unique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Collection  par station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Collection unique avec </a:t>
                      </a:r>
                      <a:r>
                        <a:rPr lang="fr-FR" sz="1400" dirty="0" err="1" smtClean="0"/>
                        <a:t>series</a:t>
                      </a:r>
                      <a:r>
                        <a:rPr lang="fr-FR" sz="1400" dirty="0" smtClean="0"/>
                        <a:t> temporelles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</a:tr>
              <a:tr h="36371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min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1min42s</a:t>
                      </a:r>
                      <a:endParaRPr lang="fr-FR" sz="1400" dirty="0" smtClean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0.5s</a:t>
                      </a:r>
                      <a:endParaRPr kumimoji="0" lang="fr-FR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47s</a:t>
                      </a:r>
                    </a:p>
                  </a:txBody>
                  <a:tcPr marL="72143" marR="72143" marT="36083" marB="36083"/>
                </a:tc>
              </a:tr>
              <a:tr h="379061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moy</a:t>
                      </a:r>
                      <a:endParaRPr lang="fr-FR" sz="1400" dirty="0" smtClean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2min2s</a:t>
                      </a:r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0.6s</a:t>
                      </a:r>
                      <a:endParaRPr kumimoji="0" lang="fr-FR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1min57s</a:t>
                      </a:r>
                      <a:endParaRPr kumimoji="0" lang="fr-F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143" marR="72143" marT="36083" marB="36083"/>
                </a:tc>
              </a:tr>
              <a:tr h="403506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max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aseline="0" dirty="0" smtClean="0"/>
                        <a:t>3min</a:t>
                      </a:r>
                      <a:endParaRPr lang="fr-FR" sz="1400" dirty="0" smtClean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2min47s</a:t>
                      </a:r>
                      <a:endParaRPr kumimoji="0" lang="fr-F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143" marR="72143" marT="36083" marB="36083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108520" y="3075806"/>
            <a:ext cx="18722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3192" lvl="1" indent="0">
              <a:buNone/>
            </a:pPr>
            <a:r>
              <a:rPr lang="fr-FR" sz="1600" dirty="0">
                <a:sym typeface="Wingdings" pitchFamily="2" charset="2"/>
              </a:rPr>
              <a:t> </a:t>
            </a:r>
            <a:r>
              <a:rPr lang="fr-FR" sz="1600" dirty="0" smtClean="0">
                <a:sym typeface="Wingdings" pitchFamily="2" charset="2"/>
              </a:rPr>
              <a:t>Il aurait aussi fallut tester avec la création d’indexes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10628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43558"/>
            <a:ext cx="8640960" cy="3528392"/>
          </a:xfrm>
        </p:spPr>
        <p:txBody>
          <a:bodyPr>
            <a:normAutofit/>
          </a:bodyPr>
          <a:lstStyle/>
          <a:p>
            <a:r>
              <a:rPr lang="fr-FR" sz="1800" dirty="0" smtClean="0"/>
              <a:t>Choix prenant en compte différents critères (données, api, prix) </a:t>
            </a:r>
          </a:p>
          <a:p>
            <a:pPr lvl="1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Météo</a:t>
            </a:r>
            <a:endParaRPr lang="fr-F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849110"/>
              </p:ext>
            </p:extLst>
          </p:nvPr>
        </p:nvGraphicFramePr>
        <p:xfrm>
          <a:off x="683568" y="1275606"/>
          <a:ext cx="8064896" cy="3739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550"/>
                <a:gridCol w="2539973"/>
                <a:gridCol w="2367675"/>
                <a:gridCol w="2219698"/>
              </a:tblGrid>
              <a:tr h="630437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Wunderground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Dark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sky</a:t>
                      </a:r>
                      <a:r>
                        <a:rPr lang="fr-FR" sz="1400" dirty="0" smtClean="0"/>
                        <a:t> / Forecast.io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OpenWeatherMap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</a:tr>
              <a:tr h="870881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forecast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b="1" baseline="0" dirty="0" err="1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fr-FR" sz="1400" dirty="0" smtClean="0"/>
                    </a:p>
                    <a:p>
                      <a:r>
                        <a:rPr lang="fr-FR" sz="1400" dirty="0" smtClean="0"/>
                        <a:t>10 </a:t>
                      </a:r>
                      <a:r>
                        <a:rPr lang="fr-FR" sz="1400" dirty="0" err="1" smtClean="0"/>
                        <a:t>days</a:t>
                      </a:r>
                      <a:r>
                        <a:rPr lang="fr-FR" sz="1400" dirty="0" smtClean="0"/>
                        <a:t> (</a:t>
                      </a:r>
                      <a:r>
                        <a:rPr lang="fr-FR" sz="1400" dirty="0" err="1" smtClean="0"/>
                        <a:t>hourly</a:t>
                      </a:r>
                      <a:r>
                        <a:rPr lang="fr-FR" sz="1400" dirty="0" smtClean="0"/>
                        <a:t> or </a:t>
                      </a:r>
                      <a:r>
                        <a:rPr lang="fr-FR" sz="1400" dirty="0" err="1" smtClean="0"/>
                        <a:t>daily</a:t>
                      </a:r>
                      <a:r>
                        <a:rPr lang="fr-FR" sz="1400" dirty="0" smtClean="0"/>
                        <a:t>)</a:t>
                      </a:r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b="1" baseline="0" dirty="0" err="1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fr-FR" sz="1400" dirty="0" smtClean="0"/>
                    </a:p>
                    <a:p>
                      <a:r>
                        <a:rPr lang="fr-FR" sz="1400" dirty="0" smtClean="0"/>
                        <a:t>1h</a:t>
                      </a:r>
                      <a:r>
                        <a:rPr lang="fr-FR" sz="1400" baseline="0" dirty="0" smtClean="0"/>
                        <a:t> (minute)</a:t>
                      </a:r>
                    </a:p>
                    <a:p>
                      <a:r>
                        <a:rPr lang="fr-FR" sz="1400" baseline="0" dirty="0" smtClean="0"/>
                        <a:t>7 </a:t>
                      </a:r>
                      <a:r>
                        <a:rPr lang="fr-FR" sz="1400" baseline="0" dirty="0" err="1" smtClean="0"/>
                        <a:t>days</a:t>
                      </a:r>
                      <a:r>
                        <a:rPr lang="fr-FR" sz="1400" baseline="0" dirty="0" smtClean="0"/>
                        <a:t> (</a:t>
                      </a:r>
                      <a:r>
                        <a:rPr lang="fr-FR" sz="1400" baseline="0" dirty="0" err="1" smtClean="0"/>
                        <a:t>hourly</a:t>
                      </a:r>
                      <a:r>
                        <a:rPr lang="fr-FR" sz="1400" baseline="0" dirty="0" smtClean="0"/>
                        <a:t> or </a:t>
                      </a:r>
                      <a:r>
                        <a:rPr lang="fr-FR" sz="1400" baseline="0" dirty="0" err="1" smtClean="0"/>
                        <a:t>daily</a:t>
                      </a:r>
                      <a:r>
                        <a:rPr lang="fr-FR" sz="1400" baseline="0" dirty="0" smtClean="0"/>
                        <a:t>)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b="1" baseline="0" dirty="0" err="1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fr-FR" sz="1400" dirty="0" smtClean="0"/>
                    </a:p>
                    <a:p>
                      <a:r>
                        <a:rPr lang="fr-FR" sz="1400" baseline="0" dirty="0" smtClean="0"/>
                        <a:t>5 </a:t>
                      </a:r>
                      <a:r>
                        <a:rPr lang="fr-FR" sz="1400" baseline="0" dirty="0" err="1" smtClean="0"/>
                        <a:t>days</a:t>
                      </a:r>
                      <a:r>
                        <a:rPr lang="fr-FR" sz="1400" baseline="0" dirty="0" smtClean="0"/>
                        <a:t> (3h)</a:t>
                      </a:r>
                    </a:p>
                    <a:p>
                      <a:r>
                        <a:rPr lang="fr-FR" sz="1400" baseline="0" dirty="0" smtClean="0"/>
                        <a:t>16 </a:t>
                      </a:r>
                      <a:r>
                        <a:rPr lang="fr-FR" sz="1400" baseline="0" dirty="0" err="1" smtClean="0"/>
                        <a:t>days</a:t>
                      </a:r>
                      <a:r>
                        <a:rPr lang="fr-FR" sz="1400" baseline="0" dirty="0" smtClean="0"/>
                        <a:t> (</a:t>
                      </a:r>
                      <a:r>
                        <a:rPr lang="fr-FR" sz="1400" baseline="0" dirty="0" err="1" smtClean="0"/>
                        <a:t>daily</a:t>
                      </a:r>
                      <a:r>
                        <a:rPr lang="fr-FR" sz="1400" baseline="0" dirty="0" smtClean="0"/>
                        <a:t>) </a:t>
                      </a:r>
                      <a:r>
                        <a:rPr lang="fr-FR" sz="1400" b="1" baseline="0" dirty="0" err="1" smtClean="0">
                          <a:solidFill>
                            <a:srgbClr val="FF0000"/>
                          </a:solidFill>
                        </a:rPr>
                        <a:t>Pay</a:t>
                      </a:r>
                      <a:endParaRPr lang="fr-FR" sz="1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72143" marR="72143" marT="36083" marB="36083"/>
                </a:tc>
              </a:tr>
              <a:tr h="468662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historic</a:t>
                      </a:r>
                      <a:endParaRPr lang="fr-FR" sz="1400" dirty="0" smtClean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b="1" baseline="0" dirty="0" err="1" smtClean="0">
                          <a:solidFill>
                            <a:srgbClr val="00B050"/>
                          </a:solidFill>
                        </a:rPr>
                        <a:t>Yes</a:t>
                      </a:r>
                      <a:r>
                        <a:rPr lang="fr-FR" sz="1400" dirty="0" smtClean="0"/>
                        <a:t>, </a:t>
                      </a:r>
                      <a:r>
                        <a:rPr lang="fr-FR" sz="1400" dirty="0" err="1" smtClean="0"/>
                        <a:t>hourly</a:t>
                      </a:r>
                      <a:endParaRPr lang="fr-FR" sz="1400" dirty="0" smtClean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b="1" baseline="0" dirty="0" err="1" smtClean="0">
                          <a:solidFill>
                            <a:srgbClr val="00B050"/>
                          </a:solidFill>
                        </a:rPr>
                        <a:t>Yes</a:t>
                      </a:r>
                      <a:r>
                        <a:rPr lang="fr-FR" sz="1400" dirty="0" smtClean="0"/>
                        <a:t>, </a:t>
                      </a:r>
                      <a:r>
                        <a:rPr lang="fr-FR" sz="1400" baseline="0" dirty="0" err="1" smtClean="0"/>
                        <a:t>hourly</a:t>
                      </a:r>
                      <a:r>
                        <a:rPr lang="fr-FR" sz="1400" baseline="0" dirty="0" smtClean="0"/>
                        <a:t> or </a:t>
                      </a:r>
                      <a:r>
                        <a:rPr lang="fr-FR" sz="1400" baseline="0" dirty="0" err="1" smtClean="0"/>
                        <a:t>daily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b="1" dirty="0" err="1" smtClean="0">
                          <a:solidFill>
                            <a:srgbClr val="FF0000"/>
                          </a:solidFill>
                        </a:rPr>
                        <a:t>Pay</a:t>
                      </a:r>
                      <a:r>
                        <a:rPr lang="fr-FR" sz="1400" b="1" dirty="0" smtClean="0">
                          <a:solidFill>
                            <a:srgbClr val="FF0000"/>
                          </a:solidFill>
                        </a:rPr>
                        <a:t> extra</a:t>
                      </a:r>
                      <a:endParaRPr lang="fr-FR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72143" marR="72143" marT="36083" marB="36083"/>
                </a:tc>
              </a:tr>
              <a:tr h="630437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Free </a:t>
                      </a:r>
                      <a:r>
                        <a:rPr lang="fr-FR" sz="1400" dirty="0" err="1" smtClean="0"/>
                        <a:t>access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aseline="0" dirty="0" smtClean="0"/>
                        <a:t>500 calls/</a:t>
                      </a:r>
                      <a:r>
                        <a:rPr lang="fr-FR" sz="1400" baseline="0" dirty="0" err="1" smtClean="0"/>
                        <a:t>day</a:t>
                      </a:r>
                      <a:r>
                        <a:rPr lang="fr-FR" sz="1400" baseline="0" dirty="0" smtClean="0"/>
                        <a:t>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aseline="0" dirty="0" smtClean="0"/>
                        <a:t>50 calls/min</a:t>
                      </a:r>
                      <a:endParaRPr lang="fr-FR" sz="1400" dirty="0" smtClean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1000 calls</a:t>
                      </a:r>
                      <a:r>
                        <a:rPr lang="fr-FR" sz="1400" baseline="0" dirty="0" smtClean="0"/>
                        <a:t>/</a:t>
                      </a:r>
                      <a:r>
                        <a:rPr lang="fr-FR" sz="1400" baseline="0" dirty="0" err="1" smtClean="0"/>
                        <a:t>day</a:t>
                      </a:r>
                      <a:endParaRPr lang="fr-FR" sz="1400" dirty="0" smtClean="0"/>
                    </a:p>
                    <a:p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60 calls/min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</a:tr>
              <a:tr h="1071992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Pay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access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sng" dirty="0" smtClean="0"/>
                        <a:t>$20/</a:t>
                      </a:r>
                      <a:r>
                        <a:rPr lang="fr-FR" sz="1400" u="sng" dirty="0" err="1" smtClean="0"/>
                        <a:t>month</a:t>
                      </a:r>
                      <a:r>
                        <a:rPr lang="fr-FR" sz="1400" u="sng" baseline="0" dirty="0" smtClean="0"/>
                        <a:t> 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aseline="0" dirty="0" smtClean="0"/>
                        <a:t>5000/</a:t>
                      </a:r>
                      <a:r>
                        <a:rPr lang="fr-FR" sz="1400" baseline="0" dirty="0" err="1" smtClean="0"/>
                        <a:t>day</a:t>
                      </a:r>
                      <a:r>
                        <a:rPr lang="fr-FR" sz="1400" baseline="0" dirty="0" smtClean="0"/>
                        <a:t>, 500/min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sng" dirty="0" smtClean="0"/>
                        <a:t>$200/</a:t>
                      </a:r>
                      <a:r>
                        <a:rPr lang="fr-FR" sz="1400" u="sng" dirty="0" err="1" smtClean="0"/>
                        <a:t>month</a:t>
                      </a:r>
                      <a:r>
                        <a:rPr lang="fr-FR" sz="1400" u="sng" baseline="0" dirty="0" smtClean="0"/>
                        <a:t> :</a:t>
                      </a:r>
                      <a:r>
                        <a:rPr lang="fr-FR" sz="1400" baseline="0" dirty="0" smtClean="0"/>
                        <a:t> 100,000/</a:t>
                      </a:r>
                      <a:r>
                        <a:rPr lang="fr-FR" sz="1400" baseline="0" dirty="0" err="1" smtClean="0"/>
                        <a:t>day</a:t>
                      </a:r>
                      <a:r>
                        <a:rPr lang="fr-FR" sz="1400" baseline="0" dirty="0" smtClean="0"/>
                        <a:t>, 1000/min</a:t>
                      </a:r>
                      <a:endParaRPr lang="fr-FR" sz="1400" dirty="0" smtClean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$0.0001 per extra call </a:t>
                      </a:r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  <a:r>
                        <a:rPr lang="fr-FR" sz="1400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$0,4</a:t>
                      </a:r>
                      <a:r>
                        <a:rPr lang="fr-FR" sz="1400" b="0" i="0" u="sng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/</a:t>
                      </a:r>
                      <a:r>
                        <a:rPr lang="fr-FR" sz="1400" b="0" i="0" u="sng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month</a:t>
                      </a:r>
                      <a:r>
                        <a:rPr lang="fr-FR" sz="1400" b="0" i="0" u="sng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:</a:t>
                      </a:r>
                    </a:p>
                    <a:p>
                      <a:r>
                        <a:rPr lang="fr-FR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5000/</a:t>
                      </a:r>
                      <a:r>
                        <a:rPr lang="fr-FR" sz="1400" b="0" i="0" u="non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day</a:t>
                      </a:r>
                      <a:endParaRPr lang="fr-FR" sz="1400" b="0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  <a:r>
                        <a:rPr lang="fr-FR" sz="1400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$100</a:t>
                      </a:r>
                      <a:r>
                        <a:rPr lang="fr-FR" sz="1400" b="0" i="0" u="sng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/</a:t>
                      </a:r>
                      <a:r>
                        <a:rPr lang="fr-FR" sz="1400" b="0" i="0" u="sng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month</a:t>
                      </a:r>
                      <a:r>
                        <a:rPr lang="fr-FR" sz="1400" b="0" i="0" u="sng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:</a:t>
                      </a:r>
                    </a:p>
                    <a:p>
                      <a:r>
                        <a:rPr lang="fr-FR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100,000/</a:t>
                      </a:r>
                      <a:r>
                        <a:rPr lang="fr-FR" sz="1400" b="0" i="0" u="non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day</a:t>
                      </a:r>
                      <a:endParaRPr lang="fr-FR" sz="1400" u="none" dirty="0" smtClean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sng" dirty="0" smtClean="0"/>
                        <a:t>$40/</a:t>
                      </a:r>
                      <a:r>
                        <a:rPr lang="fr-FR" sz="1400" u="sng" dirty="0" err="1" smtClean="0"/>
                        <a:t>month</a:t>
                      </a:r>
                      <a:r>
                        <a:rPr lang="fr-FR" sz="1400" u="sng" baseline="0" dirty="0" smtClean="0"/>
                        <a:t> 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aseline="0" dirty="0" smtClean="0"/>
                        <a:t>600/min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sng" dirty="0" smtClean="0"/>
                        <a:t>$180/</a:t>
                      </a:r>
                      <a:r>
                        <a:rPr lang="fr-FR" sz="1400" u="sng" dirty="0" err="1" smtClean="0"/>
                        <a:t>month</a:t>
                      </a:r>
                      <a:r>
                        <a:rPr lang="fr-FR" sz="1400" u="sng" baseline="0" dirty="0" smtClean="0"/>
                        <a:t> :</a:t>
                      </a:r>
                      <a:r>
                        <a:rPr lang="fr-FR" sz="1400" baseline="0" dirty="0" smtClean="0"/>
                        <a:t> 3000/min</a:t>
                      </a:r>
                      <a:endParaRPr lang="fr-FR" sz="1400" dirty="0" smtClean="0"/>
                    </a:p>
                  </a:txBody>
                  <a:tcPr marL="72143" marR="72143" marT="36083" marB="3608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7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9582"/>
            <a:ext cx="8229600" cy="3528392"/>
          </a:xfrm>
        </p:spPr>
        <p:txBody>
          <a:bodyPr>
            <a:normAutofit fontScale="85000" lnSpcReduction="20000"/>
          </a:bodyPr>
          <a:lstStyle/>
          <a:p>
            <a:r>
              <a:rPr lang="fr-FR" sz="2400" dirty="0" smtClean="0"/>
              <a:t>Même modèle de données pour données historiques et prévisions:</a:t>
            </a:r>
          </a:p>
          <a:p>
            <a:pPr lvl="1"/>
            <a:r>
              <a:rPr lang="fr-FR" sz="1400" dirty="0">
                <a:hlinkClick r:id="rId2"/>
              </a:rPr>
              <a:t>https://</a:t>
            </a:r>
            <a:r>
              <a:rPr lang="fr-FR" sz="1400" dirty="0" smtClean="0">
                <a:hlinkClick r:id="rId2"/>
              </a:rPr>
              <a:t>api.darksky.net/forecast/</a:t>
            </a:r>
            <a:r>
              <a:rPr lang="fr-FR" sz="1400" i="1" dirty="0" smtClean="0">
                <a:hlinkClick r:id="rId2"/>
              </a:rPr>
              <a:t>{api_key}/{lat}</a:t>
            </a:r>
            <a:r>
              <a:rPr lang="fr-FR" sz="1400" dirty="0" smtClean="0">
                <a:hlinkClick r:id="rId2"/>
              </a:rPr>
              <a:t>,</a:t>
            </a:r>
            <a:r>
              <a:rPr lang="fr-FR" sz="1400" i="1" dirty="0" smtClean="0">
                <a:hlinkClick r:id="rId2"/>
              </a:rPr>
              <a:t>{lon}</a:t>
            </a:r>
            <a:r>
              <a:rPr lang="fr-FR" sz="1400" i="1" dirty="0" smtClean="0"/>
              <a:t> </a:t>
            </a:r>
            <a:r>
              <a:rPr lang="fr-FR" sz="1400" dirty="0" smtClean="0">
                <a:sym typeface="Wingdings" pitchFamily="2" charset="2"/>
              </a:rPr>
              <a:t>Prévision temps réel</a:t>
            </a:r>
            <a:endParaRPr lang="fr-FR" sz="1400" dirty="0" smtClean="0"/>
          </a:p>
          <a:p>
            <a:pPr lvl="1"/>
            <a:r>
              <a:rPr lang="fr-FR" sz="1400" dirty="0" smtClean="0">
                <a:hlinkClick r:id="rId3"/>
              </a:rPr>
              <a:t>https</a:t>
            </a:r>
            <a:r>
              <a:rPr lang="fr-FR" sz="1400" dirty="0">
                <a:hlinkClick r:id="rId3"/>
              </a:rPr>
              <a:t>://api.darksky.net/forecast/</a:t>
            </a:r>
            <a:r>
              <a:rPr lang="fr-FR" sz="1400" i="1" dirty="0">
                <a:hlinkClick r:id="rId3"/>
              </a:rPr>
              <a:t>{api_key}/{lat}</a:t>
            </a:r>
            <a:r>
              <a:rPr lang="fr-FR" sz="1400" dirty="0">
                <a:hlinkClick r:id="rId3"/>
              </a:rPr>
              <a:t>,</a:t>
            </a:r>
            <a:r>
              <a:rPr lang="fr-FR" sz="1400" i="1" dirty="0">
                <a:hlinkClick r:id="rId3"/>
              </a:rPr>
              <a:t>{lon</a:t>
            </a:r>
            <a:r>
              <a:rPr lang="fr-FR" sz="1400" i="1" dirty="0" smtClean="0">
                <a:hlinkClick r:id="rId3"/>
              </a:rPr>
              <a:t>},{date}</a:t>
            </a:r>
            <a:r>
              <a:rPr lang="fr-FR" sz="1400" i="1" dirty="0" smtClean="0"/>
              <a:t> </a:t>
            </a:r>
            <a:r>
              <a:rPr lang="fr-FR" sz="1400" dirty="0" smtClean="0">
                <a:sym typeface="Wingdings" pitchFamily="2" charset="2"/>
              </a:rPr>
              <a:t> Historique</a:t>
            </a:r>
            <a:endParaRPr lang="fr-FR" sz="1400" dirty="0" smtClean="0"/>
          </a:p>
          <a:p>
            <a:pPr marL="630936" lvl="2" indent="0">
              <a:buNone/>
            </a:pPr>
            <a:endParaRPr lang="fr-FR" sz="1800" dirty="0" smtClean="0"/>
          </a:p>
          <a:p>
            <a:r>
              <a:rPr lang="fr-FR" sz="2400" dirty="0" smtClean="0"/>
              <a:t>Retour </a:t>
            </a:r>
            <a:r>
              <a:rPr lang="fr-FR" sz="2400" dirty="0" err="1" smtClean="0"/>
              <a:t>json</a:t>
            </a:r>
            <a:endParaRPr lang="fr-FR" sz="2400" dirty="0" smtClean="0"/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marL="630936" lvl="2" indent="0">
              <a:buNone/>
            </a:pP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</a:t>
            </a:r>
            <a:r>
              <a:rPr lang="fr-FR" dirty="0" smtClean="0"/>
              <a:t>Météo: </a:t>
            </a:r>
            <a:r>
              <a:rPr lang="fr-FR" dirty="0" err="1" smtClean="0"/>
              <a:t>DarkSky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139702"/>
            <a:ext cx="2410433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863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Préparation des données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241730" y="1203598"/>
            <a:ext cx="2602078" cy="2232248"/>
            <a:chOff x="241730" y="1203598"/>
            <a:chExt cx="2602078" cy="2232248"/>
          </a:xfrm>
        </p:grpSpPr>
        <p:sp>
          <p:nvSpPr>
            <p:cNvPr id="5" name="Rectangle 4"/>
            <p:cNvSpPr/>
            <p:nvPr/>
          </p:nvSpPr>
          <p:spPr>
            <a:xfrm>
              <a:off x="251520" y="1827667"/>
              <a:ext cx="259228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Date Jour J du moment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730" y="3075806"/>
              <a:ext cx="259228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Prévision à H+X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520" y="1203598"/>
              <a:ext cx="259228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Adresse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1730" y="2451736"/>
              <a:ext cx="259228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Heure H du moment</a:t>
              </a:r>
              <a:endParaRPr lang="en-US" dirty="0"/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5148064" y="1827667"/>
            <a:ext cx="302433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Jour de la semaine de J &amp; J+1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2834018" y="1203598"/>
            <a:ext cx="1948031" cy="2232248"/>
            <a:chOff x="2834018" y="1203598"/>
            <a:chExt cx="1948031" cy="2232248"/>
          </a:xfrm>
        </p:grpSpPr>
        <p:sp>
          <p:nvSpPr>
            <p:cNvPr id="10" name="Rounded Rectangle 9"/>
            <p:cNvSpPr/>
            <p:nvPr/>
          </p:nvSpPr>
          <p:spPr>
            <a:xfrm>
              <a:off x="3269881" y="1203598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Adresse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269881" y="1827667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Date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269881" y="2451736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H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269881" y="3075806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X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8" idx="3"/>
              <a:endCxn id="10" idx="1"/>
            </p:cNvCxnSpPr>
            <p:nvPr/>
          </p:nvCxnSpPr>
          <p:spPr>
            <a:xfrm>
              <a:off x="2843808" y="1383618"/>
              <a:ext cx="42607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11" idx="1"/>
            </p:cNvCxnSpPr>
            <p:nvPr/>
          </p:nvCxnSpPr>
          <p:spPr>
            <a:xfrm>
              <a:off x="2843808" y="2007687"/>
              <a:ext cx="42607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3"/>
              <a:endCxn id="12" idx="1"/>
            </p:cNvCxnSpPr>
            <p:nvPr/>
          </p:nvCxnSpPr>
          <p:spPr>
            <a:xfrm>
              <a:off x="2834018" y="2631756"/>
              <a:ext cx="43586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7" idx="3"/>
              <a:endCxn id="13" idx="1"/>
            </p:cNvCxnSpPr>
            <p:nvPr/>
          </p:nvCxnSpPr>
          <p:spPr>
            <a:xfrm>
              <a:off x="2834018" y="3255826"/>
              <a:ext cx="43586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/>
          <p:cNvCxnSpPr>
            <a:stCxn id="11" idx="3"/>
            <a:endCxn id="36" idx="1"/>
          </p:cNvCxnSpPr>
          <p:nvPr/>
        </p:nvCxnSpPr>
        <p:spPr>
          <a:xfrm>
            <a:off x="4782049" y="2007687"/>
            <a:ext cx="36601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86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données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41730" y="1203598"/>
            <a:ext cx="3028151" cy="2232248"/>
            <a:chOff x="241730" y="1203598"/>
            <a:chExt cx="3028151" cy="2232248"/>
          </a:xfrm>
        </p:grpSpPr>
        <p:grpSp>
          <p:nvGrpSpPr>
            <p:cNvPr id="39" name="Group 38"/>
            <p:cNvGrpSpPr/>
            <p:nvPr/>
          </p:nvGrpSpPr>
          <p:grpSpPr>
            <a:xfrm>
              <a:off x="241730" y="1203598"/>
              <a:ext cx="2602078" cy="2232248"/>
              <a:chOff x="241730" y="1203598"/>
              <a:chExt cx="2602078" cy="223224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1520" y="1827667"/>
                <a:ext cx="259228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Date Jour J du moment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41730" y="3075806"/>
                <a:ext cx="259228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Prévision à H+X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51520" y="1203598"/>
                <a:ext cx="259228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Adresse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1730" y="2451736"/>
                <a:ext cx="259228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Heure H du moment</a:t>
                </a:r>
                <a:endParaRPr lang="en-US" dirty="0"/>
              </a:p>
            </p:txBody>
          </p:sp>
        </p:grpSp>
        <p:cxnSp>
          <p:nvCxnSpPr>
            <p:cNvPr id="17" name="Straight Arrow Connector 16"/>
            <p:cNvCxnSpPr>
              <a:stCxn id="8" idx="3"/>
              <a:endCxn id="10" idx="1"/>
            </p:cNvCxnSpPr>
            <p:nvPr/>
          </p:nvCxnSpPr>
          <p:spPr>
            <a:xfrm>
              <a:off x="2843808" y="1383618"/>
              <a:ext cx="42607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11" idx="1"/>
            </p:cNvCxnSpPr>
            <p:nvPr/>
          </p:nvCxnSpPr>
          <p:spPr>
            <a:xfrm>
              <a:off x="2843808" y="2007687"/>
              <a:ext cx="42607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3"/>
              <a:endCxn id="12" idx="1"/>
            </p:cNvCxnSpPr>
            <p:nvPr/>
          </p:nvCxnSpPr>
          <p:spPr>
            <a:xfrm>
              <a:off x="2834018" y="2631756"/>
              <a:ext cx="43586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7" idx="3"/>
              <a:endCxn id="13" idx="1"/>
            </p:cNvCxnSpPr>
            <p:nvPr/>
          </p:nvCxnSpPr>
          <p:spPr>
            <a:xfrm>
              <a:off x="2834018" y="3255826"/>
              <a:ext cx="43586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269881" y="1203598"/>
            <a:ext cx="4902519" cy="2232248"/>
            <a:chOff x="3269881" y="1203598"/>
            <a:chExt cx="4902519" cy="2232248"/>
          </a:xfrm>
        </p:grpSpPr>
        <p:sp>
          <p:nvSpPr>
            <p:cNvPr id="36" name="Rounded Rectangle 35"/>
            <p:cNvSpPr/>
            <p:nvPr/>
          </p:nvSpPr>
          <p:spPr>
            <a:xfrm>
              <a:off x="5148064" y="1827667"/>
              <a:ext cx="3024336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Jour de la semaine de J &amp; J+1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269881" y="1203598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Adresse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269881" y="1827667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Date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269881" y="2451736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H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269881" y="3075806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X</a:t>
              </a:r>
              <a:endParaRPr lang="en-US" dirty="0"/>
            </a:p>
          </p:txBody>
        </p:sp>
        <p:cxnSp>
          <p:nvCxnSpPr>
            <p:cNvPr id="38" name="Straight Arrow Connector 37"/>
            <p:cNvCxnSpPr>
              <a:stCxn id="11" idx="3"/>
              <a:endCxn id="36" idx="1"/>
            </p:cNvCxnSpPr>
            <p:nvPr/>
          </p:nvCxnSpPr>
          <p:spPr>
            <a:xfrm>
              <a:off x="4782049" y="2007687"/>
              <a:ext cx="366015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223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21184E-6 L -0.33836 -0.0067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27" y="-3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données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79512" y="1170940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Adresse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79512" y="1795009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79512" y="2419078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79512" y="3043148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2057695" y="1795009"/>
            <a:ext cx="302433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Jour de la semaine de J &amp; J+1</a:t>
            </a:r>
            <a:endParaRPr lang="en-US" sz="1400" dirty="0"/>
          </a:p>
        </p:txBody>
      </p:sp>
      <p:cxnSp>
        <p:nvCxnSpPr>
          <p:cNvPr id="38" name="Straight Arrow Connector 37"/>
          <p:cNvCxnSpPr>
            <a:stCxn id="11" idx="3"/>
            <a:endCxn id="36" idx="1"/>
          </p:cNvCxnSpPr>
          <p:nvPr/>
        </p:nvCxnSpPr>
        <p:spPr>
          <a:xfrm>
            <a:off x="1691680" y="1975029"/>
            <a:ext cx="36601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691680" y="1170940"/>
            <a:ext cx="7279532" cy="1152128"/>
            <a:chOff x="1691680" y="1170940"/>
            <a:chExt cx="7279532" cy="1152128"/>
          </a:xfrm>
        </p:grpSpPr>
        <p:sp>
          <p:nvSpPr>
            <p:cNvPr id="3" name="Rectangle 2"/>
            <p:cNvSpPr/>
            <p:nvPr/>
          </p:nvSpPr>
          <p:spPr>
            <a:xfrm>
              <a:off x="5658844" y="1170940"/>
              <a:ext cx="3312368" cy="115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Requête Mongo données </a:t>
              </a:r>
              <a:r>
                <a:rPr lang="fr-FR" dirty="0" err="1" smtClean="0"/>
                <a:t>vélib+météo</a:t>
              </a:r>
              <a:r>
                <a:rPr lang="fr-FR" dirty="0" smtClean="0"/>
                <a:t> (</a:t>
              </a:r>
              <a:r>
                <a:rPr lang="fr-FR" dirty="0" err="1" smtClean="0"/>
                <a:t>DarkSky</a:t>
              </a:r>
              <a:r>
                <a:rPr lang="fr-FR" dirty="0" smtClean="0"/>
                <a:t>)</a:t>
              </a:r>
            </a:p>
            <a:p>
              <a:pPr marL="180975" indent="-180975">
                <a:buFont typeface="Arial" panose="020B0604020202020204" pitchFamily="34" charset="0"/>
                <a:buChar char="•"/>
              </a:pPr>
              <a:r>
                <a:rPr lang="fr-FR" sz="1200" dirty="0" smtClean="0"/>
                <a:t>les 2 jours de la semaine</a:t>
              </a:r>
            </a:p>
            <a:p>
              <a:pPr marL="180975" indent="-180975">
                <a:buFont typeface="Arial" panose="020B0604020202020204" pitchFamily="34" charset="0"/>
                <a:buChar char="•"/>
              </a:pPr>
              <a:r>
                <a:rPr lang="fr-FR" sz="1200" dirty="0" smtClean="0"/>
                <a:t>toutes les heures</a:t>
              </a:r>
            </a:p>
            <a:p>
              <a:pPr marL="180975" indent="-180975">
                <a:buFont typeface="Arial" panose="020B0604020202020204" pitchFamily="34" charset="0"/>
                <a:buChar char="•"/>
              </a:pPr>
              <a:r>
                <a:rPr lang="fr-FR" sz="1200" dirty="0" smtClean="0"/>
                <a:t>les stations proches (&lt;200m,max 6)</a:t>
              </a:r>
              <a:endParaRPr lang="en-US" sz="1200" dirty="0"/>
            </a:p>
          </p:txBody>
        </p:sp>
        <p:cxnSp>
          <p:nvCxnSpPr>
            <p:cNvPr id="6" name="Elbow Connector 5"/>
            <p:cNvCxnSpPr>
              <a:stCxn id="10" idx="3"/>
              <a:endCxn id="3" idx="1"/>
            </p:cNvCxnSpPr>
            <p:nvPr/>
          </p:nvCxnSpPr>
          <p:spPr>
            <a:xfrm>
              <a:off x="1691680" y="1350960"/>
              <a:ext cx="3967164" cy="396044"/>
            </a:xfrm>
            <a:prstGeom prst="bentConnector3">
              <a:avLst>
                <a:gd name="adj1" fmla="val 9270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36" idx="3"/>
              <a:endCxn id="3" idx="1"/>
            </p:cNvCxnSpPr>
            <p:nvPr/>
          </p:nvCxnSpPr>
          <p:spPr>
            <a:xfrm flipV="1">
              <a:off x="5082031" y="1747004"/>
              <a:ext cx="576813" cy="228025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Elbow Connector 47"/>
          <p:cNvCxnSpPr>
            <a:stCxn id="11" idx="3"/>
            <a:endCxn id="51" idx="1"/>
          </p:cNvCxnSpPr>
          <p:nvPr/>
        </p:nvCxnSpPr>
        <p:spPr>
          <a:xfrm>
            <a:off x="1691680" y="1975029"/>
            <a:ext cx="4477944" cy="1248139"/>
          </a:xfrm>
          <a:prstGeom prst="bentConnector3">
            <a:avLst>
              <a:gd name="adj1" fmla="val 338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6169624" y="2323067"/>
            <a:ext cx="2304256" cy="1436986"/>
            <a:chOff x="6169624" y="2323067"/>
            <a:chExt cx="2304256" cy="1436986"/>
          </a:xfrm>
        </p:grpSpPr>
        <p:cxnSp>
          <p:nvCxnSpPr>
            <p:cNvPr id="25" name="Elbow Connector 24"/>
            <p:cNvCxnSpPr>
              <a:stCxn id="3" idx="2"/>
              <a:endCxn id="51" idx="0"/>
            </p:cNvCxnSpPr>
            <p:nvPr/>
          </p:nvCxnSpPr>
          <p:spPr>
            <a:xfrm rot="16200000" flipH="1">
              <a:off x="7136783" y="2501313"/>
              <a:ext cx="363215" cy="6724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6169624" y="2686283"/>
              <a:ext cx="2304256" cy="107377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Mise en forme</a:t>
              </a:r>
            </a:p>
            <a:p>
              <a:pPr algn="ctr"/>
              <a:r>
                <a:rPr lang="fr-FR" sz="1600" dirty="0" smtClean="0"/>
                <a:t>des données</a:t>
              </a:r>
              <a:br>
                <a:rPr lang="fr-FR" sz="1600" dirty="0" smtClean="0"/>
              </a:br>
              <a:r>
                <a:rPr lang="fr-FR" sz="1600" dirty="0" smtClean="0"/>
                <a:t>pour la modélisation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760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1553</TotalTime>
  <Words>1497</Words>
  <Application>Microsoft Office PowerPoint</Application>
  <PresentationFormat>On-screen Show (16:9)</PresentationFormat>
  <Paragraphs>405</Paragraphs>
  <Slides>31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Concourse</vt:lpstr>
      <vt:lpstr>Worksheet</vt:lpstr>
      <vt:lpstr>Projet Vélib</vt:lpstr>
      <vt:lpstr>Outils &amp; architecture</vt:lpstr>
      <vt:lpstr>Données &amp; ingestion</vt:lpstr>
      <vt:lpstr>Stockage</vt:lpstr>
      <vt:lpstr>API Météo</vt:lpstr>
      <vt:lpstr>API Météo: DarkSky</vt:lpstr>
      <vt:lpstr>Préparation des données</vt:lpstr>
      <vt:lpstr>Préparation des données</vt:lpstr>
      <vt:lpstr>Préparation des données</vt:lpstr>
      <vt:lpstr>Préparation des données</vt:lpstr>
      <vt:lpstr>Préparation des données</vt:lpstr>
      <vt:lpstr>Modélisation</vt:lpstr>
      <vt:lpstr>Modélisation</vt:lpstr>
      <vt:lpstr>Modélisation</vt:lpstr>
      <vt:lpstr>Modélisation</vt:lpstr>
      <vt:lpstr>Modélisation – Forêts Aléatoires</vt:lpstr>
      <vt:lpstr>Modélisation – Forêts Aléatoires</vt:lpstr>
      <vt:lpstr>Modélisation – Régressions Pénalisées</vt:lpstr>
      <vt:lpstr>Modélisation – Régressions Pénalisées</vt:lpstr>
      <vt:lpstr>Modélisation – Régressions Pénalisées</vt:lpstr>
      <vt:lpstr>Modélisation – Régressions Pénalisées</vt:lpstr>
      <vt:lpstr>Modélisation – SVM</vt:lpstr>
      <vt:lpstr>Modélisation – SVM</vt:lpstr>
      <vt:lpstr>Modélisation – Gradient Boosted Trees</vt:lpstr>
      <vt:lpstr>Modélisation – Gradient Boosted Trees</vt:lpstr>
      <vt:lpstr>Prédictions</vt:lpstr>
      <vt:lpstr>Remarques</vt:lpstr>
      <vt:lpstr>Perspectives</vt:lpstr>
      <vt:lpstr>Stations étudiées</vt:lpstr>
      <vt:lpstr>Illustration mise en forme des données</vt:lpstr>
      <vt:lpstr>Illustration mise en forme des données</vt:lpstr>
    </vt:vector>
  </TitlesOfParts>
  <Company>Prysmian S.p.A.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Molin Denis, FR</dc:creator>
  <cp:lastModifiedBy>Thibaut</cp:lastModifiedBy>
  <cp:revision>33</cp:revision>
  <dcterms:created xsi:type="dcterms:W3CDTF">2017-01-14T17:27:06Z</dcterms:created>
  <dcterms:modified xsi:type="dcterms:W3CDTF">2017-01-26T21:56:13Z</dcterms:modified>
</cp:coreProperties>
</file>