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2" r:id="rId27"/>
    <p:sldId id="291" r:id="rId28"/>
    <p:sldId id="288" r:id="rId29"/>
    <p:sldId id="289" r:id="rId30"/>
    <p:sldId id="29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080" y="-9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neBeldame/AppVeli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package" Target="../embeddings/Microsoft_Excel_Worksheet4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arksky.net/forecast/%7bapi_key%7d/%7blat%7d,%7blon%7d,%7bdate%7d" TargetMode="External"/><Relationship Id="rId2" Type="http://schemas.openxmlformats.org/officeDocument/2006/relationships/hyperlink" Target="https://api.darksky.net/forecast/%7bapi_key%7d/%7blat%7d,%7blon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Moyenne par heure</a:t>
                </a:r>
                <a:endParaRPr lang="en-US" sz="14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Ajout colonnes</a:t>
                </a:r>
              </a:p>
              <a:p>
                <a:pPr algn="ctr"/>
                <a:r>
                  <a:rPr lang="fr-FR" sz="1400" dirty="0" smtClean="0"/>
                  <a:t>h-X</a:t>
                </a:r>
              </a:p>
              <a:p>
                <a:pPr algn="ctr"/>
                <a:r>
                  <a:rPr lang="fr-FR" sz="1400" dirty="0" smtClean="0"/>
                  <a:t>j-7</a:t>
                </a:r>
              </a:p>
              <a:p>
                <a:pPr algn="ctr"/>
                <a:r>
                  <a:rPr lang="fr-FR" sz="1400" dirty="0" smtClean="0"/>
                  <a:t>(pas météo)</a:t>
                </a:r>
                <a:endParaRPr lang="en-US" sz="1400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sz="1400" dirty="0" smtClean="0"/>
                  <a:t>pré:   t&lt;</a:t>
                </a:r>
                <a:r>
                  <a:rPr lang="fr-FR" sz="1400" dirty="0" err="1" smtClean="0"/>
                  <a:t>Date+H</a:t>
                </a:r>
                <a:endParaRPr lang="fr-FR" sz="1400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sz="1400" dirty="0" smtClean="0"/>
                  <a:t>post: t&gt;</a:t>
                </a:r>
                <a:r>
                  <a:rPr lang="fr-FR" sz="1400" dirty="0" err="1" smtClean="0"/>
                  <a:t>Date+H</a:t>
                </a:r>
                <a:endParaRPr lang="en-US" sz="1400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6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Left Brace 2"/>
          <p:cNvSpPr/>
          <p:nvPr/>
        </p:nvSpPr>
        <p:spPr>
          <a:xfrm rot="16200000">
            <a:off x="2563408" y="1394596"/>
            <a:ext cx="288032" cy="52346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8949" y="4299942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Utilisées </a:t>
            </a:r>
            <a:r>
              <a:rPr lang="fr-FR" sz="1400" dirty="0" smtClean="0"/>
              <a:t>pour faire de la prédiction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176" y="4168700"/>
            <a:ext cx="47211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Utilisées </a:t>
            </a:r>
            <a:r>
              <a:rPr lang="fr-FR" sz="1400" dirty="0" smtClean="0"/>
              <a:t>pour la modélisation</a:t>
            </a:r>
            <a:br>
              <a:rPr lang="fr-FR" sz="1400" dirty="0" smtClean="0"/>
            </a:br>
            <a:r>
              <a:rPr lang="fr-FR" sz="1400" dirty="0" smtClean="0"/>
              <a:t>(validation croisée pour optimiser chaque modèle,</a:t>
            </a:r>
          </a:p>
          <a:p>
            <a:pPr algn="ctr"/>
            <a:r>
              <a:rPr lang="fr-FR" sz="1400" dirty="0" smtClean="0"/>
              <a:t>Validation </a:t>
            </a:r>
            <a:r>
              <a:rPr lang="fr-FR" sz="1400" dirty="0" err="1" smtClean="0"/>
              <a:t>hold</a:t>
            </a:r>
            <a:r>
              <a:rPr lang="fr-FR" sz="1400" dirty="0" smtClean="0"/>
              <a:t>-out </a:t>
            </a:r>
            <a:r>
              <a:rPr lang="fr-FR" sz="1400" dirty="0" smtClean="0"/>
              <a:t>pour choisir le meilleur modèle</a:t>
            </a:r>
            <a:r>
              <a:rPr lang="fr-FR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10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b="1" u="sng" dirty="0" smtClean="0"/>
              <a:t>On travaille sur les données moyennées par heure</a:t>
            </a:r>
          </a:p>
          <a:p>
            <a:endParaRPr lang="fr-FR" sz="2000" b="1" u="sng" dirty="0" smtClean="0"/>
          </a:p>
          <a:p>
            <a:r>
              <a:rPr lang="fr-FR" sz="2000" b="1" u="sng" dirty="0" smtClean="0"/>
              <a:t>Classification </a:t>
            </a:r>
            <a:r>
              <a:rPr lang="fr-FR" sz="2000" b="1" u="sng" dirty="0" smtClean="0"/>
              <a:t>binaire:  </a:t>
            </a:r>
            <a:r>
              <a:rPr lang="fr-FR" sz="2000" dirty="0" smtClean="0"/>
              <a:t>Y= 1 si V&gt;seuil, 0 sinon, où V est le nombre de </a:t>
            </a:r>
            <a:r>
              <a:rPr lang="fr-FR" sz="2000" dirty="0" err="1" smtClean="0"/>
              <a:t>vélibs</a:t>
            </a:r>
            <a:r>
              <a:rPr lang="fr-FR" sz="2000" dirty="0" smtClean="0"/>
              <a:t> </a:t>
            </a:r>
            <a:r>
              <a:rPr lang="fr-FR" sz="2000" dirty="0"/>
              <a:t>disponibles (</a:t>
            </a:r>
            <a:r>
              <a:rPr lang="fr-FR" sz="2000" dirty="0" err="1"/>
              <a:t>available_bikes</a:t>
            </a:r>
            <a:r>
              <a:rPr lang="fr-FR" sz="2000" dirty="0"/>
              <a:t>) ou </a:t>
            </a:r>
            <a:r>
              <a:rPr lang="fr-FR" sz="2000" dirty="0" smtClean="0"/>
              <a:t>le nombre de </a:t>
            </a:r>
            <a:r>
              <a:rPr lang="fr-FR" sz="2000" dirty="0"/>
              <a:t>places disponibles (</a:t>
            </a:r>
            <a:r>
              <a:rPr lang="fr-FR" sz="2000" dirty="0" err="1"/>
              <a:t>available_stands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b="1" u="sng" dirty="0" smtClean="0"/>
              <a:t>5 approches:</a:t>
            </a:r>
          </a:p>
          <a:p>
            <a:pPr lvl="1"/>
            <a:r>
              <a:rPr lang="fr-FR" sz="1800" dirty="0" smtClean="0"/>
              <a:t>Forêts aléatoires (package </a:t>
            </a:r>
            <a:r>
              <a:rPr lang="fr-FR" sz="1800" dirty="0" err="1" smtClean="0"/>
              <a:t>RandomForest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Régressions pénalisées (package </a:t>
            </a:r>
            <a:r>
              <a:rPr lang="fr-FR" sz="1800" dirty="0" err="1" smtClean="0"/>
              <a:t>glmnet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Support à Vecteur de Machine (package e1071)</a:t>
            </a:r>
          </a:p>
          <a:p>
            <a:pPr lvl="1"/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r>
              <a:rPr lang="fr-FR" sz="1800" dirty="0" smtClean="0"/>
              <a:t> </a:t>
            </a:r>
            <a:r>
              <a:rPr lang="fr-FR" sz="1800" dirty="0" err="1" smtClean="0"/>
              <a:t>Tree</a:t>
            </a:r>
            <a:r>
              <a:rPr lang="fr-FR" sz="1800" dirty="0" smtClean="0"/>
              <a:t> (package </a:t>
            </a:r>
            <a:r>
              <a:rPr lang="fr-FR" sz="1800" dirty="0" err="1" smtClean="0"/>
              <a:t>gbm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 classique (package </a:t>
            </a:r>
            <a:r>
              <a:rPr lang="fr-FR" sz="1800" dirty="0" err="1" smtClean="0"/>
              <a:t>bestglm</a:t>
            </a:r>
            <a:r>
              <a:rPr lang="fr-FR" sz="1800" dirty="0" smtClean="0"/>
              <a:t>) </a:t>
            </a:r>
            <a:r>
              <a:rPr lang="fr-FR" sz="1800" dirty="0" smtClean="0">
                <a:sym typeface="Wingdings" panose="05000000000000000000" pitchFamily="2" charset="2"/>
              </a:rPr>
              <a:t> réduction du nombre de dimension </a:t>
            </a:r>
            <a:r>
              <a:rPr lang="fr-FR" sz="1800" dirty="0" smtClean="0">
                <a:sym typeface="Wingdings" panose="05000000000000000000" pitchFamily="2" charset="2"/>
              </a:rPr>
              <a:t>arbitraire  pas testé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56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unique fonction </a:t>
            </a:r>
            <a:r>
              <a:rPr lang="fr-FR" dirty="0" err="1" smtClean="0"/>
              <a:t>paramètrable</a:t>
            </a:r>
            <a:r>
              <a:rPr lang="fr-FR" dirty="0" smtClean="0"/>
              <a:t> qui implémente tous les modèles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Velib.Modelisation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>
                <a:latin typeface="Arial Rounded MT Bold" panose="020F0704030504030204" pitchFamily="34" charset="0"/>
              </a:rPr>
              <a:t>data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target_type</a:t>
            </a:r>
            <a:r>
              <a:rPr lang="en-US" dirty="0">
                <a:latin typeface="Arial Rounded MT Bold" panose="020F0704030504030204" pitchFamily="34" charset="0"/>
              </a:rPr>
              <a:t>="bikes</a:t>
            </a:r>
            <a:r>
              <a:rPr lang="en-US" dirty="0" smtClean="0">
                <a:latin typeface="Arial Rounded MT Bold" panose="020F0704030504030204" pitchFamily="34" charset="0"/>
              </a:rPr>
              <a:t>", threshold=5, </a:t>
            </a:r>
            <a:r>
              <a:rPr lang="en-US" dirty="0" err="1" smtClean="0">
                <a:latin typeface="Arial Rounded MT Bold" panose="020F0704030504030204" pitchFamily="34" charset="0"/>
              </a:rPr>
              <a:t>model_family</a:t>
            </a:r>
            <a:r>
              <a:rPr lang="en-US" dirty="0">
                <a:latin typeface="Arial Rounded MT Bold" panose="020F0704030504030204" pitchFamily="34" charset="0"/>
              </a:rPr>
              <a:t>="binomial</a:t>
            </a:r>
            <a:r>
              <a:rPr lang="en-US" dirty="0" smtClean="0">
                <a:latin typeface="Arial Rounded MT Bold" panose="020F0704030504030204" pitchFamily="34" charset="0"/>
              </a:rPr>
              <a:t>", ratio=0.5, symmetric=FALSE, </a:t>
            </a:r>
            <a:r>
              <a:rPr lang="en-US" dirty="0" err="1" smtClean="0">
                <a:latin typeface="Arial Rounded MT Bold" panose="020F0704030504030204" pitchFamily="34" charset="0"/>
              </a:rPr>
              <a:t>model_type</a:t>
            </a:r>
            <a:r>
              <a:rPr lang="en-US" dirty="0">
                <a:latin typeface="Arial Rounded MT Bold" panose="020F0704030504030204" pitchFamily="34" charset="0"/>
              </a:rPr>
              <a:t>="</a:t>
            </a:r>
            <a:r>
              <a:rPr lang="en-US" dirty="0" err="1">
                <a:latin typeface="Arial Rounded MT Bold" panose="020F0704030504030204" pitchFamily="34" charset="0"/>
              </a:rPr>
              <a:t>rf</a:t>
            </a:r>
            <a:r>
              <a:rPr lang="en-US" dirty="0" smtClean="0">
                <a:latin typeface="Arial Rounded MT Bold" panose="020F0704030504030204" pitchFamily="34" charset="0"/>
              </a:rPr>
              <a:t>", alpha=0.5, kernel</a:t>
            </a:r>
            <a:r>
              <a:rPr lang="en-US" dirty="0">
                <a:latin typeface="Arial Rounded MT Bold" panose="020F0704030504030204" pitchFamily="34" charset="0"/>
              </a:rPr>
              <a:t>="radial</a:t>
            </a:r>
            <a:r>
              <a:rPr lang="en-US" dirty="0" smtClean="0">
                <a:latin typeface="Arial Rounded MT Bold" panose="020F0704030504030204" pitchFamily="34" charset="0"/>
              </a:rPr>
              <a:t>", cost=c(</a:t>
            </a:r>
            <a:r>
              <a:rPr lang="en-US" dirty="0" err="1" smtClean="0">
                <a:latin typeface="Arial Rounded MT Bold" panose="020F0704030504030204" pitchFamily="34" charset="0"/>
              </a:rPr>
              <a:t>seq</a:t>
            </a:r>
            <a:r>
              <a:rPr lang="en-US" dirty="0" smtClean="0">
                <a:latin typeface="Arial Rounded MT Bold" panose="020F0704030504030204" pitchFamily="34" charset="0"/>
              </a:rPr>
              <a:t>(1,10)), gamma </a:t>
            </a:r>
            <a:r>
              <a:rPr lang="en-US" dirty="0">
                <a:latin typeface="Arial Rounded MT Bold" panose="020F0704030504030204" pitchFamily="34" charset="0"/>
              </a:rPr>
              <a:t>= NULL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n.trees</a:t>
            </a:r>
            <a:r>
              <a:rPr lang="en-US" dirty="0" smtClean="0">
                <a:latin typeface="Arial Rounded MT Bold" panose="020F0704030504030204" pitchFamily="34" charset="0"/>
              </a:rPr>
              <a:t>=4000)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Evaluation des performances:</a:t>
            </a:r>
          </a:p>
          <a:p>
            <a:pPr lvl="1"/>
            <a:r>
              <a:rPr lang="fr-FR" dirty="0" smtClean="0"/>
              <a:t>Pour l’optimisation du modèle lorsque nécessaire: validation croisée</a:t>
            </a:r>
          </a:p>
          <a:p>
            <a:pPr lvl="1"/>
            <a:r>
              <a:rPr lang="fr-FR" dirty="0" smtClean="0"/>
              <a:t>Comparaison sur l’ensemble de test:</a:t>
            </a:r>
          </a:p>
          <a:p>
            <a:pPr lvl="2"/>
            <a:r>
              <a:rPr lang="fr-FR" dirty="0" smtClean="0"/>
              <a:t>Matrice de confusion</a:t>
            </a:r>
          </a:p>
          <a:p>
            <a:pPr lvl="2"/>
            <a:r>
              <a:rPr lang="fr-FR" dirty="0" smtClean="0"/>
              <a:t>Courbe de ROC &amp; AUC (package </a:t>
            </a:r>
            <a:r>
              <a:rPr lang="fr-FR" dirty="0" err="1" smtClean="0"/>
              <a:t>pROC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Comparaison des modèles:</a:t>
            </a:r>
          </a:p>
          <a:p>
            <a:pPr lvl="1"/>
            <a:r>
              <a:rPr lang="fr-FR" dirty="0" smtClean="0"/>
              <a:t>Validation sur des données post (prévisions)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– Forêts Aléatoires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7694"/>
            <a:ext cx="50400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699542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27515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30860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3219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3995"/>
            <a:ext cx="5570840" cy="66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31983"/>
            <a:ext cx="3647862" cy="28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7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Forêts </a:t>
            </a:r>
            <a:r>
              <a:rPr lang="fr-FR" dirty="0" smtClean="0"/>
              <a:t>Aléatoires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7"/>
          <a:stretch/>
        </p:blipFill>
        <p:spPr bwMode="auto">
          <a:xfrm>
            <a:off x="1331640" y="1034472"/>
            <a:ext cx="5541011" cy="384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31640" y="1275606"/>
            <a:ext cx="727280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4248" y="12882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Pas de météo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9702"/>
            <a:ext cx="56930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84168" y="2441721"/>
            <a:ext cx="266451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choix </a:t>
            </a:r>
            <a:r>
              <a:rPr lang="fr-FR" sz="1400" dirty="0" err="1" smtClean="0"/>
              <a:t>ridge</a:t>
            </a:r>
            <a:r>
              <a:rPr lang="fr-FR" sz="1400" dirty="0" smtClean="0"/>
              <a:t>, lasso, </a:t>
            </a:r>
            <a:r>
              <a:rPr lang="fr-FR" sz="1400" dirty="0" err="1" smtClean="0"/>
              <a:t>elasticnet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139952" y="2595610"/>
            <a:ext cx="1944216" cy="480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Modélisation – </a:t>
            </a:r>
            <a:r>
              <a:rPr lang="fr-FR" sz="3200" dirty="0" smtClean="0"/>
              <a:t>Régressions Pénalisées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6" y="2355726"/>
            <a:ext cx="5042586" cy="52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174" y="1986394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Ridge</a:t>
            </a:r>
            <a:r>
              <a:rPr lang="fr-FR" dirty="0" smtClean="0"/>
              <a:t> (alpha=0)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02181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19"/>
                <a:gridCol w="815097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174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24311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3141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4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Lasso (alpha=1)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99600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36425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4" y="2355727"/>
            <a:ext cx="507884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Gestion de configuration: Git sous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pPr lvl="1"/>
            <a:r>
              <a:rPr lang="fr-FR" sz="2000" dirty="0">
                <a:hlinkClick r:id="rId2"/>
              </a:rPr>
              <a:t>https://</a:t>
            </a:r>
            <a:r>
              <a:rPr lang="fr-FR" sz="2000" dirty="0" smtClean="0">
                <a:hlinkClick r:id="rId2"/>
              </a:rPr>
              <a:t>github.com/DianeBeldame/AppVelib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Pas de règles de nommage et d’organisation</a:t>
            </a:r>
          </a:p>
          <a:p>
            <a:pPr lvl="2"/>
            <a:r>
              <a:rPr lang="fr-FR" sz="1800" dirty="0" smtClean="0"/>
              <a:t>Peu d’expérience Git pour certains (</a:t>
            </a:r>
            <a:r>
              <a:rPr lang="fr-FR" sz="1800" dirty="0" err="1"/>
              <a:t>m</a:t>
            </a:r>
            <a:r>
              <a:rPr lang="fr-FR" sz="1800" dirty="0" err="1" smtClean="0"/>
              <a:t>erge</a:t>
            </a:r>
            <a:r>
              <a:rPr lang="fr-FR" sz="1800" dirty="0" smtClean="0"/>
              <a:t>, résolution de conflit)</a:t>
            </a:r>
          </a:p>
          <a:p>
            <a:pPr lvl="2"/>
            <a:endParaRPr lang="fr-FR" sz="1800" dirty="0" smtClean="0"/>
          </a:p>
          <a:p>
            <a:r>
              <a:rPr lang="fr-FR" sz="2400" dirty="0" smtClean="0"/>
              <a:t>Serveur:</a:t>
            </a:r>
          </a:p>
          <a:p>
            <a:pPr lvl="1"/>
            <a:r>
              <a:rPr lang="fr-FR" sz="2000" dirty="0" smtClean="0"/>
              <a:t>10To de disque, R server, </a:t>
            </a:r>
            <a:r>
              <a:rPr lang="fr-FR" sz="2000" dirty="0" err="1" smtClean="0"/>
              <a:t>MongoDb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Taille de disque</a:t>
            </a:r>
          </a:p>
          <a:p>
            <a:pPr lvl="2"/>
            <a:r>
              <a:rPr lang="fr-FR" sz="1800" dirty="0" err="1" smtClean="0"/>
              <a:t>MongoDB</a:t>
            </a:r>
            <a:r>
              <a:rPr lang="fr-FR" sz="1800" dirty="0" smtClean="0"/>
              <a:t> en 64 bits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&amp;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Elasticnet</a:t>
            </a:r>
            <a:r>
              <a:rPr lang="fr-FR" dirty="0" smtClean="0"/>
              <a:t> (alpha=0.5)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17540"/>
              </p:ext>
            </p:extLst>
          </p:nvPr>
        </p:nvGraphicFramePr>
        <p:xfrm>
          <a:off x="177089" y="3291830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173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3151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06141"/>
              </p:ext>
            </p:extLst>
          </p:nvPr>
        </p:nvGraphicFramePr>
        <p:xfrm>
          <a:off x="2771800" y="329183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343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181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3" y="2381827"/>
            <a:ext cx="5035949" cy="55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4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67693"/>
            <a:ext cx="5085747" cy="272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4983" y="2398184"/>
            <a:ext cx="307147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Optimisation du paramètre de cout par validation croisée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609001" y="2813683"/>
            <a:ext cx="1995982" cy="260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3527" y="3003798"/>
            <a:ext cx="508574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32921"/>
              </p:ext>
            </p:extLst>
          </p:nvPr>
        </p:nvGraphicFramePr>
        <p:xfrm>
          <a:off x="177089" y="3075806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47140"/>
              </p:ext>
            </p:extLst>
          </p:nvPr>
        </p:nvGraphicFramePr>
        <p:xfrm>
          <a:off x="2771800" y="3075806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446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3201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06108"/>
            <a:ext cx="5119104" cy="52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139702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" y="2067694"/>
            <a:ext cx="4968552" cy="27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26933" y="2644628"/>
            <a:ext cx="341217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Optimisation du nombre d’itération par validation croisée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0" idx="1"/>
            <a:endCxn id="13" idx="3"/>
          </p:cNvCxnSpPr>
          <p:nvPr/>
        </p:nvCxnSpPr>
        <p:spPr>
          <a:xfrm flipH="1">
            <a:off x="5292952" y="2937016"/>
            <a:ext cx="333981" cy="30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3528" y="2715766"/>
            <a:ext cx="4969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26908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88929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4" y="2337571"/>
            <a:ext cx="5040560" cy="59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0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fr-FR" dirty="0" smtClean="0"/>
              <a:t>On évalue les modèles sur les données post</a:t>
            </a:r>
          </a:p>
          <a:p>
            <a:pPr lvl="1"/>
            <a:r>
              <a:rPr lang="fr-FR" sz="1800" dirty="0" smtClean="0"/>
              <a:t>Données pré: &lt; 2016/10/13 à 8h</a:t>
            </a:r>
          </a:p>
          <a:p>
            <a:pPr lvl="1"/>
            <a:r>
              <a:rPr lang="fr-FR" sz="1800" dirty="0"/>
              <a:t>Données </a:t>
            </a:r>
            <a:r>
              <a:rPr lang="fr-FR" sz="1800" dirty="0" smtClean="0"/>
              <a:t>post: &gt; </a:t>
            </a:r>
            <a:r>
              <a:rPr lang="fr-FR" sz="1800" dirty="0"/>
              <a:t>2016/10/13 à </a:t>
            </a:r>
            <a:r>
              <a:rPr lang="fr-FR" sz="1800" dirty="0" smtClean="0"/>
              <a:t>8h    (&lt;2016/12/31</a:t>
            </a:r>
            <a:r>
              <a:rPr lang="fr-FR" sz="1800" dirty="0" smtClean="0"/>
              <a:t>)</a:t>
            </a:r>
          </a:p>
          <a:p>
            <a:r>
              <a:rPr lang="fr-FR" sz="2600" dirty="0" smtClean="0"/>
              <a:t>Il faudrait voir la profondeur de la prédiction (dérive du modèle) </a:t>
            </a:r>
            <a:endParaRPr lang="fr-FR" sz="2600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23808"/>
              </p:ext>
            </p:extLst>
          </p:nvPr>
        </p:nvGraphicFramePr>
        <p:xfrm>
          <a:off x="683568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261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192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2217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74509"/>
              </p:ext>
            </p:extLst>
          </p:nvPr>
        </p:nvGraphicFramePr>
        <p:xfrm>
          <a:off x="3275856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288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2245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74642"/>
              </p:ext>
            </p:extLst>
          </p:nvPr>
        </p:nvGraphicFramePr>
        <p:xfrm>
          <a:off x="5940152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169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82607"/>
            <a:ext cx="5067275" cy="68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3269571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RandomForest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3261" y="32695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9388" y="3269571"/>
            <a:ext cx="242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Gradient </a:t>
            </a: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3930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80%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7039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92%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5350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8459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05235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68344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Travailler avec Mongo DB apporte sécurité et flexibilité (jointure météo directe) </a:t>
            </a:r>
          </a:p>
          <a:p>
            <a:r>
              <a:rPr lang="fr-FR" dirty="0" smtClean="0"/>
              <a:t>Attention à la limitation en taille de document à 16Mo!</a:t>
            </a:r>
          </a:p>
          <a:p>
            <a:r>
              <a:rPr lang="fr-FR" dirty="0" smtClean="0"/>
              <a:t>Les données moyennées par heure paraissent plus facile à modéliser que celles d’origine (20min)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2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Etendre les tests à d’autres stations</a:t>
            </a:r>
          </a:p>
          <a:p>
            <a:r>
              <a:rPr lang="fr-FR" dirty="0" smtClean="0"/>
              <a:t>Affiner l’optimisation des paramètres SVM</a:t>
            </a:r>
          </a:p>
          <a:p>
            <a:r>
              <a:rPr lang="fr-FR" dirty="0" smtClean="0"/>
              <a:t>Estimer l’apport de la météo dans la performance des modèles</a:t>
            </a:r>
          </a:p>
          <a:p>
            <a:r>
              <a:rPr lang="fr-FR" dirty="0" smtClean="0"/>
              <a:t>Tester </a:t>
            </a:r>
            <a:r>
              <a:rPr lang="fr-FR" dirty="0" err="1" smtClean="0"/>
              <a:t>bestgml</a:t>
            </a:r>
            <a:r>
              <a:rPr lang="fr-FR" dirty="0" smtClean="0"/>
              <a:t> sur les paramètres importants</a:t>
            </a:r>
          </a:p>
          <a:p>
            <a:r>
              <a:rPr lang="fr-FR" dirty="0" smtClean="0"/>
              <a:t>Inclure la visualisation (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Shiny</a:t>
            </a:r>
            <a:r>
              <a:rPr lang="fr-FR" dirty="0" smtClean="0"/>
              <a:t>)</a:t>
            </a:r>
          </a:p>
          <a:p>
            <a:r>
              <a:rPr lang="fr-FR" dirty="0" smtClean="0"/>
              <a:t>Etendre à la prévision du nombre </a:t>
            </a:r>
            <a:r>
              <a:rPr lang="fr-FR" dirty="0" err="1" smtClean="0"/>
              <a:t>vélib</a:t>
            </a:r>
            <a:r>
              <a:rPr lang="fr-FR" dirty="0" smtClean="0"/>
              <a:t> (plusieurs modalité, comptage ou régression)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0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29133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Worksheet" r:id="rId3" imgW="2447851" imgH="1152630" progId="Excel.Sheet.12">
                  <p:embed/>
                </p:oleObj>
              </mc:Choice>
              <mc:Fallback>
                <p:oleObj name="Worksheet" r:id="rId3" imgW="2447851" imgH="11526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851670"/>
                        <a:ext cx="24479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94853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Worksheet" r:id="rId5" imgW="2447851" imgH="390420" progId="Excel.Sheet.12">
                  <p:embed/>
                </p:oleObj>
              </mc:Choice>
              <mc:Fallback>
                <p:oleObj name="Worksheet" r:id="rId5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2376488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30424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Worksheet" r:id="rId7" imgW="2447851" imgH="390420" progId="Excel.Sheet.12">
                  <p:embed/>
                </p:oleObj>
              </mc:Choice>
              <mc:Fallback>
                <p:oleObj name="Worksheet" r:id="rId7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168" y="2355726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60029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Worksheet" r:id="rId9" imgW="2447851" imgH="771660" progId="Excel.Sheet.12">
                  <p:embed/>
                </p:oleObj>
              </mc:Choice>
              <mc:Fallback>
                <p:oleObj name="Worksheet" r:id="rId9" imgW="2447851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73" y="3723878"/>
                        <a:ext cx="2447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7" y="1306362"/>
            <a:ext cx="3312368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Pour une station</a:t>
            </a:r>
          </a:p>
          <a:p>
            <a:r>
              <a:rPr lang="fr-FR" sz="2000" dirty="0" smtClean="0"/>
              <a:t>Noir: </a:t>
            </a:r>
            <a:r>
              <a:rPr lang="fr-FR" sz="2000" dirty="0" err="1" smtClean="0"/>
              <a:t>available_bikes</a:t>
            </a:r>
            <a:endParaRPr lang="fr-FR" sz="2000" dirty="0" smtClean="0"/>
          </a:p>
          <a:p>
            <a:r>
              <a:rPr lang="fr-FR" sz="2000" dirty="0" smtClean="0"/>
              <a:t>Rouge: </a:t>
            </a:r>
            <a:r>
              <a:rPr lang="fr-FR" sz="2000" dirty="0" err="1" smtClean="0"/>
              <a:t>available_bikes_minusH</a:t>
            </a:r>
            <a:r>
              <a:rPr lang="fr-FR" sz="2000" dirty="0" smtClean="0"/>
              <a:t> (X=3)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330954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0152" y="3291830"/>
            <a:ext cx="3797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Stockage</a:t>
            </a:r>
          </a:p>
          <a:p>
            <a:pPr lvl="1"/>
            <a:r>
              <a:rPr lang="fr-FR" sz="2000" dirty="0" smtClean="0"/>
              <a:t>Différentes structures de base testées (par station, sous-collection, etc.)</a:t>
            </a:r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Consommateur de temps</a:t>
            </a:r>
          </a:p>
          <a:p>
            <a:pPr lvl="2"/>
            <a:r>
              <a:rPr lang="fr-FR" sz="1800" dirty="0" smtClean="0"/>
              <a:t>Limites de </a:t>
            </a:r>
            <a:r>
              <a:rPr lang="fr-FR" sz="1800" dirty="0" err="1" smtClean="0"/>
              <a:t>MongoDb</a:t>
            </a:r>
            <a:r>
              <a:rPr lang="fr-FR" sz="1800" dirty="0" smtClean="0"/>
              <a:t> pour le stockage en sous-collection</a:t>
            </a:r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Ingestion temps réel:</a:t>
            </a:r>
          </a:p>
          <a:p>
            <a:pPr lvl="1"/>
            <a:r>
              <a:rPr lang="fr-FR" sz="2000" dirty="0" err="1" smtClean="0"/>
              <a:t>Cron</a:t>
            </a:r>
            <a:r>
              <a:rPr lang="fr-FR" sz="2000" dirty="0" smtClean="0"/>
              <a:t> (linux) avec script appelant </a:t>
            </a:r>
            <a:r>
              <a:rPr lang="fr-FR" sz="2000" dirty="0" err="1" smtClean="0"/>
              <a:t>RScript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Droits utilisateur</a:t>
            </a:r>
          </a:p>
          <a:p>
            <a:pPr lvl="2"/>
            <a:r>
              <a:rPr lang="fr-FR" sz="1800" dirty="0" smtClean="0"/>
              <a:t>Chemin d’accès et utilisation de .</a:t>
            </a:r>
            <a:r>
              <a:rPr lang="fr-FR" sz="1800" dirty="0" err="1" smtClean="0"/>
              <a:t>Rprofile</a:t>
            </a:r>
            <a:r>
              <a:rPr lang="fr-FR" sz="1800" dirty="0" smtClean="0"/>
              <a:t> pour les </a:t>
            </a:r>
            <a:r>
              <a:rPr lang="fr-FR" sz="1800" dirty="0" err="1" smtClean="0"/>
              <a:t>mdp</a:t>
            </a:r>
            <a:endParaRPr lang="fr-FR" sz="1800" dirty="0" smtClean="0"/>
          </a:p>
          <a:p>
            <a:pPr lvl="2"/>
            <a:r>
              <a:rPr lang="fr-FR" sz="1800" dirty="0" smtClean="0"/>
              <a:t>Gestion des doublons de données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&amp; ingestion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2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1"/>
            <a:ext cx="3456384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Pour une station</a:t>
            </a:r>
          </a:p>
          <a:p>
            <a:r>
              <a:rPr lang="fr-FR" sz="1800" dirty="0" smtClean="0"/>
              <a:t>Noir: </a:t>
            </a:r>
            <a:r>
              <a:rPr lang="fr-FR" sz="1800" dirty="0" err="1" smtClean="0"/>
              <a:t>available_bikes</a:t>
            </a:r>
            <a:endParaRPr lang="fr-FR" sz="1800" dirty="0" smtClean="0"/>
          </a:p>
          <a:p>
            <a:r>
              <a:rPr lang="fr-FR" sz="1800" dirty="0" smtClean="0"/>
              <a:t>Rouge: </a:t>
            </a:r>
            <a:r>
              <a:rPr lang="fr-FR" sz="1800" dirty="0" err="1" smtClean="0"/>
              <a:t>available_bikes_minusW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40804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932040" y="2643758"/>
            <a:ext cx="1348425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669" y="2643758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0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640960" cy="35283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Choix prenant en compte différents critères (données, api, prix) 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Météo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49110"/>
              </p:ext>
            </p:extLst>
          </p:nvPr>
        </p:nvGraphicFramePr>
        <p:xfrm>
          <a:off x="683568" y="1275606"/>
          <a:ext cx="8064896" cy="373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50"/>
                <a:gridCol w="2539973"/>
                <a:gridCol w="2367675"/>
                <a:gridCol w="2219698"/>
              </a:tblGrid>
              <a:tr h="630437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Wunderground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Dark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sky</a:t>
                      </a:r>
                      <a:r>
                        <a:rPr lang="fr-FR" sz="1400" dirty="0" smtClean="0"/>
                        <a:t> / Forecast.io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OpenWeatherMap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870881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forecast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10 </a:t>
                      </a:r>
                      <a:r>
                        <a:rPr lang="fr-FR" sz="1400" dirty="0" err="1" smtClean="0"/>
                        <a:t>days</a:t>
                      </a:r>
                      <a:r>
                        <a:rPr lang="fr-FR" sz="1400" dirty="0" smtClean="0"/>
                        <a:t> (</a:t>
                      </a:r>
                      <a:r>
                        <a:rPr lang="fr-FR" sz="1400" dirty="0" err="1" smtClean="0"/>
                        <a:t>hourly</a:t>
                      </a:r>
                      <a:r>
                        <a:rPr lang="fr-FR" sz="1400" dirty="0" smtClean="0"/>
                        <a:t> or </a:t>
                      </a:r>
                      <a:r>
                        <a:rPr lang="fr-FR" sz="1400" dirty="0" err="1" smtClean="0"/>
                        <a:t>daily</a:t>
                      </a:r>
                      <a:r>
                        <a:rPr lang="fr-FR" sz="1400" dirty="0" smtClean="0"/>
                        <a:t>)</a:t>
                      </a: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1h</a:t>
                      </a:r>
                      <a:r>
                        <a:rPr lang="fr-FR" sz="1400" baseline="0" dirty="0" smtClean="0"/>
                        <a:t> (minute)</a:t>
                      </a:r>
                    </a:p>
                    <a:p>
                      <a:r>
                        <a:rPr lang="fr-FR" sz="1400" baseline="0" dirty="0" smtClean="0"/>
                        <a:t>7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baseline="0" dirty="0" smtClean="0"/>
                        <a:t>5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(3h)</a:t>
                      </a:r>
                    </a:p>
                    <a:p>
                      <a:r>
                        <a:rPr lang="fr-FR" sz="1400" baseline="0" dirty="0" smtClean="0"/>
                        <a:t>16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 </a:t>
                      </a:r>
                      <a:r>
                        <a:rPr lang="fr-FR" sz="1400" b="1" baseline="0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endParaRPr lang="fr-F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46866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historic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hourly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 extra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63043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Free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 calls/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 calls/min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1000 calls</a:t>
                      </a:r>
                      <a:r>
                        <a:rPr lang="fr-FR" sz="1400" baseline="0" dirty="0" smtClean="0"/>
                        <a:t>/</a:t>
                      </a:r>
                      <a:r>
                        <a:rPr lang="fr-FR" sz="1400" baseline="0" dirty="0" err="1" smtClean="0"/>
                        <a:t>day</a:t>
                      </a:r>
                      <a:endParaRPr lang="fr-FR" sz="1400" dirty="0" smtClean="0"/>
                    </a:p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 calls/min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107199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Pay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500/min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100,000/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1000/min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$0.0001 per extra call 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$0,4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5000/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b="0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$100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100,000/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u="none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$40/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600/min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$180/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3000/min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Même modèle de données pour données historiques et prévisions:</a:t>
            </a:r>
          </a:p>
          <a:p>
            <a:pPr lvl="1"/>
            <a:r>
              <a:rPr lang="fr-FR" sz="1400" dirty="0">
                <a:hlinkClick r:id="rId2"/>
              </a:rPr>
              <a:t>https://</a:t>
            </a:r>
            <a:r>
              <a:rPr lang="fr-FR" sz="1400" dirty="0" smtClean="0">
                <a:hlinkClick r:id="rId2"/>
              </a:rPr>
              <a:t>api.darksky.net/forecast/</a:t>
            </a:r>
            <a:r>
              <a:rPr lang="fr-FR" sz="1400" i="1" dirty="0" smtClean="0">
                <a:hlinkClick r:id="rId2"/>
              </a:rPr>
              <a:t>{api_key}/{lat}</a:t>
            </a:r>
            <a:r>
              <a:rPr lang="fr-FR" sz="1400" dirty="0" smtClean="0">
                <a:hlinkClick r:id="rId2"/>
              </a:rPr>
              <a:t>,</a:t>
            </a:r>
            <a:r>
              <a:rPr lang="fr-FR" sz="1400" i="1" dirty="0" smtClean="0">
                <a:hlinkClick r:id="rId2"/>
              </a:rPr>
              <a:t>{lon}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Prévision temps réel</a:t>
            </a:r>
            <a:endParaRPr lang="fr-FR" sz="1400" dirty="0" smtClean="0"/>
          </a:p>
          <a:p>
            <a:pPr lvl="1"/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://api.darksky.net/forecast/</a:t>
            </a:r>
            <a:r>
              <a:rPr lang="fr-FR" sz="1400" i="1" dirty="0">
                <a:hlinkClick r:id="rId3"/>
              </a:rPr>
              <a:t>{api_key}/{lat}</a:t>
            </a:r>
            <a:r>
              <a:rPr lang="fr-FR" sz="1400" dirty="0">
                <a:hlinkClick r:id="rId3"/>
              </a:rPr>
              <a:t>,</a:t>
            </a:r>
            <a:r>
              <a:rPr lang="fr-FR" sz="1400" i="1" dirty="0">
                <a:hlinkClick r:id="rId3"/>
              </a:rPr>
              <a:t>{lon</a:t>
            </a:r>
            <a:r>
              <a:rPr lang="fr-FR" sz="1400" i="1" dirty="0" smtClean="0">
                <a:hlinkClick r:id="rId3"/>
              </a:rPr>
              <a:t>},{date}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 Historique</a:t>
            </a:r>
            <a:endParaRPr lang="fr-FR" sz="14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Retour </a:t>
            </a:r>
            <a:r>
              <a:rPr lang="fr-FR" sz="2400" dirty="0" err="1" smtClean="0"/>
              <a:t>json</a:t>
            </a:r>
            <a:endParaRPr lang="fr-FR" sz="2400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marL="630936" lvl="2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smtClean="0"/>
              <a:t>Météo: </a:t>
            </a:r>
            <a:r>
              <a:rPr lang="fr-FR" dirty="0" err="1" smtClean="0"/>
              <a:t>DarkSky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9702"/>
            <a:ext cx="241043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6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2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Jour de la semaine de J &amp; J+1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Mise en forme</a:t>
              </a:r>
            </a:p>
            <a:p>
              <a:pPr algn="ctr"/>
              <a:r>
                <a:rPr lang="fr-FR" sz="1600" dirty="0" smtClean="0"/>
                <a:t>des données</a:t>
              </a:r>
              <a:br>
                <a:rPr lang="fr-FR" sz="1600" dirty="0" smtClean="0"/>
              </a:br>
              <a:r>
                <a:rPr lang="fr-FR" sz="1600" dirty="0" smtClean="0"/>
                <a:t>pour la modélisation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6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Moyenne par heure</a:t>
              </a:r>
              <a:endParaRPr lang="en-US" sz="14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Ajout colonnes</a:t>
              </a:r>
            </a:p>
            <a:p>
              <a:pPr algn="ctr"/>
              <a:r>
                <a:rPr lang="fr-FR" sz="1400" dirty="0" smtClean="0"/>
                <a:t>h-X</a:t>
              </a:r>
            </a:p>
            <a:p>
              <a:pPr algn="ctr"/>
              <a:r>
                <a:rPr lang="fr-FR" sz="1400" dirty="0" smtClean="0"/>
                <a:t>j-7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400" dirty="0" smtClean="0"/>
                <a:t>pré:   t&lt;</a:t>
              </a:r>
              <a:r>
                <a:rPr lang="fr-FR" sz="1400" dirty="0" err="1" smtClean="0"/>
                <a:t>Date+H</a:t>
              </a:r>
              <a:endParaRPr lang="fr-FR" sz="1400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400" dirty="0" smtClean="0"/>
                <a:t>post: t&gt;</a:t>
              </a:r>
              <a:r>
                <a:rPr lang="fr-FR" sz="1400" dirty="0" err="1" smtClean="0"/>
                <a:t>Date+H</a:t>
              </a:r>
              <a:endParaRPr lang="en-US" sz="1400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1516</TotalTime>
  <Words>1418</Words>
  <Application>Microsoft Office PowerPoint</Application>
  <PresentationFormat>On-screen Show (16:9)</PresentationFormat>
  <Paragraphs>381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Concourse</vt:lpstr>
      <vt:lpstr>Worksheet</vt:lpstr>
      <vt:lpstr>Projet Vélib</vt:lpstr>
      <vt:lpstr>Outils &amp; architecture</vt:lpstr>
      <vt:lpstr>Stockage &amp; ingestion</vt:lpstr>
      <vt:lpstr>API Météo</vt:lpstr>
      <vt:lpstr>API Météo: DarkSky</vt:lpstr>
      <vt:lpstr>Préparation des données</vt:lpstr>
      <vt:lpstr>Préparation des données</vt:lpstr>
      <vt:lpstr>Préparation des données</vt:lpstr>
      <vt:lpstr>Préparation des données</vt:lpstr>
      <vt:lpstr>Préparation des données</vt:lpstr>
      <vt:lpstr>Modélisation</vt:lpstr>
      <vt:lpstr>Modélisation</vt:lpstr>
      <vt:lpstr>Modélisation</vt:lpstr>
      <vt:lpstr>Modélisation</vt:lpstr>
      <vt:lpstr>Modélisation – Forêts Aléatoires</vt:lpstr>
      <vt:lpstr>Modélisation – Forêts Aléatoires</vt:lpstr>
      <vt:lpstr>Modélisation – Régressions Pénalisées</vt:lpstr>
      <vt:lpstr>Modélisation – Régressions Pénalisées</vt:lpstr>
      <vt:lpstr>Modélisation – Régressions Pénalisées</vt:lpstr>
      <vt:lpstr>Modélisation – Régressions Pénalisées</vt:lpstr>
      <vt:lpstr>Modélisation – SVM</vt:lpstr>
      <vt:lpstr>Modélisation – SVM</vt:lpstr>
      <vt:lpstr>Modélisation – Gradient Boosted Trees</vt:lpstr>
      <vt:lpstr>Modélisation – Gradient Boosted Trees</vt:lpstr>
      <vt:lpstr>Prédictions</vt:lpstr>
      <vt:lpstr>Remarques</vt:lpstr>
      <vt:lpstr>Perspectives</vt:lpstr>
      <vt:lpstr>Stations étudiées</vt:lpstr>
      <vt:lpstr>Illustration mise en forme des données</vt:lpstr>
      <vt:lpstr>Illustration mise en forme des données</vt:lpstr>
    </vt:vector>
  </TitlesOfParts>
  <Company>Prysmian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Molin Denis, FR</cp:lastModifiedBy>
  <cp:revision>27</cp:revision>
  <dcterms:created xsi:type="dcterms:W3CDTF">2017-01-14T17:27:06Z</dcterms:created>
  <dcterms:modified xsi:type="dcterms:W3CDTF">2017-01-25T20:50:21Z</dcterms:modified>
</cp:coreProperties>
</file>