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4" r:id="rId9"/>
    <p:sldId id="273" r:id="rId10"/>
    <p:sldId id="266" r:id="rId11"/>
    <p:sldId id="265" r:id="rId12"/>
    <p:sldId id="267" r:id="rId13"/>
    <p:sldId id="270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63" r:id="rId23"/>
    <p:sldId id="268" r:id="rId24"/>
    <p:sldId id="269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84" y="-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4853E-F0B3-4049-8118-E699618F3729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C3615-6EC8-4634-8084-D0F78285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9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3615-6EC8-4634-8084-D0F78285B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7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3615-6EC8-4634-8084-D0F78285B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5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5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1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0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8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4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0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0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9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9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239A-E497-43C1-AE7B-019BAC3D6E3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167CB-B7B9-4464-ACCA-C6202500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5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package" Target="../embeddings/Microsoft_Excel_Worksheet1.xlsx"/><Relationship Id="rId7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Excel_Worksheet2.xlsx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package" Target="../embeddings/Microsoft_Excel_Worksheet4.xlsx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 smtClean="0"/>
              <a:t>Vélib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Evaluation des performances:</a:t>
            </a:r>
          </a:p>
          <a:p>
            <a:pPr lvl="1"/>
            <a:r>
              <a:rPr lang="fr-FR" dirty="0" smtClean="0"/>
              <a:t>Pour l’optimisation du modèle lorsque nécessaire: validation croisée</a:t>
            </a:r>
          </a:p>
          <a:p>
            <a:pPr lvl="1"/>
            <a:r>
              <a:rPr lang="fr-FR" dirty="0" smtClean="0"/>
              <a:t>Comparaison sur l’ensemble de test:</a:t>
            </a:r>
          </a:p>
          <a:p>
            <a:pPr lvl="2"/>
            <a:r>
              <a:rPr lang="fr-FR" dirty="0" smtClean="0"/>
              <a:t>Matrice de confusion</a:t>
            </a:r>
          </a:p>
          <a:p>
            <a:pPr lvl="2"/>
            <a:r>
              <a:rPr lang="fr-FR" dirty="0" smtClean="0"/>
              <a:t>Courbe de ROC &amp; AUC (package </a:t>
            </a:r>
            <a:r>
              <a:rPr lang="fr-FR" dirty="0" err="1" smtClean="0"/>
              <a:t>pROC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Comparaison des modèles:</a:t>
            </a:r>
          </a:p>
          <a:p>
            <a:pPr lvl="1"/>
            <a:r>
              <a:rPr lang="fr-FR" dirty="0" smtClean="0"/>
              <a:t>Validation sur des données post (prévisions)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– Forêts Aléatoires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31886"/>
            <a:ext cx="5040000" cy="17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X:</a:t>
            </a:r>
            <a:r>
              <a:rPr lang="fr-FR" sz="2000" dirty="0"/>
              <a:t> </a:t>
            </a:r>
            <a:r>
              <a:rPr lang="fr-FR" sz="2000" dirty="0" err="1"/>
              <a:t>available_bikes</a:t>
            </a:r>
            <a:r>
              <a:rPr lang="fr-FR" sz="2000" dirty="0"/>
              <a:t> </a:t>
            </a:r>
            <a:r>
              <a:rPr lang="fr-FR" sz="2000" dirty="0" smtClean="0"/>
              <a:t>, seuil=5, prédiction à 3 heures (X=3)</a:t>
            </a:r>
          </a:p>
          <a:p>
            <a:r>
              <a:rPr lang="fr-FR" sz="2000" dirty="0" smtClean="0"/>
              <a:t>Adresse: 8, boulevard Saint Michel (5 stations à moins de 200m)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023945"/>
              </p:ext>
            </p:extLst>
          </p:nvPr>
        </p:nvGraphicFramePr>
        <p:xfrm>
          <a:off x="177089" y="3817454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8"/>
                <a:gridCol w="840808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533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3199</a:t>
                      </a:r>
                      <a:endParaRPr lang="fr-FR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997569"/>
              </p:ext>
            </p:extLst>
          </p:nvPr>
        </p:nvGraphicFramePr>
        <p:xfrm>
          <a:off x="2771800" y="3817454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456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42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3219</a:t>
                      </a:r>
                      <a:endParaRPr lang="fr-FR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75606"/>
            <a:ext cx="5570840" cy="66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031983"/>
            <a:ext cx="3647862" cy="284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96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– Forêts </a:t>
            </a:r>
            <a:r>
              <a:rPr lang="fr-FR" dirty="0" smtClean="0"/>
              <a:t>Aléatoires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7"/>
          <a:stretch/>
        </p:blipFill>
        <p:spPr bwMode="auto">
          <a:xfrm>
            <a:off x="1331640" y="1034472"/>
            <a:ext cx="5541011" cy="384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15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Régressions Pénalisées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X:</a:t>
            </a:r>
            <a:r>
              <a:rPr lang="fr-FR" sz="2000" dirty="0"/>
              <a:t> </a:t>
            </a:r>
            <a:r>
              <a:rPr lang="fr-FR" sz="2000" dirty="0" err="1"/>
              <a:t>available_bikes</a:t>
            </a:r>
            <a:r>
              <a:rPr lang="fr-FR" sz="2000" dirty="0"/>
              <a:t> </a:t>
            </a:r>
            <a:r>
              <a:rPr lang="fr-FR" sz="2000" dirty="0" smtClean="0"/>
              <a:t>, seuil=5, prédiction à 3 heures (X=3)</a:t>
            </a:r>
          </a:p>
          <a:p>
            <a:r>
              <a:rPr lang="fr-FR" sz="2000" dirty="0" smtClean="0"/>
              <a:t>Adresse: 8, boulevard Saint Michel (5 stations à moins de 200m)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9702"/>
            <a:ext cx="569300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84168" y="2441721"/>
            <a:ext cx="279730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choix </a:t>
            </a:r>
            <a:r>
              <a:rPr lang="fr-FR" dirty="0" err="1" smtClean="0"/>
              <a:t>ridge</a:t>
            </a:r>
            <a:r>
              <a:rPr lang="fr-FR" dirty="0" smtClean="0"/>
              <a:t>, lasso, </a:t>
            </a:r>
            <a:r>
              <a:rPr lang="fr-FR" dirty="0" err="1" smtClean="0"/>
              <a:t>elasticnet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4139952" y="2626387"/>
            <a:ext cx="1944216" cy="4494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38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430" y="2067694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Régressions Pénalisées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X:</a:t>
            </a:r>
            <a:r>
              <a:rPr lang="fr-FR" sz="2000" dirty="0"/>
              <a:t> </a:t>
            </a:r>
            <a:r>
              <a:rPr lang="fr-FR" sz="2000" dirty="0" err="1"/>
              <a:t>available_bikes</a:t>
            </a:r>
            <a:r>
              <a:rPr lang="fr-FR" sz="2000" dirty="0"/>
              <a:t> </a:t>
            </a:r>
            <a:r>
              <a:rPr lang="fr-FR" sz="2000" dirty="0" smtClean="0"/>
              <a:t>, seuil=5, prédiction à 3 heures (X=3)</a:t>
            </a:r>
          </a:p>
          <a:p>
            <a:r>
              <a:rPr lang="fr-FR" sz="2000" dirty="0" smtClean="0"/>
              <a:t>Adresse: 8, boulevard Saint Michel (5 stations à moins de 200m)</a:t>
            </a: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6" y="2355726"/>
            <a:ext cx="5042586" cy="52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4174" y="1986394"/>
            <a:ext cx="165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Ridge</a:t>
            </a:r>
            <a:r>
              <a:rPr lang="fr-FR" dirty="0" smtClean="0"/>
              <a:t> (alpha=0)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64154"/>
              </p:ext>
            </p:extLst>
          </p:nvPr>
        </p:nvGraphicFramePr>
        <p:xfrm>
          <a:off x="177089" y="3817454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8"/>
                <a:gridCol w="840808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359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174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76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3123</a:t>
                      </a:r>
                      <a:endParaRPr lang="fr-FR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260209"/>
              </p:ext>
            </p:extLst>
          </p:nvPr>
        </p:nvGraphicFramePr>
        <p:xfrm>
          <a:off x="2771800" y="3817454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333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165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93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3141</a:t>
                      </a:r>
                      <a:endParaRPr lang="fr-FR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430" y="2211710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0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67694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Régressions Pénalisées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X:</a:t>
            </a:r>
            <a:r>
              <a:rPr lang="fr-FR" sz="2000" dirty="0"/>
              <a:t> </a:t>
            </a:r>
            <a:r>
              <a:rPr lang="fr-FR" sz="2000" dirty="0" err="1"/>
              <a:t>available_bikes</a:t>
            </a:r>
            <a:r>
              <a:rPr lang="fr-FR" sz="2000" dirty="0"/>
              <a:t> </a:t>
            </a:r>
            <a:r>
              <a:rPr lang="fr-FR" sz="2000" dirty="0" smtClean="0"/>
              <a:t>, seuil=5, prédiction à 3 heures (X=3)</a:t>
            </a:r>
          </a:p>
          <a:p>
            <a:r>
              <a:rPr lang="fr-FR" sz="2000" dirty="0" smtClean="0"/>
              <a:t>Adresse: 8, boulevard Saint Michel (5 stations à moins de 200m)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74174" y="1986394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Lasso (alpha=1)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101314"/>
              </p:ext>
            </p:extLst>
          </p:nvPr>
        </p:nvGraphicFramePr>
        <p:xfrm>
          <a:off x="177089" y="3817454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8"/>
                <a:gridCol w="840808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363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170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78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3121</a:t>
                      </a:r>
                      <a:endParaRPr lang="fr-FR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19654"/>
              </p:ext>
            </p:extLst>
          </p:nvPr>
        </p:nvGraphicFramePr>
        <p:xfrm>
          <a:off x="2771800" y="3817454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333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165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96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3138</a:t>
                      </a:r>
                      <a:endParaRPr lang="fr-FR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4" y="2355727"/>
            <a:ext cx="507884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11710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33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67694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Régressions Pénalisées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X:</a:t>
            </a:r>
            <a:r>
              <a:rPr lang="fr-FR" sz="2000" dirty="0"/>
              <a:t> </a:t>
            </a:r>
            <a:r>
              <a:rPr lang="fr-FR" sz="2000" dirty="0" err="1"/>
              <a:t>available_bikes</a:t>
            </a:r>
            <a:r>
              <a:rPr lang="fr-FR" sz="2000" dirty="0"/>
              <a:t> </a:t>
            </a:r>
            <a:r>
              <a:rPr lang="fr-FR" sz="2000" dirty="0" smtClean="0"/>
              <a:t>, seuil=5, prédiction à 3 heures (X=3)</a:t>
            </a:r>
          </a:p>
          <a:p>
            <a:r>
              <a:rPr lang="fr-FR" sz="2000" dirty="0" smtClean="0"/>
              <a:t>Adresse: 8, boulevard Saint Michel (5 stations à moins de 200m)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74174" y="1986394"/>
            <a:ext cx="220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Elasticnet</a:t>
            </a:r>
            <a:r>
              <a:rPr lang="fr-FR" dirty="0" smtClean="0"/>
              <a:t> (alpha=0.5)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121090"/>
              </p:ext>
            </p:extLst>
          </p:nvPr>
        </p:nvGraphicFramePr>
        <p:xfrm>
          <a:off x="177089" y="3817454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8"/>
                <a:gridCol w="840808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334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173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74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3151</a:t>
                      </a:r>
                      <a:endParaRPr lang="fr-FR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143503"/>
              </p:ext>
            </p:extLst>
          </p:nvPr>
        </p:nvGraphicFramePr>
        <p:xfrm>
          <a:off x="2771800" y="3817454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343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181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73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3135</a:t>
                      </a:r>
                      <a:endParaRPr lang="fr-FR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23" y="2381827"/>
            <a:ext cx="5035949" cy="552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46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SVM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X:</a:t>
            </a:r>
            <a:r>
              <a:rPr lang="fr-FR" sz="2000" dirty="0"/>
              <a:t> </a:t>
            </a:r>
            <a:r>
              <a:rPr lang="fr-FR" sz="2000" dirty="0" err="1"/>
              <a:t>available_bikes</a:t>
            </a:r>
            <a:r>
              <a:rPr lang="fr-FR" sz="2000" dirty="0"/>
              <a:t> </a:t>
            </a:r>
            <a:r>
              <a:rPr lang="fr-FR" sz="2000" dirty="0" smtClean="0"/>
              <a:t>, seuil=5, prédiction à 3 heures (X=3)</a:t>
            </a:r>
          </a:p>
          <a:p>
            <a:r>
              <a:rPr lang="fr-FR" sz="2000" dirty="0" smtClean="0"/>
              <a:t>Adresse: 8, boulevard Saint Michel (5 stations à moins de 200m)</a:t>
            </a:r>
            <a:endParaRPr lang="en-US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067693"/>
            <a:ext cx="5085747" cy="272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04983" y="2398184"/>
            <a:ext cx="307147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Optimisation du paramètre de cout par validation croisée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3609001" y="2721350"/>
            <a:ext cx="1995982" cy="3528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3527" y="3003798"/>
            <a:ext cx="508574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SVM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X:</a:t>
            </a:r>
            <a:r>
              <a:rPr lang="fr-FR" sz="2000" dirty="0"/>
              <a:t> </a:t>
            </a:r>
            <a:r>
              <a:rPr lang="fr-FR" sz="2000" dirty="0" err="1"/>
              <a:t>available_bikes</a:t>
            </a:r>
            <a:r>
              <a:rPr lang="fr-FR" sz="2000" dirty="0"/>
              <a:t> </a:t>
            </a:r>
            <a:r>
              <a:rPr lang="fr-FR" sz="2000" dirty="0" smtClean="0"/>
              <a:t>, seuil=5, prédiction à 3 heures (X=3)</a:t>
            </a:r>
          </a:p>
          <a:p>
            <a:r>
              <a:rPr lang="fr-FR" sz="2000" dirty="0" smtClean="0"/>
              <a:t>Adresse: 8, boulevard Saint Michel (5 stations à moins de 200m)</a:t>
            </a:r>
            <a:endParaRPr lang="en-US" sz="1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689971"/>
              </p:ext>
            </p:extLst>
          </p:nvPr>
        </p:nvGraphicFramePr>
        <p:xfrm>
          <a:off x="177089" y="3817454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8"/>
                <a:gridCol w="840808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527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6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3195</a:t>
                      </a:r>
                      <a:endParaRPr lang="fr-FR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66574"/>
              </p:ext>
            </p:extLst>
          </p:nvPr>
        </p:nvGraphicFramePr>
        <p:xfrm>
          <a:off x="2771800" y="3817454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446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52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3201</a:t>
                      </a:r>
                      <a:endParaRPr lang="fr-FR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43096"/>
            <a:ext cx="5119104" cy="52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68" y="2139702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99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i="1" dirty="0"/>
              <a:t>Gradient </a:t>
            </a:r>
            <a:r>
              <a:rPr lang="fr-FR" i="1" dirty="0" err="1"/>
              <a:t>Boosted</a:t>
            </a:r>
            <a:r>
              <a:rPr lang="fr-FR" i="1" dirty="0"/>
              <a:t> </a:t>
            </a:r>
            <a:r>
              <a:rPr lang="fr-FR" i="1" dirty="0" err="1"/>
              <a:t>Trees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X:</a:t>
            </a:r>
            <a:r>
              <a:rPr lang="fr-FR" sz="2000" dirty="0"/>
              <a:t> </a:t>
            </a:r>
            <a:r>
              <a:rPr lang="fr-FR" sz="2000" dirty="0" err="1"/>
              <a:t>available_bikes</a:t>
            </a:r>
            <a:r>
              <a:rPr lang="fr-FR" sz="2000" dirty="0"/>
              <a:t> </a:t>
            </a:r>
            <a:r>
              <a:rPr lang="fr-FR" sz="2000" dirty="0" smtClean="0"/>
              <a:t>, seuil=5, prédiction à 3 heures (X=3)</a:t>
            </a:r>
          </a:p>
          <a:p>
            <a:r>
              <a:rPr lang="fr-FR" sz="2000" dirty="0" smtClean="0"/>
              <a:t>Adresse: 8, boulevard Saint Michel (5 stations à moins de 200m)</a:t>
            </a:r>
            <a:endParaRPr lang="en-US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99" y="2067694"/>
            <a:ext cx="4968552" cy="276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626933" y="2644628"/>
            <a:ext cx="341217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Optimisation du nombre d’itération par validation croisée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  <a:endCxn id="13" idx="3"/>
          </p:cNvCxnSpPr>
          <p:nvPr/>
        </p:nvCxnSpPr>
        <p:spPr>
          <a:xfrm flipH="1">
            <a:off x="5292952" y="2967794"/>
            <a:ext cx="33398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3528" y="2715766"/>
            <a:ext cx="496942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Préparation des données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41730" y="1203598"/>
            <a:ext cx="2602078" cy="2232248"/>
            <a:chOff x="241730" y="1203598"/>
            <a:chExt cx="2602078" cy="2232248"/>
          </a:xfrm>
        </p:grpSpPr>
        <p:sp>
          <p:nvSpPr>
            <p:cNvPr id="5" name="Rectangle 4"/>
            <p:cNvSpPr/>
            <p:nvPr/>
          </p:nvSpPr>
          <p:spPr>
            <a:xfrm>
              <a:off x="251520" y="1827667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 Jour J du moment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730" y="3075806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Prévision à H+X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520" y="1203598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730" y="2451736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Heure H du moment</a:t>
              </a:r>
              <a:endParaRPr lang="en-US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5148064" y="1827667"/>
            <a:ext cx="30243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Jour de la semaine de J &amp; J+1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2834018" y="1203598"/>
            <a:ext cx="1948031" cy="2232248"/>
            <a:chOff x="2834018" y="1203598"/>
            <a:chExt cx="1948031" cy="2232248"/>
          </a:xfrm>
        </p:grpSpPr>
        <p:sp>
          <p:nvSpPr>
            <p:cNvPr id="10" name="Rounded Rectangle 9"/>
            <p:cNvSpPr/>
            <p:nvPr/>
          </p:nvSpPr>
          <p:spPr>
            <a:xfrm>
              <a:off x="3269881" y="120359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69881" y="1827667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69881" y="245173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69881" y="307580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X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8" idx="3"/>
              <a:endCxn id="10" idx="1"/>
            </p:cNvCxnSpPr>
            <p:nvPr/>
          </p:nvCxnSpPr>
          <p:spPr>
            <a:xfrm>
              <a:off x="2843808" y="1383618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11" idx="1"/>
            </p:cNvCxnSpPr>
            <p:nvPr/>
          </p:nvCxnSpPr>
          <p:spPr>
            <a:xfrm>
              <a:off x="2843808" y="2007687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  <a:endCxn id="12" idx="1"/>
            </p:cNvCxnSpPr>
            <p:nvPr/>
          </p:nvCxnSpPr>
          <p:spPr>
            <a:xfrm>
              <a:off x="2834018" y="263175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  <a:endCxn id="13" idx="1"/>
            </p:cNvCxnSpPr>
            <p:nvPr/>
          </p:nvCxnSpPr>
          <p:spPr>
            <a:xfrm>
              <a:off x="2834018" y="325582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>
            <a:stCxn id="11" idx="3"/>
            <a:endCxn id="36" idx="1"/>
          </p:cNvCxnSpPr>
          <p:nvPr/>
        </p:nvCxnSpPr>
        <p:spPr>
          <a:xfrm>
            <a:off x="4782049" y="2007687"/>
            <a:ext cx="36601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57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i="1" dirty="0"/>
              <a:t>Gradient </a:t>
            </a:r>
            <a:r>
              <a:rPr lang="fr-FR" i="1" dirty="0" err="1"/>
              <a:t>Boosted</a:t>
            </a:r>
            <a:r>
              <a:rPr lang="fr-FR" i="1" dirty="0"/>
              <a:t> </a:t>
            </a:r>
            <a:r>
              <a:rPr lang="fr-FR" i="1" dirty="0" err="1"/>
              <a:t>Trees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X:</a:t>
            </a:r>
            <a:r>
              <a:rPr lang="fr-FR" sz="2000" dirty="0"/>
              <a:t> </a:t>
            </a:r>
            <a:r>
              <a:rPr lang="fr-FR" sz="2000" dirty="0" err="1"/>
              <a:t>available_bikes</a:t>
            </a:r>
            <a:r>
              <a:rPr lang="fr-FR" sz="2000" dirty="0"/>
              <a:t> </a:t>
            </a:r>
            <a:r>
              <a:rPr lang="fr-FR" sz="2000" dirty="0" smtClean="0"/>
              <a:t>, seuil=5, prédiction à 3 heures (X=3)</a:t>
            </a:r>
          </a:p>
          <a:p>
            <a:r>
              <a:rPr lang="fr-FR" sz="2000" dirty="0" smtClean="0"/>
              <a:t>Adresse: 8, boulevard Saint Michel (5 stations à moins de 200m)</a:t>
            </a:r>
            <a:endParaRPr lang="en-US" sz="1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722783"/>
              </p:ext>
            </p:extLst>
          </p:nvPr>
        </p:nvGraphicFramePr>
        <p:xfrm>
          <a:off x="177089" y="3817454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8"/>
                <a:gridCol w="840808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533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3199</a:t>
                      </a:r>
                      <a:endParaRPr lang="fr-FR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530890"/>
              </p:ext>
            </p:extLst>
          </p:nvPr>
        </p:nvGraphicFramePr>
        <p:xfrm>
          <a:off x="2771800" y="3817454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463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35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37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3197</a:t>
                      </a:r>
                      <a:endParaRPr lang="fr-FR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68" y="2067694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68" y="2211710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995686"/>
            <a:ext cx="5040560" cy="59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72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394472"/>
          </a:xfrm>
        </p:spPr>
        <p:txBody>
          <a:bodyPr/>
          <a:lstStyle/>
          <a:p>
            <a:r>
              <a:rPr lang="fr-FR" dirty="0" smtClean="0"/>
              <a:t>On évalue les modèles sur les données post</a:t>
            </a:r>
          </a:p>
          <a:p>
            <a:pPr lvl="1"/>
            <a:r>
              <a:rPr lang="fr-FR" sz="1800" dirty="0" smtClean="0"/>
              <a:t>Données pré: &lt; 2016/10/13 à 8h</a:t>
            </a:r>
          </a:p>
          <a:p>
            <a:pPr lvl="1"/>
            <a:r>
              <a:rPr lang="fr-FR" sz="1800" dirty="0"/>
              <a:t>Données </a:t>
            </a:r>
            <a:r>
              <a:rPr lang="fr-FR" sz="1800" dirty="0" smtClean="0"/>
              <a:t>post: &gt; </a:t>
            </a:r>
            <a:r>
              <a:rPr lang="fr-FR" sz="1800" dirty="0"/>
              <a:t>2016/10/13 à </a:t>
            </a:r>
            <a:r>
              <a:rPr lang="fr-FR" sz="1800" dirty="0" smtClean="0"/>
              <a:t>8h    (&lt;2016/12/31)</a:t>
            </a:r>
            <a:endParaRPr lang="fr-FR" sz="1800" dirty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73588"/>
              </p:ext>
            </p:extLst>
          </p:nvPr>
        </p:nvGraphicFramePr>
        <p:xfrm>
          <a:off x="683568" y="3651870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261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192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65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2217</a:t>
                      </a:r>
                      <a:endParaRPr lang="fr-FR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12945"/>
              </p:ext>
            </p:extLst>
          </p:nvPr>
        </p:nvGraphicFramePr>
        <p:xfrm>
          <a:off x="3275856" y="3651870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165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288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2245</a:t>
                      </a:r>
                      <a:endParaRPr lang="fr-FR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427278"/>
              </p:ext>
            </p:extLst>
          </p:nvPr>
        </p:nvGraphicFramePr>
        <p:xfrm>
          <a:off x="5940152" y="3651870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284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169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76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2221</a:t>
                      </a:r>
                      <a:endParaRPr lang="fr-FR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2261989"/>
            <a:ext cx="65341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87624" y="3269571"/>
            <a:ext cx="155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RandomForest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63261" y="326957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SVM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9388" y="3269571"/>
            <a:ext cx="242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Gradient </a:t>
            </a:r>
            <a:r>
              <a:rPr lang="fr-FR" dirty="0" err="1" smtClean="0"/>
              <a:t>Boosting</a:t>
            </a:r>
            <a:r>
              <a:rPr lang="fr-FR" dirty="0" smtClean="0"/>
              <a:t> </a:t>
            </a:r>
            <a:r>
              <a:rPr lang="fr-FR" dirty="0" err="1" smtClean="0"/>
              <a:t>Trees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83930" y="479470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80%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47039" y="479470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92%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55350" y="477046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76%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18459" y="477046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88%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05235" y="482217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78%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68344" y="482217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Stations étudiées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928682"/>
              </p:ext>
            </p:extLst>
          </p:nvPr>
        </p:nvGraphicFramePr>
        <p:xfrm>
          <a:off x="539552" y="1851670"/>
          <a:ext cx="24479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" name="Worksheet" r:id="rId3" imgW="2447851" imgH="1152630" progId="Excel.Sheet.12">
                  <p:embed/>
                </p:oleObj>
              </mc:Choice>
              <mc:Fallback>
                <p:oleObj name="Worksheet" r:id="rId3" imgW="2447851" imgH="11526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1851670"/>
                        <a:ext cx="244792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466050"/>
              </p:ext>
            </p:extLst>
          </p:nvPr>
        </p:nvGraphicFramePr>
        <p:xfrm>
          <a:off x="3348038" y="2376488"/>
          <a:ext cx="2447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" name="Worksheet" r:id="rId5" imgW="2447851" imgH="390420" progId="Excel.Sheet.12">
                  <p:embed/>
                </p:oleObj>
              </mc:Choice>
              <mc:Fallback>
                <p:oleObj name="Worksheet" r:id="rId5" imgW="2447851" imgH="3904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038" y="2376488"/>
                        <a:ext cx="24479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608846"/>
              </p:ext>
            </p:extLst>
          </p:nvPr>
        </p:nvGraphicFramePr>
        <p:xfrm>
          <a:off x="6084168" y="2355726"/>
          <a:ext cx="2447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" name="Worksheet" r:id="rId7" imgW="2447851" imgH="390420" progId="Excel.Sheet.12">
                  <p:embed/>
                </p:oleObj>
              </mc:Choice>
              <mc:Fallback>
                <p:oleObj name="Worksheet" r:id="rId7" imgW="2447851" imgH="3904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84168" y="2355726"/>
                        <a:ext cx="24479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9673" y="1059582"/>
            <a:ext cx="161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À proximité de: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441282"/>
            <a:ext cx="18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8, bd Saint Michel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63888" y="1441282"/>
            <a:ext cx="202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88, rue de la </a:t>
            </a:r>
            <a:r>
              <a:rPr lang="fr-FR" dirty="0" err="1" smtClean="0"/>
              <a:t>Vilette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10600" y="1410330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MontMartre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598280"/>
              </p:ext>
            </p:extLst>
          </p:nvPr>
        </p:nvGraphicFramePr>
        <p:xfrm>
          <a:off x="536473" y="3723878"/>
          <a:ext cx="24479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" name="Worksheet" r:id="rId9" imgW="2447851" imgH="771660" progId="Excel.Sheet.12">
                  <p:embed/>
                </p:oleObj>
              </mc:Choice>
              <mc:Fallback>
                <p:oleObj name="Worksheet" r:id="rId9" imgW="2447851" imgH="7716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473" y="3723878"/>
                        <a:ext cx="24479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7584" y="3291830"/>
            <a:ext cx="14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Gare du Nord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0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Illustration mise en forme des données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2818656" cy="3394472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Pour une station</a:t>
            </a:r>
          </a:p>
          <a:p>
            <a:r>
              <a:rPr lang="fr-FR" dirty="0" smtClean="0"/>
              <a:t>Noir: </a:t>
            </a:r>
            <a:r>
              <a:rPr lang="fr-FR" dirty="0" err="1" smtClean="0"/>
              <a:t>available_bikes</a:t>
            </a:r>
            <a:endParaRPr lang="fr-FR" dirty="0" smtClean="0"/>
          </a:p>
          <a:p>
            <a:r>
              <a:rPr lang="fr-FR" dirty="0" smtClean="0"/>
              <a:t>Rouge: </a:t>
            </a:r>
            <a:r>
              <a:rPr lang="fr-FR" dirty="0" err="1" smtClean="0"/>
              <a:t>available_bikes_minusH</a:t>
            </a:r>
            <a:r>
              <a:rPr lang="fr-FR" dirty="0" smtClean="0"/>
              <a:t> (X=3)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203598"/>
            <a:ext cx="557717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5" y="3786594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(affichage en fonction du numéro du jour dans le mois, c’est pourquoi il peut y avoir plusieurs valeurs pour la même heure)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40152" y="3291830"/>
            <a:ext cx="37976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59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Illustration mise en forme des données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00151"/>
            <a:ext cx="3456384" cy="339447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Pour une station</a:t>
            </a:r>
          </a:p>
          <a:p>
            <a:r>
              <a:rPr lang="fr-FR" sz="2400" dirty="0" smtClean="0"/>
              <a:t>Noir: </a:t>
            </a:r>
            <a:r>
              <a:rPr lang="fr-FR" sz="2400" dirty="0" err="1" smtClean="0"/>
              <a:t>available_bikes</a:t>
            </a:r>
            <a:endParaRPr lang="fr-FR" sz="2400" dirty="0" smtClean="0"/>
          </a:p>
          <a:p>
            <a:r>
              <a:rPr lang="fr-FR" sz="2400" dirty="0" smtClean="0"/>
              <a:t>Rouge: </a:t>
            </a:r>
            <a:r>
              <a:rPr lang="fr-FR" sz="2400" dirty="0" err="1" smtClean="0"/>
              <a:t>available_bikes_minusW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40804"/>
            <a:ext cx="557717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4932040" y="2643758"/>
            <a:ext cx="1348425" cy="86409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7505" y="3786594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(affichage en fonction du numéro du jour dans le mois, c’est pourquoi il peut y avoir plusieurs valeurs pour la même heure)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7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41730" y="1203598"/>
            <a:ext cx="3028151" cy="2232248"/>
            <a:chOff x="241730" y="1203598"/>
            <a:chExt cx="3028151" cy="2232248"/>
          </a:xfrm>
        </p:grpSpPr>
        <p:grpSp>
          <p:nvGrpSpPr>
            <p:cNvPr id="39" name="Group 38"/>
            <p:cNvGrpSpPr/>
            <p:nvPr/>
          </p:nvGrpSpPr>
          <p:grpSpPr>
            <a:xfrm>
              <a:off x="241730" y="1203598"/>
              <a:ext cx="2602078" cy="2232248"/>
              <a:chOff x="241730" y="1203598"/>
              <a:chExt cx="2602078" cy="223224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1827667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Date Jour J du moment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1730" y="3075806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Prévision à H+X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51520" y="1203598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Adresse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1730" y="2451736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Heure H du moment</a:t>
                </a:r>
                <a:endParaRPr lang="en-US" dirty="0"/>
              </a:p>
            </p:txBody>
          </p:sp>
        </p:grpSp>
        <p:cxnSp>
          <p:nvCxnSpPr>
            <p:cNvPr id="17" name="Straight Arrow Connector 16"/>
            <p:cNvCxnSpPr>
              <a:stCxn id="8" idx="3"/>
              <a:endCxn id="10" idx="1"/>
            </p:cNvCxnSpPr>
            <p:nvPr/>
          </p:nvCxnSpPr>
          <p:spPr>
            <a:xfrm>
              <a:off x="2843808" y="1383618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11" idx="1"/>
            </p:cNvCxnSpPr>
            <p:nvPr/>
          </p:nvCxnSpPr>
          <p:spPr>
            <a:xfrm>
              <a:off x="2843808" y="2007687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  <a:endCxn id="12" idx="1"/>
            </p:cNvCxnSpPr>
            <p:nvPr/>
          </p:nvCxnSpPr>
          <p:spPr>
            <a:xfrm>
              <a:off x="2834018" y="263175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  <a:endCxn id="13" idx="1"/>
            </p:cNvCxnSpPr>
            <p:nvPr/>
          </p:nvCxnSpPr>
          <p:spPr>
            <a:xfrm>
              <a:off x="2834018" y="325582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269881" y="1203598"/>
            <a:ext cx="4902519" cy="2232248"/>
            <a:chOff x="3269881" y="1203598"/>
            <a:chExt cx="4902519" cy="2232248"/>
          </a:xfrm>
        </p:grpSpPr>
        <p:sp>
          <p:nvSpPr>
            <p:cNvPr id="36" name="Rounded Rectangle 35"/>
            <p:cNvSpPr/>
            <p:nvPr/>
          </p:nvSpPr>
          <p:spPr>
            <a:xfrm>
              <a:off x="5148064" y="1827667"/>
              <a:ext cx="3024336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Jour de la semaine de J &amp; J+1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69881" y="120359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69881" y="1827667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69881" y="245173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69881" y="307580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X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11" idx="3"/>
              <a:endCxn id="36" idx="1"/>
            </p:cNvCxnSpPr>
            <p:nvPr/>
          </p:nvCxnSpPr>
          <p:spPr>
            <a:xfrm>
              <a:off x="4782049" y="2007687"/>
              <a:ext cx="366015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634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21184E-6 L -0.33836 -0.0067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-3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79512" y="1170940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Adresse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79512" y="1795009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79512" y="241907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79512" y="304314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057695" y="1795009"/>
            <a:ext cx="30243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Jour de la semaine de J &amp; J+1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1" idx="3"/>
            <a:endCxn id="36" idx="1"/>
          </p:cNvCxnSpPr>
          <p:nvPr/>
        </p:nvCxnSpPr>
        <p:spPr>
          <a:xfrm>
            <a:off x="1691680" y="1975029"/>
            <a:ext cx="36601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691680" y="1170940"/>
            <a:ext cx="7279532" cy="1152128"/>
            <a:chOff x="1691680" y="1170940"/>
            <a:chExt cx="7279532" cy="1152128"/>
          </a:xfrm>
        </p:grpSpPr>
        <p:sp>
          <p:nvSpPr>
            <p:cNvPr id="3" name="Rectangle 2"/>
            <p:cNvSpPr/>
            <p:nvPr/>
          </p:nvSpPr>
          <p:spPr>
            <a:xfrm>
              <a:off x="5658844" y="1170940"/>
              <a:ext cx="3312368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Requête Mongo données </a:t>
              </a:r>
              <a:r>
                <a:rPr lang="fr-FR" dirty="0" err="1" smtClean="0"/>
                <a:t>vélib+météo</a:t>
              </a:r>
              <a:r>
                <a:rPr lang="fr-FR" dirty="0" smtClean="0"/>
                <a:t> (</a:t>
              </a:r>
              <a:r>
                <a:rPr lang="fr-FR" dirty="0" err="1" smtClean="0"/>
                <a:t>DarkSky</a:t>
              </a:r>
              <a:r>
                <a:rPr lang="fr-FR" dirty="0" smtClean="0"/>
                <a:t>)</a:t>
              </a: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fr-FR" sz="1200" dirty="0" smtClean="0"/>
                <a:t>les 2 jours de la semaine</a:t>
              </a: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fr-FR" sz="1200" dirty="0" smtClean="0"/>
                <a:t>toutes les heures</a:t>
              </a: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fr-FR" sz="1200" dirty="0" smtClean="0"/>
                <a:t>les stations proches (&lt;200m,max 6)</a:t>
              </a:r>
              <a:endParaRPr lang="en-US" sz="1200" dirty="0"/>
            </a:p>
          </p:txBody>
        </p:sp>
        <p:cxnSp>
          <p:nvCxnSpPr>
            <p:cNvPr id="6" name="Elbow Connector 5"/>
            <p:cNvCxnSpPr>
              <a:stCxn id="10" idx="3"/>
              <a:endCxn id="3" idx="1"/>
            </p:cNvCxnSpPr>
            <p:nvPr/>
          </p:nvCxnSpPr>
          <p:spPr>
            <a:xfrm>
              <a:off x="1691680" y="1350960"/>
              <a:ext cx="3967164" cy="396044"/>
            </a:xfrm>
            <a:prstGeom prst="bentConnector3">
              <a:avLst>
                <a:gd name="adj1" fmla="val 9270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36" idx="3"/>
              <a:endCxn id="3" idx="1"/>
            </p:cNvCxnSpPr>
            <p:nvPr/>
          </p:nvCxnSpPr>
          <p:spPr>
            <a:xfrm flipV="1">
              <a:off x="5082031" y="1747004"/>
              <a:ext cx="576813" cy="228025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Elbow Connector 47"/>
          <p:cNvCxnSpPr>
            <a:stCxn id="11" idx="3"/>
            <a:endCxn id="51" idx="1"/>
          </p:cNvCxnSpPr>
          <p:nvPr/>
        </p:nvCxnSpPr>
        <p:spPr>
          <a:xfrm>
            <a:off x="1691680" y="1975029"/>
            <a:ext cx="4477944" cy="1248139"/>
          </a:xfrm>
          <a:prstGeom prst="bentConnector3">
            <a:avLst>
              <a:gd name="adj1" fmla="val 33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169624" y="2323067"/>
            <a:ext cx="2304256" cy="1436986"/>
            <a:chOff x="6169624" y="2323067"/>
            <a:chExt cx="2304256" cy="1436986"/>
          </a:xfrm>
        </p:grpSpPr>
        <p:cxnSp>
          <p:nvCxnSpPr>
            <p:cNvPr id="25" name="Elbow Connector 24"/>
            <p:cNvCxnSpPr>
              <a:stCxn id="3" idx="2"/>
              <a:endCxn id="51" idx="0"/>
            </p:cNvCxnSpPr>
            <p:nvPr/>
          </p:nvCxnSpPr>
          <p:spPr>
            <a:xfrm rot="16200000" flipH="1">
              <a:off x="7136783" y="2501313"/>
              <a:ext cx="363215" cy="6724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6169624" y="2686283"/>
              <a:ext cx="2304256" cy="107377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Mise en forme</a:t>
              </a:r>
            </a:p>
            <a:p>
              <a:pPr algn="ctr"/>
              <a:r>
                <a:rPr lang="fr-FR" dirty="0" smtClean="0"/>
                <a:t>des données</a:t>
              </a:r>
              <a:br>
                <a:rPr lang="fr-FR" dirty="0" smtClean="0"/>
              </a:br>
              <a:r>
                <a:rPr lang="fr-FR" dirty="0" smtClean="0"/>
                <a:t>pour la modélisation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427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195736" y="1098932"/>
            <a:ext cx="6552728" cy="2304256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Mise en forme des données pour la modélisation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179512" y="304314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en-US" dirty="0"/>
          </a:p>
        </p:txBody>
      </p:sp>
      <p:cxnSp>
        <p:nvCxnSpPr>
          <p:cNvPr id="14" name="Elbow Connector 13"/>
          <p:cNvCxnSpPr>
            <a:stCxn id="19" idx="3"/>
            <a:endCxn id="57" idx="2"/>
          </p:cNvCxnSpPr>
          <p:nvPr/>
        </p:nvCxnSpPr>
        <p:spPr>
          <a:xfrm flipV="1">
            <a:off x="1691680" y="2838078"/>
            <a:ext cx="3492388" cy="385090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3"/>
            <a:endCxn id="57" idx="1"/>
          </p:cNvCxnSpPr>
          <p:nvPr/>
        </p:nvCxnSpPr>
        <p:spPr>
          <a:xfrm>
            <a:off x="3923928" y="2380878"/>
            <a:ext cx="32822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179512" y="1170940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Adresse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179512" y="1795009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Date</a:t>
            </a:r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179512" y="241907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</a:t>
            </a:r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2555776" y="1923678"/>
            <a:ext cx="6048672" cy="914400"/>
            <a:chOff x="2555776" y="1923678"/>
            <a:chExt cx="6048672" cy="914400"/>
          </a:xfrm>
        </p:grpSpPr>
        <p:sp>
          <p:nvSpPr>
            <p:cNvPr id="52" name="Rounded Rectangle 51"/>
            <p:cNvSpPr/>
            <p:nvPr/>
          </p:nvSpPr>
          <p:spPr>
            <a:xfrm>
              <a:off x="2555776" y="1923678"/>
              <a:ext cx="1368152" cy="914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Moyenne par heure</a:t>
              </a:r>
              <a:endParaRPr lang="en-US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4252156" y="1923678"/>
              <a:ext cx="1863824" cy="914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Ajout colonnes</a:t>
              </a:r>
            </a:p>
            <a:p>
              <a:pPr algn="ctr"/>
              <a:r>
                <a:rPr lang="fr-FR" dirty="0" smtClean="0"/>
                <a:t>h-X</a:t>
              </a:r>
            </a:p>
            <a:p>
              <a:pPr algn="ctr"/>
              <a:r>
                <a:rPr lang="fr-FR" dirty="0" smtClean="0"/>
                <a:t>j-7</a:t>
              </a:r>
              <a:endParaRPr lang="en-US" dirty="0"/>
            </a:p>
          </p:txBody>
        </p:sp>
        <p:cxnSp>
          <p:nvCxnSpPr>
            <p:cNvPr id="78" name="Straight Arrow Connector 77"/>
            <p:cNvCxnSpPr>
              <a:stCxn id="52" idx="3"/>
              <a:endCxn id="57" idx="1"/>
            </p:cNvCxnSpPr>
            <p:nvPr/>
          </p:nvCxnSpPr>
          <p:spPr>
            <a:xfrm>
              <a:off x="3923928" y="2380878"/>
              <a:ext cx="328228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84"/>
            <p:cNvSpPr/>
            <p:nvPr/>
          </p:nvSpPr>
          <p:spPr>
            <a:xfrm>
              <a:off x="6444208" y="1923678"/>
              <a:ext cx="2160240" cy="914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Séparation données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 smtClean="0"/>
                <a:t>pré:   t&lt;</a:t>
              </a:r>
              <a:r>
                <a:rPr lang="fr-FR" dirty="0" err="1" smtClean="0"/>
                <a:t>Date+H</a:t>
              </a:r>
              <a:endParaRPr lang="fr-FR" dirty="0" smtClean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 smtClean="0"/>
                <a:t>post: t&gt;</a:t>
              </a:r>
              <a:r>
                <a:rPr lang="fr-FR" dirty="0" err="1" smtClean="0"/>
                <a:t>Date+H</a:t>
              </a:r>
              <a:endParaRPr lang="en-US" dirty="0"/>
            </a:p>
          </p:txBody>
        </p:sp>
        <p:cxnSp>
          <p:nvCxnSpPr>
            <p:cNvPr id="86" name="Straight Arrow Connector 85"/>
            <p:cNvCxnSpPr>
              <a:stCxn id="57" idx="3"/>
              <a:endCxn id="85" idx="1"/>
            </p:cNvCxnSpPr>
            <p:nvPr/>
          </p:nvCxnSpPr>
          <p:spPr>
            <a:xfrm>
              <a:off x="6115980" y="2380878"/>
              <a:ext cx="328228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2782652" y="2838078"/>
            <a:ext cx="5378896" cy="1965920"/>
            <a:chOff x="2782652" y="2838078"/>
            <a:chExt cx="5378896" cy="1965920"/>
          </a:xfrm>
        </p:grpSpPr>
        <p:sp>
          <p:nvSpPr>
            <p:cNvPr id="89" name="Rounded Rectangle 88"/>
            <p:cNvSpPr/>
            <p:nvPr/>
          </p:nvSpPr>
          <p:spPr>
            <a:xfrm>
              <a:off x="2782652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pré</a:t>
              </a:r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652120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post</a:t>
              </a:r>
              <a:endParaRPr lang="en-US" dirty="0"/>
            </a:p>
          </p:txBody>
        </p:sp>
        <p:cxnSp>
          <p:nvCxnSpPr>
            <p:cNvPr id="92" name="Elbow Connector 91"/>
            <p:cNvCxnSpPr>
              <a:stCxn id="85" idx="2"/>
              <a:endCxn id="89" idx="0"/>
            </p:cNvCxnSpPr>
            <p:nvPr/>
          </p:nvCxnSpPr>
          <p:spPr>
            <a:xfrm rot="5400000">
              <a:off x="5255087" y="1620357"/>
              <a:ext cx="1051520" cy="3486962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85" idx="2"/>
              <a:endCxn id="90" idx="0"/>
            </p:cNvCxnSpPr>
            <p:nvPr/>
          </p:nvCxnSpPr>
          <p:spPr>
            <a:xfrm rot="5400000">
              <a:off x="6689821" y="3055091"/>
              <a:ext cx="1051520" cy="617494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Elbow Connector 97"/>
          <p:cNvCxnSpPr>
            <a:stCxn id="82" idx="3"/>
            <a:endCxn id="85" idx="0"/>
          </p:cNvCxnSpPr>
          <p:nvPr/>
        </p:nvCxnSpPr>
        <p:spPr>
          <a:xfrm flipV="1">
            <a:off x="1691680" y="1923678"/>
            <a:ext cx="5832648" cy="51351"/>
          </a:xfrm>
          <a:prstGeom prst="bentConnector4">
            <a:avLst>
              <a:gd name="adj1" fmla="val 11999"/>
              <a:gd name="adj2" fmla="val 795739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48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82652" y="3889598"/>
            <a:ext cx="5378896" cy="914400"/>
            <a:chOff x="2782652" y="3889598"/>
            <a:chExt cx="5378896" cy="914400"/>
          </a:xfrm>
        </p:grpSpPr>
        <p:sp>
          <p:nvSpPr>
            <p:cNvPr id="89" name="Rounded Rectangle 88"/>
            <p:cNvSpPr/>
            <p:nvPr/>
          </p:nvSpPr>
          <p:spPr>
            <a:xfrm>
              <a:off x="2782652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pré</a:t>
              </a:r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652120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post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9512" y="1098932"/>
            <a:ext cx="8568952" cy="2790666"/>
            <a:chOff x="179512" y="1098932"/>
            <a:chExt cx="8568952" cy="2790666"/>
          </a:xfrm>
        </p:grpSpPr>
        <p:sp>
          <p:nvSpPr>
            <p:cNvPr id="26" name="Rectangle 25"/>
            <p:cNvSpPr/>
            <p:nvPr/>
          </p:nvSpPr>
          <p:spPr>
            <a:xfrm>
              <a:off x="2195736" y="1098932"/>
              <a:ext cx="6552728" cy="2304256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dirty="0" smtClean="0"/>
                <a:t>Mise en forme des données pour la modélisation</a:t>
              </a:r>
              <a:endParaRPr lang="en-US" sz="12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79512" y="304314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X</a:t>
              </a:r>
              <a:endParaRPr lang="en-US" dirty="0"/>
            </a:p>
          </p:txBody>
        </p:sp>
        <p:cxnSp>
          <p:nvCxnSpPr>
            <p:cNvPr id="14" name="Elbow Connector 13"/>
            <p:cNvCxnSpPr>
              <a:stCxn id="19" idx="3"/>
              <a:endCxn id="57" idx="2"/>
            </p:cNvCxnSpPr>
            <p:nvPr/>
          </p:nvCxnSpPr>
          <p:spPr>
            <a:xfrm flipV="1">
              <a:off x="1691680" y="2838078"/>
              <a:ext cx="3492388" cy="385090"/>
            </a:xfrm>
            <a:prstGeom prst="bentConnector2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57" idx="1"/>
            </p:cNvCxnSpPr>
            <p:nvPr/>
          </p:nvCxnSpPr>
          <p:spPr>
            <a:xfrm>
              <a:off x="3923928" y="2380878"/>
              <a:ext cx="3282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ounded Rectangle 80"/>
            <p:cNvSpPr/>
            <p:nvPr/>
          </p:nvSpPr>
          <p:spPr>
            <a:xfrm>
              <a:off x="179512" y="1170940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79512" y="1795009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</a:t>
              </a:r>
              <a:endParaRPr lang="en-US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179512" y="241907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2555776" y="1923678"/>
              <a:ext cx="6048672" cy="914400"/>
              <a:chOff x="2555776" y="1923678"/>
              <a:chExt cx="6048672" cy="914400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2555776" y="1923678"/>
                <a:ext cx="1368152" cy="9144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Moyenne par heure</a:t>
                </a:r>
                <a:endParaRPr lang="en-US" dirty="0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4252156" y="1923678"/>
                <a:ext cx="1863824" cy="9144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Ajout colonnes</a:t>
                </a:r>
              </a:p>
              <a:p>
                <a:pPr algn="ctr"/>
                <a:r>
                  <a:rPr lang="fr-FR" dirty="0" smtClean="0"/>
                  <a:t>h-X</a:t>
                </a:r>
              </a:p>
              <a:p>
                <a:pPr algn="ctr"/>
                <a:r>
                  <a:rPr lang="fr-FR" dirty="0" smtClean="0"/>
                  <a:t>j-7</a:t>
                </a:r>
                <a:endParaRPr lang="en-US" dirty="0"/>
              </a:p>
            </p:txBody>
          </p:sp>
          <p:cxnSp>
            <p:nvCxnSpPr>
              <p:cNvPr id="78" name="Straight Arrow Connector 77"/>
              <p:cNvCxnSpPr>
                <a:stCxn id="52" idx="3"/>
                <a:endCxn id="57" idx="1"/>
              </p:cNvCxnSpPr>
              <p:nvPr/>
            </p:nvCxnSpPr>
            <p:spPr>
              <a:xfrm>
                <a:off x="3923928" y="2380878"/>
                <a:ext cx="328228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ounded Rectangle 84"/>
              <p:cNvSpPr/>
              <p:nvPr/>
            </p:nvSpPr>
            <p:spPr>
              <a:xfrm>
                <a:off x="6444208" y="1923678"/>
                <a:ext cx="2160240" cy="9144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Séparation données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dirty="0" smtClean="0"/>
                  <a:t>pré:   t&lt;</a:t>
                </a:r>
                <a:r>
                  <a:rPr lang="fr-FR" dirty="0" err="1" smtClean="0"/>
                  <a:t>Date+H</a:t>
                </a:r>
                <a:endParaRPr lang="fr-FR" dirty="0" smtClean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dirty="0" smtClean="0"/>
                  <a:t>post: t&gt;</a:t>
                </a:r>
                <a:r>
                  <a:rPr lang="fr-FR" dirty="0" err="1" smtClean="0"/>
                  <a:t>Date+H</a:t>
                </a:r>
                <a:endParaRPr lang="en-US" dirty="0"/>
              </a:p>
            </p:txBody>
          </p:sp>
          <p:cxnSp>
            <p:nvCxnSpPr>
              <p:cNvPr id="86" name="Straight Arrow Connector 85"/>
              <p:cNvCxnSpPr>
                <a:stCxn id="57" idx="3"/>
                <a:endCxn id="85" idx="1"/>
              </p:cNvCxnSpPr>
              <p:nvPr/>
            </p:nvCxnSpPr>
            <p:spPr>
              <a:xfrm>
                <a:off x="6115980" y="2380878"/>
                <a:ext cx="328228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Elbow Connector 91"/>
            <p:cNvCxnSpPr>
              <a:stCxn id="85" idx="2"/>
              <a:endCxn id="89" idx="0"/>
            </p:cNvCxnSpPr>
            <p:nvPr/>
          </p:nvCxnSpPr>
          <p:spPr>
            <a:xfrm rot="5400000">
              <a:off x="5255087" y="1620357"/>
              <a:ext cx="1051520" cy="3486962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85" idx="2"/>
              <a:endCxn id="90" idx="0"/>
            </p:cNvCxnSpPr>
            <p:nvPr/>
          </p:nvCxnSpPr>
          <p:spPr>
            <a:xfrm rot="5400000">
              <a:off x="6689821" y="3055091"/>
              <a:ext cx="1051520" cy="617494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82" idx="3"/>
              <a:endCxn id="85" idx="0"/>
            </p:cNvCxnSpPr>
            <p:nvPr/>
          </p:nvCxnSpPr>
          <p:spPr>
            <a:xfrm flipV="1">
              <a:off x="1691680" y="1923678"/>
              <a:ext cx="5832648" cy="51351"/>
            </a:xfrm>
            <a:prstGeom prst="bentConnector4">
              <a:avLst>
                <a:gd name="adj1" fmla="val 11999"/>
                <a:gd name="adj2" fmla="val 795739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721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23343E-8 L 0.00399 -0.5544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277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15344" y="1041936"/>
            <a:ext cx="25094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 pré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84812" y="1041936"/>
            <a:ext cx="25094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 post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6519" y="1956336"/>
            <a:ext cx="5258219" cy="1817846"/>
            <a:chOff x="66519" y="1956336"/>
            <a:chExt cx="5258219" cy="1817846"/>
          </a:xfrm>
        </p:grpSpPr>
        <p:sp>
          <p:nvSpPr>
            <p:cNvPr id="6" name="Rounded Rectangle 5"/>
            <p:cNvSpPr/>
            <p:nvPr/>
          </p:nvSpPr>
          <p:spPr>
            <a:xfrm>
              <a:off x="66519" y="2859782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apprentissage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15310" y="2859782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test</a:t>
              </a:r>
              <a:endParaRPr lang="en-US" dirty="0"/>
            </a:p>
          </p:txBody>
        </p:sp>
        <p:cxnSp>
          <p:nvCxnSpPr>
            <p:cNvPr id="9" name="Elbow Connector 8"/>
            <p:cNvCxnSpPr>
              <a:stCxn id="4" idx="2"/>
              <a:endCxn id="7" idx="0"/>
            </p:cNvCxnSpPr>
            <p:nvPr/>
          </p:nvCxnSpPr>
          <p:spPr>
            <a:xfrm rot="5400000">
              <a:off x="3618318" y="2408042"/>
              <a:ext cx="903446" cy="34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4" idx="2"/>
              <a:endCxn id="6" idx="0"/>
            </p:cNvCxnSpPr>
            <p:nvPr/>
          </p:nvCxnSpPr>
          <p:spPr>
            <a:xfrm rot="5400000">
              <a:off x="2243923" y="1033647"/>
              <a:ext cx="903446" cy="2748825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Left Brace 2"/>
          <p:cNvSpPr/>
          <p:nvPr/>
        </p:nvSpPr>
        <p:spPr>
          <a:xfrm rot="16200000">
            <a:off x="2563408" y="1394596"/>
            <a:ext cx="288032" cy="523462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53368" y="4299942"/>
            <a:ext cx="326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Utilisé pour faire de la prédiction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3920" y="4332133"/>
            <a:ext cx="4909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Utilisé pour la modélisation</a:t>
            </a:r>
            <a:br>
              <a:rPr lang="fr-FR" dirty="0" smtClean="0"/>
            </a:br>
            <a:r>
              <a:rPr lang="fr-FR" dirty="0" smtClean="0"/>
              <a:t>(validation croisée pour optimiser chaque modèle,</a:t>
            </a:r>
          </a:p>
          <a:p>
            <a:pPr algn="ctr"/>
            <a:r>
              <a:rPr lang="fr-FR" dirty="0" smtClean="0"/>
              <a:t>Validation </a:t>
            </a:r>
            <a:r>
              <a:rPr lang="fr-FR" dirty="0" err="1" smtClean="0"/>
              <a:t>hold</a:t>
            </a:r>
            <a:r>
              <a:rPr lang="fr-FR" dirty="0" smtClean="0"/>
              <a:t> pour choisir le meilleur modèle)</a:t>
            </a:r>
            <a:br>
              <a:rPr lang="fr-FR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9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000" b="1" u="sng" dirty="0" smtClean="0"/>
              <a:t>Classification binaire:  </a:t>
            </a:r>
            <a:r>
              <a:rPr lang="fr-FR" sz="2000" dirty="0" smtClean="0"/>
              <a:t>Y= 1 si V&gt;seuil, 0 sinon, où V est le nombre de </a:t>
            </a:r>
            <a:r>
              <a:rPr lang="fr-FR" sz="2000" dirty="0" err="1" smtClean="0"/>
              <a:t>vélibs</a:t>
            </a:r>
            <a:r>
              <a:rPr lang="fr-FR" sz="2000" dirty="0" smtClean="0"/>
              <a:t> </a:t>
            </a:r>
            <a:r>
              <a:rPr lang="fr-FR" sz="2000" dirty="0"/>
              <a:t>disponibles (</a:t>
            </a:r>
            <a:r>
              <a:rPr lang="fr-FR" sz="2000" dirty="0" err="1"/>
              <a:t>available_bikes</a:t>
            </a:r>
            <a:r>
              <a:rPr lang="fr-FR" sz="2000" dirty="0"/>
              <a:t>) ou </a:t>
            </a:r>
            <a:r>
              <a:rPr lang="fr-FR" sz="2000" dirty="0" smtClean="0"/>
              <a:t>le nombre de </a:t>
            </a:r>
            <a:r>
              <a:rPr lang="fr-FR" sz="2000" dirty="0"/>
              <a:t>places disponibles (</a:t>
            </a:r>
            <a:r>
              <a:rPr lang="fr-FR" sz="2000" dirty="0" err="1"/>
              <a:t>available_stands</a:t>
            </a:r>
            <a:r>
              <a:rPr lang="fr-FR" sz="2000" dirty="0" smtClean="0"/>
              <a:t>)</a:t>
            </a:r>
          </a:p>
          <a:p>
            <a:endParaRPr lang="fr-FR" sz="2000" dirty="0"/>
          </a:p>
          <a:p>
            <a:r>
              <a:rPr lang="fr-FR" sz="2000" b="1" u="sng" dirty="0" smtClean="0"/>
              <a:t>5 approches:</a:t>
            </a:r>
          </a:p>
          <a:p>
            <a:pPr lvl="1"/>
            <a:r>
              <a:rPr lang="fr-FR" sz="1800" dirty="0" smtClean="0"/>
              <a:t>Forêts aléatoires (package </a:t>
            </a:r>
            <a:r>
              <a:rPr lang="fr-FR" sz="1800" dirty="0" err="1" smtClean="0"/>
              <a:t>RandomForest</a:t>
            </a:r>
            <a:r>
              <a:rPr lang="fr-FR" sz="1800" dirty="0" smtClean="0"/>
              <a:t>)</a:t>
            </a:r>
          </a:p>
          <a:p>
            <a:pPr lvl="1"/>
            <a:r>
              <a:rPr lang="fr-FR" sz="1800" dirty="0" smtClean="0"/>
              <a:t>Régressions pénalisées (package </a:t>
            </a:r>
            <a:r>
              <a:rPr lang="fr-FR" sz="1800" dirty="0" err="1" smtClean="0"/>
              <a:t>glmnet</a:t>
            </a:r>
            <a:r>
              <a:rPr lang="fr-FR" sz="1800" dirty="0" smtClean="0"/>
              <a:t>)</a:t>
            </a:r>
          </a:p>
          <a:p>
            <a:pPr lvl="1"/>
            <a:r>
              <a:rPr lang="fr-FR" sz="1800" dirty="0" smtClean="0"/>
              <a:t>Support à Vecteur de Machine (package e1071)</a:t>
            </a:r>
          </a:p>
          <a:p>
            <a:pPr lvl="1"/>
            <a:r>
              <a:rPr lang="fr-FR" sz="1800" dirty="0" smtClean="0"/>
              <a:t>Gradient </a:t>
            </a:r>
            <a:r>
              <a:rPr lang="fr-FR" sz="1800" dirty="0" err="1" smtClean="0"/>
              <a:t>Boosting</a:t>
            </a:r>
            <a:r>
              <a:rPr lang="fr-FR" sz="1800" dirty="0" smtClean="0"/>
              <a:t> </a:t>
            </a:r>
            <a:r>
              <a:rPr lang="fr-FR" sz="1800" dirty="0" err="1" smtClean="0"/>
              <a:t>Tree</a:t>
            </a:r>
            <a:r>
              <a:rPr lang="fr-FR" sz="1800" dirty="0" smtClean="0"/>
              <a:t> (package </a:t>
            </a:r>
            <a:r>
              <a:rPr lang="fr-FR" sz="1800" dirty="0" err="1" smtClean="0"/>
              <a:t>gbm</a:t>
            </a:r>
            <a:r>
              <a:rPr lang="fr-FR" sz="1800" dirty="0" smtClean="0"/>
              <a:t>)</a:t>
            </a:r>
          </a:p>
          <a:p>
            <a:pPr lvl="1"/>
            <a:r>
              <a:rPr lang="fr-FR" sz="1800" dirty="0" smtClean="0"/>
              <a:t>Régression classique (package </a:t>
            </a:r>
            <a:r>
              <a:rPr lang="fr-FR" sz="1800" dirty="0" err="1" smtClean="0"/>
              <a:t>bestglm</a:t>
            </a:r>
            <a:r>
              <a:rPr lang="fr-FR" sz="1800" dirty="0" smtClean="0"/>
              <a:t>) </a:t>
            </a:r>
            <a:r>
              <a:rPr lang="fr-FR" sz="1800" dirty="0" smtClean="0">
                <a:sym typeface="Wingdings" panose="05000000000000000000" pitchFamily="2" charset="2"/>
              </a:rPr>
              <a:t> réduction du nombre de dimension arbitraire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683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Une unique fonction </a:t>
            </a:r>
            <a:r>
              <a:rPr lang="fr-FR" dirty="0" err="1" smtClean="0"/>
              <a:t>paramètrable</a:t>
            </a:r>
            <a:r>
              <a:rPr lang="fr-FR" dirty="0" smtClean="0"/>
              <a:t> qui implémente tous les modèles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en-US" dirty="0" err="1" smtClean="0">
                <a:latin typeface="Arial Rounded MT Bold" panose="020F0704030504030204" pitchFamily="34" charset="0"/>
              </a:rPr>
              <a:t>Velib.Modelisation</a:t>
            </a:r>
            <a:r>
              <a:rPr lang="en-US" dirty="0" smtClean="0">
                <a:latin typeface="Arial Rounded MT Bold" panose="020F0704030504030204" pitchFamily="34" charset="0"/>
              </a:rPr>
              <a:t> (</a:t>
            </a:r>
            <a:r>
              <a:rPr lang="en-US" dirty="0">
                <a:latin typeface="Arial Rounded MT Bold" panose="020F0704030504030204" pitchFamily="34" charset="0"/>
              </a:rPr>
              <a:t>data</a:t>
            </a:r>
            <a:r>
              <a:rPr lang="en-US" dirty="0" smtClean="0">
                <a:latin typeface="Arial Rounded MT Bold" panose="020F0704030504030204" pitchFamily="34" charset="0"/>
              </a:rPr>
              <a:t>, </a:t>
            </a:r>
            <a:r>
              <a:rPr lang="en-US" dirty="0" err="1" smtClean="0">
                <a:latin typeface="Arial Rounded MT Bold" panose="020F0704030504030204" pitchFamily="34" charset="0"/>
              </a:rPr>
              <a:t>target_type</a:t>
            </a:r>
            <a:r>
              <a:rPr lang="en-US" dirty="0">
                <a:latin typeface="Arial Rounded MT Bold" panose="020F0704030504030204" pitchFamily="34" charset="0"/>
              </a:rPr>
              <a:t>="bikes</a:t>
            </a:r>
            <a:r>
              <a:rPr lang="en-US" dirty="0" smtClean="0">
                <a:latin typeface="Arial Rounded MT Bold" panose="020F0704030504030204" pitchFamily="34" charset="0"/>
              </a:rPr>
              <a:t>", threshold=5, </a:t>
            </a:r>
            <a:r>
              <a:rPr lang="en-US" dirty="0" err="1" smtClean="0">
                <a:latin typeface="Arial Rounded MT Bold" panose="020F0704030504030204" pitchFamily="34" charset="0"/>
              </a:rPr>
              <a:t>model_family</a:t>
            </a:r>
            <a:r>
              <a:rPr lang="en-US" dirty="0">
                <a:latin typeface="Arial Rounded MT Bold" panose="020F0704030504030204" pitchFamily="34" charset="0"/>
              </a:rPr>
              <a:t>="binomial</a:t>
            </a:r>
            <a:r>
              <a:rPr lang="en-US" dirty="0" smtClean="0">
                <a:latin typeface="Arial Rounded MT Bold" panose="020F0704030504030204" pitchFamily="34" charset="0"/>
              </a:rPr>
              <a:t>", ratio=0.5, symmetric=FALSE, </a:t>
            </a:r>
            <a:r>
              <a:rPr lang="en-US" dirty="0" err="1" smtClean="0">
                <a:latin typeface="Arial Rounded MT Bold" panose="020F0704030504030204" pitchFamily="34" charset="0"/>
              </a:rPr>
              <a:t>model_type</a:t>
            </a:r>
            <a:r>
              <a:rPr lang="en-US" dirty="0">
                <a:latin typeface="Arial Rounded MT Bold" panose="020F0704030504030204" pitchFamily="34" charset="0"/>
              </a:rPr>
              <a:t>="</a:t>
            </a:r>
            <a:r>
              <a:rPr lang="en-US" dirty="0" err="1">
                <a:latin typeface="Arial Rounded MT Bold" panose="020F0704030504030204" pitchFamily="34" charset="0"/>
              </a:rPr>
              <a:t>rf</a:t>
            </a:r>
            <a:r>
              <a:rPr lang="en-US" dirty="0" smtClean="0">
                <a:latin typeface="Arial Rounded MT Bold" panose="020F0704030504030204" pitchFamily="34" charset="0"/>
              </a:rPr>
              <a:t>", alpha=0.5, kernel</a:t>
            </a:r>
            <a:r>
              <a:rPr lang="en-US" dirty="0">
                <a:latin typeface="Arial Rounded MT Bold" panose="020F0704030504030204" pitchFamily="34" charset="0"/>
              </a:rPr>
              <a:t>="radial</a:t>
            </a:r>
            <a:r>
              <a:rPr lang="en-US" dirty="0" smtClean="0">
                <a:latin typeface="Arial Rounded MT Bold" panose="020F0704030504030204" pitchFamily="34" charset="0"/>
              </a:rPr>
              <a:t>", cost=c(</a:t>
            </a:r>
            <a:r>
              <a:rPr lang="en-US" dirty="0" err="1" smtClean="0">
                <a:latin typeface="Arial Rounded MT Bold" panose="020F0704030504030204" pitchFamily="34" charset="0"/>
              </a:rPr>
              <a:t>seq</a:t>
            </a:r>
            <a:r>
              <a:rPr lang="en-US" dirty="0" smtClean="0">
                <a:latin typeface="Arial Rounded MT Bold" panose="020F0704030504030204" pitchFamily="34" charset="0"/>
              </a:rPr>
              <a:t>(1,10)), gamma </a:t>
            </a:r>
            <a:r>
              <a:rPr lang="en-US" dirty="0">
                <a:latin typeface="Arial Rounded MT Bold" panose="020F0704030504030204" pitchFamily="34" charset="0"/>
              </a:rPr>
              <a:t>= NULL</a:t>
            </a:r>
            <a:r>
              <a:rPr lang="en-US" dirty="0" smtClean="0">
                <a:latin typeface="Arial Rounded MT Bold" panose="020F0704030504030204" pitchFamily="34" charset="0"/>
              </a:rPr>
              <a:t>, </a:t>
            </a:r>
            <a:r>
              <a:rPr lang="en-US" dirty="0" err="1" smtClean="0">
                <a:latin typeface="Arial Rounded MT Bold" panose="020F0704030504030204" pitchFamily="34" charset="0"/>
              </a:rPr>
              <a:t>n.trees</a:t>
            </a:r>
            <a:r>
              <a:rPr lang="en-US" dirty="0" smtClean="0">
                <a:latin typeface="Arial Rounded MT Bold" panose="020F0704030504030204" pitchFamily="34" charset="0"/>
              </a:rPr>
              <a:t>=4000)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1024</Words>
  <Application>Microsoft Office PowerPoint</Application>
  <PresentationFormat>On-screen Show (16:9)</PresentationFormat>
  <Paragraphs>293</Paragraphs>
  <Slides>24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Worksheet</vt:lpstr>
      <vt:lpstr>Projet Vélib</vt:lpstr>
      <vt:lpstr>Préparation des données</vt:lpstr>
      <vt:lpstr>Préparation des données</vt:lpstr>
      <vt:lpstr>Préparation des données</vt:lpstr>
      <vt:lpstr>Préparation des données</vt:lpstr>
      <vt:lpstr>Préparation des données</vt:lpstr>
      <vt:lpstr>Modélisation</vt:lpstr>
      <vt:lpstr>Modélisation</vt:lpstr>
      <vt:lpstr>Modélisation</vt:lpstr>
      <vt:lpstr>Modélisation</vt:lpstr>
      <vt:lpstr>Modélisation – Forêts Aléatoires</vt:lpstr>
      <vt:lpstr>Modélisation – Forêts Aléatoires</vt:lpstr>
      <vt:lpstr>Modélisation – Régressions Pénalisées</vt:lpstr>
      <vt:lpstr>Modélisation – Régressions Pénalisées</vt:lpstr>
      <vt:lpstr>Modélisation – Régressions Pénalisées</vt:lpstr>
      <vt:lpstr>Modélisation – Régressions Pénalisées</vt:lpstr>
      <vt:lpstr>Modélisation – SVM</vt:lpstr>
      <vt:lpstr>Modélisation – SVM</vt:lpstr>
      <vt:lpstr>Modélisation – Gradient Boosted Trees</vt:lpstr>
      <vt:lpstr>Modélisation – Gradient Boosted Trees</vt:lpstr>
      <vt:lpstr>Prédictions</vt:lpstr>
      <vt:lpstr>Stations étudiées</vt:lpstr>
      <vt:lpstr>Illustration mise en forme des données</vt:lpstr>
      <vt:lpstr>Illustration mise en forme des données</vt:lpstr>
    </vt:vector>
  </TitlesOfParts>
  <Company>Prysmian S.p.A.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Molin Denis, FR</dc:creator>
  <cp:lastModifiedBy>Molin Denis, FR</cp:lastModifiedBy>
  <cp:revision>64</cp:revision>
  <dcterms:created xsi:type="dcterms:W3CDTF">2017-01-14T17:27:06Z</dcterms:created>
  <dcterms:modified xsi:type="dcterms:W3CDTF">2017-01-25T17:43:08Z</dcterms:modified>
</cp:coreProperties>
</file>