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64" r:id="rId3"/>
    <p:sldId id="265" r:id="rId4"/>
    <p:sldId id="266" r:id="rId5"/>
    <p:sldId id="267" r:id="rId6"/>
    <p:sldId id="257" r:id="rId7"/>
    <p:sldId id="261" r:id="rId8"/>
    <p:sldId id="258" r:id="rId9"/>
    <p:sldId id="259" r:id="rId10"/>
    <p:sldId id="262" r:id="rId11"/>
    <p:sldId id="260" r:id="rId12"/>
    <p:sldId id="263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86" y="-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4853E-F0B3-4049-8118-E699618F3729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C3615-6EC8-4634-8084-D0F78285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9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3615-6EC8-4634-8084-D0F78285B3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3615-6EC8-4634-8084-D0F78285B3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DC239A-E497-43C1-AE7B-019BAC3D6E3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DC239A-E497-43C1-AE7B-019BAC3D6E3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DC239A-E497-43C1-AE7B-019BAC3D6E3B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package" Target="../embeddings/Microsoft_Excel_Worksheet1.xlsx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2.xlsx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package" Target="../embeddings/Microsoft_Excel_Worksheet4.xls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aneBeldame/AppVeli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arksky.net/forecast/%7bapi_key%7d/%7blat%7d,%7blon%7d,%7bdate%7d" TargetMode="External"/><Relationship Id="rId2" Type="http://schemas.openxmlformats.org/officeDocument/2006/relationships/hyperlink" Target="https://api.darksky.net/forecast/%7bapi_key%7d/%7blat%7d,%7blon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Vélib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82652" y="3889598"/>
            <a:ext cx="5378896" cy="914400"/>
            <a:chOff x="2782652" y="3889598"/>
            <a:chExt cx="5378896" cy="914400"/>
          </a:xfrm>
        </p:grpSpPr>
        <p:sp>
          <p:nvSpPr>
            <p:cNvPr id="89" name="Rounded Rectangle 88"/>
            <p:cNvSpPr/>
            <p:nvPr/>
          </p:nvSpPr>
          <p:spPr>
            <a:xfrm>
              <a:off x="2782652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pré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652120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post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9512" y="1098932"/>
            <a:ext cx="8568952" cy="2790666"/>
            <a:chOff x="179512" y="1098932"/>
            <a:chExt cx="8568952" cy="2790666"/>
          </a:xfrm>
        </p:grpSpPr>
        <p:sp>
          <p:nvSpPr>
            <p:cNvPr id="26" name="Rectangle 25"/>
            <p:cNvSpPr/>
            <p:nvPr/>
          </p:nvSpPr>
          <p:spPr>
            <a:xfrm>
              <a:off x="2195736" y="1098932"/>
              <a:ext cx="6552728" cy="2304256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smtClean="0"/>
                <a:t>Mise en forme des données pour la modélisation</a:t>
              </a:r>
              <a:endParaRPr lang="en-US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79512" y="304314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19" idx="3"/>
              <a:endCxn id="57" idx="2"/>
            </p:cNvCxnSpPr>
            <p:nvPr/>
          </p:nvCxnSpPr>
          <p:spPr>
            <a:xfrm flipV="1">
              <a:off x="1691680" y="2838078"/>
              <a:ext cx="3492388" cy="385090"/>
            </a:xfrm>
            <a:prstGeom prst="bentConnector2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57" idx="1"/>
            </p:cNvCxnSpPr>
            <p:nvPr/>
          </p:nvCxnSpPr>
          <p:spPr>
            <a:xfrm>
              <a:off x="3923928" y="2380878"/>
              <a:ext cx="3282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179512" y="1170940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79512" y="1795009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79512" y="241907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2555776" y="1923678"/>
              <a:ext cx="6048672" cy="914400"/>
              <a:chOff x="2555776" y="1923678"/>
              <a:chExt cx="6048672" cy="91440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2555776" y="1923678"/>
                <a:ext cx="1368152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Moyenne par heure</a:t>
                </a:r>
                <a:endParaRPr lang="en-US" dirty="0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4252156" y="1923678"/>
                <a:ext cx="1863824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Ajout colonnes</a:t>
                </a:r>
              </a:p>
              <a:p>
                <a:pPr algn="ctr"/>
                <a:r>
                  <a:rPr lang="fr-FR" dirty="0" smtClean="0"/>
                  <a:t>h-X</a:t>
                </a:r>
              </a:p>
              <a:p>
                <a:pPr algn="ctr"/>
                <a:r>
                  <a:rPr lang="fr-FR" dirty="0" smtClean="0"/>
                  <a:t>j-7</a:t>
                </a:r>
                <a:endParaRPr lang="en-US" dirty="0"/>
              </a:p>
            </p:txBody>
          </p:sp>
          <p:cxnSp>
            <p:nvCxnSpPr>
              <p:cNvPr id="78" name="Straight Arrow Connector 77"/>
              <p:cNvCxnSpPr>
                <a:stCxn id="52" idx="3"/>
                <a:endCxn id="57" idx="1"/>
              </p:cNvCxnSpPr>
              <p:nvPr/>
            </p:nvCxnSpPr>
            <p:spPr>
              <a:xfrm>
                <a:off x="3923928" y="2380878"/>
                <a:ext cx="328228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ounded Rectangle 84"/>
              <p:cNvSpPr/>
              <p:nvPr/>
            </p:nvSpPr>
            <p:spPr>
              <a:xfrm>
                <a:off x="6444208" y="1923678"/>
                <a:ext cx="2160240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Séparation données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/>
                  <a:t>pré:   t&lt;</a:t>
                </a:r>
                <a:r>
                  <a:rPr lang="fr-FR" dirty="0" err="1" smtClean="0"/>
                  <a:t>Date+H</a:t>
                </a:r>
                <a:endParaRPr lang="fr-FR" dirty="0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/>
                  <a:t>post: t&gt;</a:t>
                </a:r>
                <a:r>
                  <a:rPr lang="fr-FR" dirty="0" err="1" smtClean="0"/>
                  <a:t>Date+H</a:t>
                </a:r>
                <a:endParaRPr lang="en-US" dirty="0"/>
              </a:p>
            </p:txBody>
          </p:sp>
          <p:cxnSp>
            <p:nvCxnSpPr>
              <p:cNvPr id="86" name="Straight Arrow Connector 85"/>
              <p:cNvCxnSpPr>
                <a:stCxn id="57" idx="3"/>
                <a:endCxn id="85" idx="1"/>
              </p:cNvCxnSpPr>
              <p:nvPr/>
            </p:nvCxnSpPr>
            <p:spPr>
              <a:xfrm>
                <a:off x="6115980" y="2380878"/>
                <a:ext cx="328228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Elbow Connector 91"/>
            <p:cNvCxnSpPr>
              <a:stCxn id="85" idx="2"/>
              <a:endCxn id="89" idx="0"/>
            </p:cNvCxnSpPr>
            <p:nvPr/>
          </p:nvCxnSpPr>
          <p:spPr>
            <a:xfrm rot="5400000">
              <a:off x="5255087" y="1620357"/>
              <a:ext cx="1051520" cy="3486962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5" idx="2"/>
              <a:endCxn id="90" idx="0"/>
            </p:cNvCxnSpPr>
            <p:nvPr/>
          </p:nvCxnSpPr>
          <p:spPr>
            <a:xfrm rot="5400000">
              <a:off x="6689821" y="3055091"/>
              <a:ext cx="1051520" cy="617494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2" idx="3"/>
              <a:endCxn id="85" idx="0"/>
            </p:cNvCxnSpPr>
            <p:nvPr/>
          </p:nvCxnSpPr>
          <p:spPr>
            <a:xfrm flipV="1">
              <a:off x="1691680" y="1923678"/>
              <a:ext cx="5832648" cy="51351"/>
            </a:xfrm>
            <a:prstGeom prst="bentConnector4">
              <a:avLst>
                <a:gd name="adj1" fmla="val 11999"/>
                <a:gd name="adj2" fmla="val 795739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721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23343E-8 L 0.00399 -0.5544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277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15344" y="1041936"/>
            <a:ext cx="25094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pré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84812" y="1041936"/>
            <a:ext cx="25094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post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519" y="1956336"/>
            <a:ext cx="5258219" cy="1817846"/>
            <a:chOff x="66519" y="1956336"/>
            <a:chExt cx="5258219" cy="1817846"/>
          </a:xfrm>
        </p:grpSpPr>
        <p:sp>
          <p:nvSpPr>
            <p:cNvPr id="6" name="Rounded Rectangle 5"/>
            <p:cNvSpPr/>
            <p:nvPr/>
          </p:nvSpPr>
          <p:spPr>
            <a:xfrm>
              <a:off x="66519" y="2859782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apprentissage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15310" y="2859782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test</a:t>
              </a:r>
              <a:endParaRPr lang="en-US" dirty="0"/>
            </a:p>
          </p:txBody>
        </p:sp>
        <p:cxnSp>
          <p:nvCxnSpPr>
            <p:cNvPr id="9" name="Elbow Connector 8"/>
            <p:cNvCxnSpPr>
              <a:stCxn id="4" idx="2"/>
              <a:endCxn id="7" idx="0"/>
            </p:cNvCxnSpPr>
            <p:nvPr/>
          </p:nvCxnSpPr>
          <p:spPr>
            <a:xfrm rot="5400000">
              <a:off x="3618318" y="2408042"/>
              <a:ext cx="903446" cy="34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4" idx="2"/>
              <a:endCxn id="6" idx="0"/>
            </p:cNvCxnSpPr>
            <p:nvPr/>
          </p:nvCxnSpPr>
          <p:spPr>
            <a:xfrm rot="5400000">
              <a:off x="2243923" y="1033647"/>
              <a:ext cx="903446" cy="2748825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89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Stations étudiées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928682"/>
              </p:ext>
            </p:extLst>
          </p:nvPr>
        </p:nvGraphicFramePr>
        <p:xfrm>
          <a:off x="539552" y="1851670"/>
          <a:ext cx="24479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Worksheet" r:id="rId3" imgW="2447851" imgH="1152630" progId="Excel.Sheet.12">
                  <p:embed/>
                </p:oleObj>
              </mc:Choice>
              <mc:Fallback>
                <p:oleObj name="Worksheet" r:id="rId3" imgW="2447851" imgH="11526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851670"/>
                        <a:ext cx="24479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466050"/>
              </p:ext>
            </p:extLst>
          </p:nvPr>
        </p:nvGraphicFramePr>
        <p:xfrm>
          <a:off x="3348038" y="2376488"/>
          <a:ext cx="2447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5" imgW="2447851" imgH="390420" progId="Excel.Sheet.12">
                  <p:embed/>
                </p:oleObj>
              </mc:Choice>
              <mc:Fallback>
                <p:oleObj name="Worksheet" r:id="rId5" imgW="2447851" imgH="3904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038" y="2376488"/>
                        <a:ext cx="24479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608846"/>
              </p:ext>
            </p:extLst>
          </p:nvPr>
        </p:nvGraphicFramePr>
        <p:xfrm>
          <a:off x="6084168" y="2355726"/>
          <a:ext cx="2447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Worksheet" r:id="rId7" imgW="2447851" imgH="390420" progId="Excel.Sheet.12">
                  <p:embed/>
                </p:oleObj>
              </mc:Choice>
              <mc:Fallback>
                <p:oleObj name="Worksheet" r:id="rId7" imgW="2447851" imgH="3904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84168" y="2355726"/>
                        <a:ext cx="24479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9673" y="1059582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À proximité de: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41282"/>
            <a:ext cx="18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8, bd Saint Michel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1441282"/>
            <a:ext cx="20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88, rue de la </a:t>
            </a:r>
            <a:r>
              <a:rPr lang="fr-FR" dirty="0" err="1" smtClean="0"/>
              <a:t>Vilette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0600" y="1410330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MontMartre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598280"/>
              </p:ext>
            </p:extLst>
          </p:nvPr>
        </p:nvGraphicFramePr>
        <p:xfrm>
          <a:off x="536473" y="3723878"/>
          <a:ext cx="24479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Worksheet" r:id="rId9" imgW="2447851" imgH="771660" progId="Excel.Sheet.12">
                  <p:embed/>
                </p:oleObj>
              </mc:Choice>
              <mc:Fallback>
                <p:oleObj name="Worksheet" r:id="rId9" imgW="2447851" imgH="7716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473" y="3723878"/>
                        <a:ext cx="24479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7584" y="3291830"/>
            <a:ext cx="14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Gare du Nord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 smtClean="0"/>
              <a:t>Gestion de configuration: Git sous </a:t>
            </a:r>
            <a:r>
              <a:rPr lang="fr-FR" sz="2400" dirty="0" err="1" smtClean="0"/>
              <a:t>github</a:t>
            </a:r>
            <a:endParaRPr lang="fr-FR" sz="2400" dirty="0" smtClean="0"/>
          </a:p>
          <a:p>
            <a:pPr lvl="1"/>
            <a:r>
              <a:rPr lang="fr-FR" sz="2000" dirty="0">
                <a:hlinkClick r:id="rId2"/>
              </a:rPr>
              <a:t>https://</a:t>
            </a:r>
            <a:r>
              <a:rPr lang="fr-FR" sz="2000" dirty="0" smtClean="0">
                <a:hlinkClick r:id="rId2"/>
              </a:rPr>
              <a:t>github.com/DianeBeldame/AppVelib</a:t>
            </a:r>
            <a:endParaRPr lang="fr-FR" sz="2000" dirty="0" smtClean="0"/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Pas de règles de nommage et d’organisation</a:t>
            </a:r>
          </a:p>
          <a:p>
            <a:pPr lvl="2"/>
            <a:r>
              <a:rPr lang="fr-FR" sz="1800" dirty="0" smtClean="0"/>
              <a:t>Peu d’expérience Git pour certains (</a:t>
            </a:r>
            <a:r>
              <a:rPr lang="fr-FR" sz="1800" dirty="0" err="1"/>
              <a:t>m</a:t>
            </a:r>
            <a:r>
              <a:rPr lang="fr-FR" sz="1800" dirty="0" err="1" smtClean="0"/>
              <a:t>erge</a:t>
            </a:r>
            <a:r>
              <a:rPr lang="fr-FR" sz="1800" dirty="0" smtClean="0"/>
              <a:t>, résolution de conflit)</a:t>
            </a:r>
          </a:p>
          <a:p>
            <a:pPr lvl="2"/>
            <a:endParaRPr lang="fr-FR" sz="1800" dirty="0" smtClean="0"/>
          </a:p>
          <a:p>
            <a:r>
              <a:rPr lang="fr-FR" sz="2400" dirty="0" smtClean="0"/>
              <a:t>Serveur:</a:t>
            </a:r>
          </a:p>
          <a:p>
            <a:pPr lvl="1"/>
            <a:r>
              <a:rPr lang="fr-FR" sz="2000" dirty="0" smtClean="0"/>
              <a:t>10To de disque, R server, </a:t>
            </a:r>
            <a:r>
              <a:rPr lang="fr-FR" sz="2000" dirty="0" err="1" smtClean="0"/>
              <a:t>MongoDb</a:t>
            </a:r>
            <a:endParaRPr lang="fr-FR" sz="2000" dirty="0" smtClean="0"/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Taille de disque</a:t>
            </a:r>
          </a:p>
          <a:p>
            <a:pPr lvl="2"/>
            <a:r>
              <a:rPr lang="fr-FR" sz="1800" dirty="0" err="1" smtClean="0"/>
              <a:t>MongoDB</a:t>
            </a:r>
            <a:r>
              <a:rPr lang="fr-FR" sz="1800" dirty="0" smtClean="0"/>
              <a:t> en 64 bits</a:t>
            </a:r>
          </a:p>
          <a:p>
            <a:pPr lvl="1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&amp; architecture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6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3528392"/>
          </a:xfrm>
        </p:spPr>
        <p:txBody>
          <a:bodyPr>
            <a:normAutofit fontScale="85000" lnSpcReduction="20000"/>
          </a:bodyPr>
          <a:lstStyle/>
          <a:p>
            <a:r>
              <a:rPr lang="fr-FR" sz="2400" dirty="0" smtClean="0"/>
              <a:t>Stockage</a:t>
            </a:r>
          </a:p>
          <a:p>
            <a:pPr lvl="1"/>
            <a:r>
              <a:rPr lang="fr-FR" sz="2000" dirty="0" smtClean="0"/>
              <a:t>Différentes structures de base testées (par station, sous-collection, etc.)</a:t>
            </a:r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Consommateur de temps</a:t>
            </a:r>
          </a:p>
          <a:p>
            <a:pPr lvl="2"/>
            <a:r>
              <a:rPr lang="fr-FR" sz="1800" dirty="0" smtClean="0"/>
              <a:t>Limites de </a:t>
            </a:r>
            <a:r>
              <a:rPr lang="fr-FR" sz="1800" dirty="0" err="1" smtClean="0"/>
              <a:t>MongoDb</a:t>
            </a:r>
            <a:r>
              <a:rPr lang="fr-FR" sz="1800" dirty="0" smtClean="0"/>
              <a:t> pour le stockage en sous-collection</a:t>
            </a:r>
          </a:p>
          <a:p>
            <a:pPr marL="630936" lvl="2" indent="0">
              <a:buNone/>
            </a:pPr>
            <a:endParaRPr lang="fr-FR" sz="1800" dirty="0" smtClean="0"/>
          </a:p>
          <a:p>
            <a:r>
              <a:rPr lang="fr-FR" sz="2400" dirty="0" smtClean="0"/>
              <a:t>Ingestion temps réel:</a:t>
            </a:r>
          </a:p>
          <a:p>
            <a:pPr lvl="1"/>
            <a:r>
              <a:rPr lang="fr-FR" sz="2000" dirty="0" err="1" smtClean="0"/>
              <a:t>Cron</a:t>
            </a:r>
            <a:r>
              <a:rPr lang="fr-FR" sz="2000" dirty="0" smtClean="0"/>
              <a:t> (linux) avec script appelant </a:t>
            </a:r>
            <a:r>
              <a:rPr lang="fr-FR" sz="2000" dirty="0" err="1" smtClean="0"/>
              <a:t>RScript</a:t>
            </a:r>
            <a:endParaRPr lang="fr-FR" sz="2000" dirty="0" smtClean="0"/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Droits utilisateur</a:t>
            </a:r>
          </a:p>
          <a:p>
            <a:pPr lvl="2"/>
            <a:r>
              <a:rPr lang="fr-FR" sz="1800" dirty="0" smtClean="0"/>
              <a:t>Chemin d’accès et utilisation de .</a:t>
            </a:r>
            <a:r>
              <a:rPr lang="fr-FR" sz="1800" dirty="0" err="1" smtClean="0"/>
              <a:t>Rprofile</a:t>
            </a:r>
            <a:r>
              <a:rPr lang="fr-FR" sz="1800" dirty="0" smtClean="0"/>
              <a:t> pour les </a:t>
            </a:r>
            <a:r>
              <a:rPr lang="fr-FR" sz="1800" dirty="0" err="1" smtClean="0"/>
              <a:t>mdp</a:t>
            </a:r>
            <a:endParaRPr lang="fr-FR" sz="1800" dirty="0" smtClean="0"/>
          </a:p>
          <a:p>
            <a:pPr lvl="2"/>
            <a:r>
              <a:rPr lang="fr-FR" sz="1800" dirty="0" smtClean="0"/>
              <a:t>Gestion des doublons de données</a:t>
            </a:r>
          </a:p>
          <a:p>
            <a:pPr lvl="1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Stockage &amp; ingestion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2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43558"/>
            <a:ext cx="8640960" cy="352839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Choix prenant en compte différents critères (données, api, prix) </a:t>
            </a:r>
          </a:p>
          <a:p>
            <a:pPr lvl="1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Météo</a:t>
            </a:r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49110"/>
              </p:ext>
            </p:extLst>
          </p:nvPr>
        </p:nvGraphicFramePr>
        <p:xfrm>
          <a:off x="683568" y="1275606"/>
          <a:ext cx="8064896" cy="3739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550"/>
                <a:gridCol w="2539973"/>
                <a:gridCol w="2367675"/>
                <a:gridCol w="2219698"/>
              </a:tblGrid>
              <a:tr h="630437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Wunderground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Dark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sky</a:t>
                      </a:r>
                      <a:r>
                        <a:rPr lang="fr-FR" sz="1400" dirty="0" smtClean="0"/>
                        <a:t> / Forecast.io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OpenWeatherMap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</a:tr>
              <a:tr h="870881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forecast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dirty="0" smtClean="0"/>
                    </a:p>
                    <a:p>
                      <a:r>
                        <a:rPr lang="fr-FR" sz="1400" dirty="0" smtClean="0"/>
                        <a:t>10 </a:t>
                      </a:r>
                      <a:r>
                        <a:rPr lang="fr-FR" sz="1400" dirty="0" err="1" smtClean="0"/>
                        <a:t>days</a:t>
                      </a:r>
                      <a:r>
                        <a:rPr lang="fr-FR" sz="1400" dirty="0" smtClean="0"/>
                        <a:t> (</a:t>
                      </a:r>
                      <a:r>
                        <a:rPr lang="fr-FR" sz="1400" dirty="0" err="1" smtClean="0"/>
                        <a:t>hourly</a:t>
                      </a:r>
                      <a:r>
                        <a:rPr lang="fr-FR" sz="1400" dirty="0" smtClean="0"/>
                        <a:t> or </a:t>
                      </a:r>
                      <a:r>
                        <a:rPr lang="fr-FR" sz="1400" dirty="0" err="1" smtClean="0"/>
                        <a:t>daily</a:t>
                      </a:r>
                      <a:r>
                        <a:rPr lang="fr-FR" sz="1400" dirty="0" smtClean="0"/>
                        <a:t>)</a:t>
                      </a:r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dirty="0" smtClean="0"/>
                    </a:p>
                    <a:p>
                      <a:r>
                        <a:rPr lang="fr-FR" sz="1400" dirty="0" smtClean="0"/>
                        <a:t>1h</a:t>
                      </a:r>
                      <a:r>
                        <a:rPr lang="fr-FR" sz="1400" baseline="0" dirty="0" smtClean="0"/>
                        <a:t> (minute)</a:t>
                      </a:r>
                    </a:p>
                    <a:p>
                      <a:r>
                        <a:rPr lang="fr-FR" sz="1400" baseline="0" dirty="0" smtClean="0"/>
                        <a:t>7 </a:t>
                      </a:r>
                      <a:r>
                        <a:rPr lang="fr-FR" sz="1400" baseline="0" dirty="0" err="1" smtClean="0"/>
                        <a:t>days</a:t>
                      </a:r>
                      <a:r>
                        <a:rPr lang="fr-FR" sz="1400" baseline="0" dirty="0" smtClean="0"/>
                        <a:t> (</a:t>
                      </a:r>
                      <a:r>
                        <a:rPr lang="fr-FR" sz="1400" baseline="0" dirty="0" err="1" smtClean="0"/>
                        <a:t>hourly</a:t>
                      </a:r>
                      <a:r>
                        <a:rPr lang="fr-FR" sz="1400" baseline="0" dirty="0" smtClean="0"/>
                        <a:t> or </a:t>
                      </a:r>
                      <a:r>
                        <a:rPr lang="fr-FR" sz="1400" baseline="0" dirty="0" err="1" smtClean="0"/>
                        <a:t>daily</a:t>
                      </a:r>
                      <a:r>
                        <a:rPr lang="fr-FR" sz="1400" baseline="0" dirty="0" smtClean="0"/>
                        <a:t>)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dirty="0" smtClean="0"/>
                    </a:p>
                    <a:p>
                      <a:r>
                        <a:rPr lang="fr-FR" sz="1400" baseline="0" dirty="0" smtClean="0"/>
                        <a:t>5 </a:t>
                      </a:r>
                      <a:r>
                        <a:rPr lang="fr-FR" sz="1400" baseline="0" dirty="0" err="1" smtClean="0"/>
                        <a:t>days</a:t>
                      </a:r>
                      <a:r>
                        <a:rPr lang="fr-FR" sz="1400" baseline="0" dirty="0" smtClean="0"/>
                        <a:t> (3h)</a:t>
                      </a:r>
                    </a:p>
                    <a:p>
                      <a:r>
                        <a:rPr lang="fr-FR" sz="1400" baseline="0" dirty="0" smtClean="0"/>
                        <a:t>16 </a:t>
                      </a:r>
                      <a:r>
                        <a:rPr lang="fr-FR" sz="1400" baseline="0" dirty="0" err="1" smtClean="0"/>
                        <a:t>days</a:t>
                      </a:r>
                      <a:r>
                        <a:rPr lang="fr-FR" sz="1400" baseline="0" dirty="0" smtClean="0"/>
                        <a:t> (</a:t>
                      </a:r>
                      <a:r>
                        <a:rPr lang="fr-FR" sz="1400" baseline="0" dirty="0" err="1" smtClean="0"/>
                        <a:t>daily</a:t>
                      </a:r>
                      <a:r>
                        <a:rPr lang="fr-FR" sz="1400" baseline="0" dirty="0" smtClean="0"/>
                        <a:t>) </a:t>
                      </a:r>
                      <a:r>
                        <a:rPr lang="fr-FR" sz="1400" b="1" baseline="0" dirty="0" err="1" smtClean="0">
                          <a:solidFill>
                            <a:srgbClr val="FF0000"/>
                          </a:solidFill>
                        </a:rPr>
                        <a:t>Pay</a:t>
                      </a:r>
                      <a:endParaRPr lang="fr-FR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72143" marR="72143" marT="36083" marB="36083"/>
                </a:tc>
              </a:tr>
              <a:tr h="468662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historic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r>
                        <a:rPr lang="fr-FR" sz="1400" dirty="0" smtClean="0"/>
                        <a:t>, </a:t>
                      </a:r>
                      <a:r>
                        <a:rPr lang="fr-FR" sz="1400" dirty="0" err="1" smtClean="0"/>
                        <a:t>hourly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r>
                        <a:rPr lang="fr-FR" sz="1400" dirty="0" smtClean="0"/>
                        <a:t>, </a:t>
                      </a:r>
                      <a:r>
                        <a:rPr lang="fr-FR" sz="1400" baseline="0" dirty="0" err="1" smtClean="0"/>
                        <a:t>hourly</a:t>
                      </a:r>
                      <a:r>
                        <a:rPr lang="fr-FR" sz="1400" baseline="0" dirty="0" smtClean="0"/>
                        <a:t> or </a:t>
                      </a:r>
                      <a:r>
                        <a:rPr lang="fr-FR" sz="1400" baseline="0" dirty="0" err="1" smtClean="0"/>
                        <a:t>daily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dirty="0" err="1" smtClean="0">
                          <a:solidFill>
                            <a:srgbClr val="FF0000"/>
                          </a:solidFill>
                        </a:rPr>
                        <a:t>Pay</a:t>
                      </a:r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 extra</a:t>
                      </a:r>
                      <a:endParaRPr lang="fr-FR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2143" marR="72143" marT="36083" marB="36083"/>
                </a:tc>
              </a:tr>
              <a:tr h="63043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Free </a:t>
                      </a:r>
                      <a:r>
                        <a:rPr lang="fr-FR" sz="1400" dirty="0" err="1" smtClean="0"/>
                        <a:t>access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500 calls/</a:t>
                      </a:r>
                      <a:r>
                        <a:rPr lang="fr-FR" sz="1400" baseline="0" dirty="0" err="1" smtClean="0"/>
                        <a:t>day</a:t>
                      </a:r>
                      <a:r>
                        <a:rPr lang="fr-FR" sz="1400" baseline="0" dirty="0" smtClean="0"/>
                        <a:t>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50 calls/min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1000 calls</a:t>
                      </a:r>
                      <a:r>
                        <a:rPr lang="fr-FR" sz="1400" baseline="0" dirty="0" smtClean="0"/>
                        <a:t>/</a:t>
                      </a:r>
                      <a:r>
                        <a:rPr lang="fr-FR" sz="1400" baseline="0" dirty="0" err="1" smtClean="0"/>
                        <a:t>day</a:t>
                      </a:r>
                      <a:endParaRPr lang="fr-FR" sz="1400" dirty="0" smtClean="0"/>
                    </a:p>
                    <a:p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60 calls/min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</a:tr>
              <a:tr h="1071992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Pay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access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$20/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5000/</a:t>
                      </a:r>
                      <a:r>
                        <a:rPr lang="fr-FR" sz="1400" baseline="0" dirty="0" err="1" smtClean="0"/>
                        <a:t>day</a:t>
                      </a:r>
                      <a:r>
                        <a:rPr lang="fr-FR" sz="1400" baseline="0" dirty="0" smtClean="0"/>
                        <a:t>, 500/min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$200/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  <a:r>
                        <a:rPr lang="fr-FR" sz="1400" baseline="0" dirty="0" smtClean="0"/>
                        <a:t> 100,000/</a:t>
                      </a:r>
                      <a:r>
                        <a:rPr lang="fr-FR" sz="1400" baseline="0" dirty="0" err="1" smtClean="0"/>
                        <a:t>day</a:t>
                      </a:r>
                      <a:r>
                        <a:rPr lang="fr-FR" sz="1400" baseline="0" dirty="0" smtClean="0"/>
                        <a:t>, 1000/min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$0.0001 per extra call 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lang="fr-FR" sz="14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$0,4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/</a:t>
                      </a:r>
                      <a:r>
                        <a:rPr lang="fr-FR" sz="1400" b="0" i="0" u="sng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month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</a:t>
                      </a:r>
                    </a:p>
                    <a:p>
                      <a:r>
                        <a:rPr lang="fr-FR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5000/</a:t>
                      </a:r>
                      <a:r>
                        <a:rPr lang="fr-FR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day</a:t>
                      </a:r>
                      <a:endParaRPr lang="fr-FR" sz="1400" b="0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lang="fr-FR" sz="14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$100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/</a:t>
                      </a:r>
                      <a:r>
                        <a:rPr lang="fr-FR" sz="1400" b="0" i="0" u="sng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month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</a:t>
                      </a:r>
                    </a:p>
                    <a:p>
                      <a:r>
                        <a:rPr lang="fr-FR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100,000/</a:t>
                      </a:r>
                      <a:r>
                        <a:rPr lang="fr-FR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day</a:t>
                      </a:r>
                      <a:endParaRPr lang="fr-FR" sz="1400" u="none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$40/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600/min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$180/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  <a:r>
                        <a:rPr lang="fr-FR" sz="1400" baseline="0" dirty="0" smtClean="0"/>
                        <a:t> 3000/min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7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3528392"/>
          </a:xfrm>
        </p:spPr>
        <p:txBody>
          <a:bodyPr>
            <a:normAutofit fontScale="85000" lnSpcReduction="20000"/>
          </a:bodyPr>
          <a:lstStyle/>
          <a:p>
            <a:r>
              <a:rPr lang="fr-FR" sz="2400" dirty="0" smtClean="0"/>
              <a:t>Même modèle de données pour données historiques et prévisions:</a:t>
            </a:r>
          </a:p>
          <a:p>
            <a:pPr lvl="1"/>
            <a:r>
              <a:rPr lang="fr-FR" sz="1400" dirty="0">
                <a:hlinkClick r:id="rId2"/>
              </a:rPr>
              <a:t>https://</a:t>
            </a:r>
            <a:r>
              <a:rPr lang="fr-FR" sz="1400" dirty="0" smtClean="0">
                <a:hlinkClick r:id="rId2"/>
              </a:rPr>
              <a:t>api.darksky.net/forecast/</a:t>
            </a:r>
            <a:r>
              <a:rPr lang="fr-FR" sz="1400" i="1" dirty="0" smtClean="0">
                <a:hlinkClick r:id="rId2"/>
              </a:rPr>
              <a:t>{api_key}/{lat}</a:t>
            </a:r>
            <a:r>
              <a:rPr lang="fr-FR" sz="1400" dirty="0" smtClean="0">
                <a:hlinkClick r:id="rId2"/>
              </a:rPr>
              <a:t>,</a:t>
            </a:r>
            <a:r>
              <a:rPr lang="fr-FR" sz="1400" i="1" dirty="0" smtClean="0">
                <a:hlinkClick r:id="rId2"/>
              </a:rPr>
              <a:t>{lon}</a:t>
            </a:r>
            <a:r>
              <a:rPr lang="fr-FR" sz="1400" i="1" dirty="0" smtClean="0"/>
              <a:t> </a:t>
            </a:r>
            <a:r>
              <a:rPr lang="fr-FR" sz="1400" dirty="0" smtClean="0">
                <a:sym typeface="Wingdings" pitchFamily="2" charset="2"/>
              </a:rPr>
              <a:t>Prévision temps réel</a:t>
            </a:r>
            <a:endParaRPr lang="fr-FR" sz="1400" dirty="0" smtClean="0"/>
          </a:p>
          <a:p>
            <a:pPr lvl="1"/>
            <a:r>
              <a:rPr lang="fr-FR" sz="1400" dirty="0" smtClean="0">
                <a:hlinkClick r:id="rId3"/>
              </a:rPr>
              <a:t>https</a:t>
            </a:r>
            <a:r>
              <a:rPr lang="fr-FR" sz="1400" dirty="0">
                <a:hlinkClick r:id="rId3"/>
              </a:rPr>
              <a:t>://api.darksky.net/forecast/</a:t>
            </a:r>
            <a:r>
              <a:rPr lang="fr-FR" sz="1400" i="1" dirty="0">
                <a:hlinkClick r:id="rId3"/>
              </a:rPr>
              <a:t>{api_key}/{lat}</a:t>
            </a:r>
            <a:r>
              <a:rPr lang="fr-FR" sz="1400" dirty="0">
                <a:hlinkClick r:id="rId3"/>
              </a:rPr>
              <a:t>,</a:t>
            </a:r>
            <a:r>
              <a:rPr lang="fr-FR" sz="1400" i="1" dirty="0">
                <a:hlinkClick r:id="rId3"/>
              </a:rPr>
              <a:t>{lon</a:t>
            </a:r>
            <a:r>
              <a:rPr lang="fr-FR" sz="1400" i="1" dirty="0" smtClean="0">
                <a:hlinkClick r:id="rId3"/>
              </a:rPr>
              <a:t>},{date}</a:t>
            </a:r>
            <a:r>
              <a:rPr lang="fr-FR" sz="1400" i="1" dirty="0" smtClean="0"/>
              <a:t> </a:t>
            </a:r>
            <a:r>
              <a:rPr lang="fr-FR" sz="1400" dirty="0" smtClean="0">
                <a:sym typeface="Wingdings" pitchFamily="2" charset="2"/>
              </a:rPr>
              <a:t> Historique</a:t>
            </a:r>
            <a:endParaRPr lang="fr-FR" sz="1400" dirty="0" smtClean="0"/>
          </a:p>
          <a:p>
            <a:pPr marL="630936" lvl="2" indent="0">
              <a:buNone/>
            </a:pPr>
            <a:endParaRPr lang="fr-FR" sz="1800" dirty="0" smtClean="0"/>
          </a:p>
          <a:p>
            <a:r>
              <a:rPr lang="fr-FR" sz="2400" dirty="0" smtClean="0"/>
              <a:t>Retour </a:t>
            </a:r>
            <a:r>
              <a:rPr lang="fr-FR" sz="2400" dirty="0" err="1" smtClean="0"/>
              <a:t>json</a:t>
            </a:r>
            <a:endParaRPr lang="fr-FR" sz="2400" dirty="0" smtClean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marL="630936" lvl="2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</a:t>
            </a:r>
            <a:r>
              <a:rPr lang="fr-FR" dirty="0" smtClean="0"/>
              <a:t>Météo: </a:t>
            </a:r>
            <a:r>
              <a:rPr lang="fr-FR" dirty="0" err="1" smtClean="0"/>
              <a:t>DarkSky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39702"/>
            <a:ext cx="2410433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6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41730" y="1203598"/>
            <a:ext cx="2602078" cy="2232248"/>
            <a:chOff x="241730" y="1203598"/>
            <a:chExt cx="2602078" cy="2232248"/>
          </a:xfrm>
        </p:grpSpPr>
        <p:sp>
          <p:nvSpPr>
            <p:cNvPr id="5" name="Rectangle 4"/>
            <p:cNvSpPr/>
            <p:nvPr/>
          </p:nvSpPr>
          <p:spPr>
            <a:xfrm>
              <a:off x="251520" y="1827667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 Jour J du moment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730" y="3075806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Prévision à H+X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520" y="1203598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730" y="2451736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Heure H du moment</a:t>
              </a:r>
              <a:endParaRPr lang="en-US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5148064" y="1827667"/>
            <a:ext cx="30243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Jour de la semaine de J &amp; J+1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34018" y="1203598"/>
            <a:ext cx="1948031" cy="2232248"/>
            <a:chOff x="2834018" y="1203598"/>
            <a:chExt cx="1948031" cy="2232248"/>
          </a:xfrm>
        </p:grpSpPr>
        <p:sp>
          <p:nvSpPr>
            <p:cNvPr id="10" name="Rounded Rectangle 9"/>
            <p:cNvSpPr/>
            <p:nvPr/>
          </p:nvSpPr>
          <p:spPr>
            <a:xfrm>
              <a:off x="3269881" y="120359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69881" y="1827667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69881" y="245173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69881" y="307580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2843808" y="1383618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11" idx="1"/>
            </p:cNvCxnSpPr>
            <p:nvPr/>
          </p:nvCxnSpPr>
          <p:spPr>
            <a:xfrm>
              <a:off x="2843808" y="2007687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12" idx="1"/>
            </p:cNvCxnSpPr>
            <p:nvPr/>
          </p:nvCxnSpPr>
          <p:spPr>
            <a:xfrm>
              <a:off x="2834018" y="263175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13" idx="1"/>
            </p:cNvCxnSpPr>
            <p:nvPr/>
          </p:nvCxnSpPr>
          <p:spPr>
            <a:xfrm>
              <a:off x="2834018" y="325582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>
            <a:stCxn id="11" idx="3"/>
            <a:endCxn id="36" idx="1"/>
          </p:cNvCxnSpPr>
          <p:nvPr/>
        </p:nvCxnSpPr>
        <p:spPr>
          <a:xfrm>
            <a:off x="4782049" y="2007687"/>
            <a:ext cx="3660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57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1730" y="1203598"/>
            <a:ext cx="3028151" cy="2232248"/>
            <a:chOff x="241730" y="1203598"/>
            <a:chExt cx="3028151" cy="2232248"/>
          </a:xfrm>
        </p:grpSpPr>
        <p:grpSp>
          <p:nvGrpSpPr>
            <p:cNvPr id="39" name="Group 38"/>
            <p:cNvGrpSpPr/>
            <p:nvPr/>
          </p:nvGrpSpPr>
          <p:grpSpPr>
            <a:xfrm>
              <a:off x="241730" y="1203598"/>
              <a:ext cx="2602078" cy="2232248"/>
              <a:chOff x="241730" y="1203598"/>
              <a:chExt cx="2602078" cy="223224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1827667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Date Jour J du moment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1730" y="3075806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Prévision à H+X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1520" y="1203598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Adresse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1730" y="2451736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Heure H du moment</a:t>
                </a:r>
                <a:endParaRPr lang="en-US" dirty="0"/>
              </a:p>
            </p:txBody>
          </p:sp>
        </p:grp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2843808" y="1383618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11" idx="1"/>
            </p:cNvCxnSpPr>
            <p:nvPr/>
          </p:nvCxnSpPr>
          <p:spPr>
            <a:xfrm>
              <a:off x="2843808" y="2007687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12" idx="1"/>
            </p:cNvCxnSpPr>
            <p:nvPr/>
          </p:nvCxnSpPr>
          <p:spPr>
            <a:xfrm>
              <a:off x="2834018" y="263175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13" idx="1"/>
            </p:cNvCxnSpPr>
            <p:nvPr/>
          </p:nvCxnSpPr>
          <p:spPr>
            <a:xfrm>
              <a:off x="2834018" y="325582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269881" y="1203598"/>
            <a:ext cx="4902519" cy="2232248"/>
            <a:chOff x="3269881" y="1203598"/>
            <a:chExt cx="4902519" cy="2232248"/>
          </a:xfrm>
        </p:grpSpPr>
        <p:sp>
          <p:nvSpPr>
            <p:cNvPr id="36" name="Rounded Rectangle 35"/>
            <p:cNvSpPr/>
            <p:nvPr/>
          </p:nvSpPr>
          <p:spPr>
            <a:xfrm>
              <a:off x="5148064" y="1827667"/>
              <a:ext cx="3024336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Jour de la semaine de J &amp; J+1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69881" y="120359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69881" y="1827667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69881" y="245173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69881" y="307580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11" idx="3"/>
              <a:endCxn id="36" idx="1"/>
            </p:cNvCxnSpPr>
            <p:nvPr/>
          </p:nvCxnSpPr>
          <p:spPr>
            <a:xfrm>
              <a:off x="4782049" y="2007687"/>
              <a:ext cx="366015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634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21184E-6 L -0.33836 -0.0067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-3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9512" y="11709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9512" y="1795009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79512" y="241907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79512" y="304314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057695" y="1795009"/>
            <a:ext cx="30243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Jour de la semaine de J &amp; J+1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1" idx="3"/>
            <a:endCxn id="36" idx="1"/>
          </p:cNvCxnSpPr>
          <p:nvPr/>
        </p:nvCxnSpPr>
        <p:spPr>
          <a:xfrm>
            <a:off x="1691680" y="1975029"/>
            <a:ext cx="3660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691680" y="1170940"/>
            <a:ext cx="7279532" cy="1152128"/>
            <a:chOff x="1691680" y="1170940"/>
            <a:chExt cx="7279532" cy="1152128"/>
          </a:xfrm>
        </p:grpSpPr>
        <p:sp>
          <p:nvSpPr>
            <p:cNvPr id="3" name="Rectangle 2"/>
            <p:cNvSpPr/>
            <p:nvPr/>
          </p:nvSpPr>
          <p:spPr>
            <a:xfrm>
              <a:off x="5658844" y="1170940"/>
              <a:ext cx="3312368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Requête Mongo données </a:t>
              </a:r>
              <a:r>
                <a:rPr lang="fr-FR" dirty="0" err="1" smtClean="0"/>
                <a:t>vélib+météo</a:t>
              </a:r>
              <a:r>
                <a:rPr lang="fr-FR" dirty="0" smtClean="0"/>
                <a:t> (</a:t>
              </a:r>
              <a:r>
                <a:rPr lang="fr-FR" dirty="0" err="1" smtClean="0"/>
                <a:t>DarkSky</a:t>
              </a:r>
              <a:r>
                <a:rPr lang="fr-FR" dirty="0" smtClean="0"/>
                <a:t>)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les 2 jours de la semaine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toutes les heures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les stations proches (&lt;200m,max 6)</a:t>
              </a:r>
              <a:endParaRPr lang="en-US" sz="1200" dirty="0"/>
            </a:p>
          </p:txBody>
        </p:sp>
        <p:cxnSp>
          <p:nvCxnSpPr>
            <p:cNvPr id="6" name="Elbow Connector 5"/>
            <p:cNvCxnSpPr>
              <a:stCxn id="10" idx="3"/>
              <a:endCxn id="3" idx="1"/>
            </p:cNvCxnSpPr>
            <p:nvPr/>
          </p:nvCxnSpPr>
          <p:spPr>
            <a:xfrm>
              <a:off x="1691680" y="1350960"/>
              <a:ext cx="3967164" cy="396044"/>
            </a:xfrm>
            <a:prstGeom prst="bentConnector3">
              <a:avLst>
                <a:gd name="adj1" fmla="val 9270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36" idx="3"/>
              <a:endCxn id="3" idx="1"/>
            </p:cNvCxnSpPr>
            <p:nvPr/>
          </p:nvCxnSpPr>
          <p:spPr>
            <a:xfrm flipV="1">
              <a:off x="5082031" y="1747004"/>
              <a:ext cx="576813" cy="228025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Elbow Connector 47"/>
          <p:cNvCxnSpPr>
            <a:stCxn id="11" idx="3"/>
            <a:endCxn id="51" idx="1"/>
          </p:cNvCxnSpPr>
          <p:nvPr/>
        </p:nvCxnSpPr>
        <p:spPr>
          <a:xfrm>
            <a:off x="1691680" y="1975029"/>
            <a:ext cx="4477944" cy="1248139"/>
          </a:xfrm>
          <a:prstGeom prst="bentConnector3">
            <a:avLst>
              <a:gd name="adj1" fmla="val 33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169624" y="2323067"/>
            <a:ext cx="2304256" cy="1436986"/>
            <a:chOff x="6169624" y="2323067"/>
            <a:chExt cx="2304256" cy="1436986"/>
          </a:xfrm>
        </p:grpSpPr>
        <p:cxnSp>
          <p:nvCxnSpPr>
            <p:cNvPr id="25" name="Elbow Connector 24"/>
            <p:cNvCxnSpPr>
              <a:stCxn id="3" idx="2"/>
              <a:endCxn id="51" idx="0"/>
            </p:cNvCxnSpPr>
            <p:nvPr/>
          </p:nvCxnSpPr>
          <p:spPr>
            <a:xfrm rot="16200000" flipH="1">
              <a:off x="7136783" y="2501313"/>
              <a:ext cx="363215" cy="6724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169624" y="2686283"/>
              <a:ext cx="2304256" cy="107377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Mise en forme</a:t>
              </a:r>
            </a:p>
            <a:p>
              <a:pPr algn="ctr"/>
              <a:r>
                <a:rPr lang="fr-FR" dirty="0" smtClean="0"/>
                <a:t>des données</a:t>
              </a:r>
              <a:br>
                <a:rPr lang="fr-FR" dirty="0" smtClean="0"/>
              </a:br>
              <a:r>
                <a:rPr lang="fr-FR" dirty="0" smtClean="0"/>
                <a:t>pour la modélisation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42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95736" y="1098932"/>
            <a:ext cx="6552728" cy="230425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Mise en forme des données pour la modélisation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79512" y="304314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en-US" dirty="0"/>
          </a:p>
        </p:txBody>
      </p:sp>
      <p:cxnSp>
        <p:nvCxnSpPr>
          <p:cNvPr id="14" name="Elbow Connector 13"/>
          <p:cNvCxnSpPr>
            <a:stCxn id="19" idx="3"/>
            <a:endCxn id="57" idx="2"/>
          </p:cNvCxnSpPr>
          <p:nvPr/>
        </p:nvCxnSpPr>
        <p:spPr>
          <a:xfrm flipV="1">
            <a:off x="1691680" y="2838078"/>
            <a:ext cx="3492388" cy="385090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3"/>
            <a:endCxn id="57" idx="1"/>
          </p:cNvCxnSpPr>
          <p:nvPr/>
        </p:nvCxnSpPr>
        <p:spPr>
          <a:xfrm>
            <a:off x="3923928" y="2380878"/>
            <a:ext cx="3282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79512" y="11709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179512" y="1795009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179512" y="241907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2555776" y="1923678"/>
            <a:ext cx="6048672" cy="914400"/>
            <a:chOff x="2555776" y="1923678"/>
            <a:chExt cx="6048672" cy="914400"/>
          </a:xfrm>
        </p:grpSpPr>
        <p:sp>
          <p:nvSpPr>
            <p:cNvPr id="52" name="Rounded Rectangle 51"/>
            <p:cNvSpPr/>
            <p:nvPr/>
          </p:nvSpPr>
          <p:spPr>
            <a:xfrm>
              <a:off x="2555776" y="1923678"/>
              <a:ext cx="1368152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Moyenne par heure</a:t>
              </a:r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252156" y="1923678"/>
              <a:ext cx="1863824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Ajout colonnes</a:t>
              </a:r>
            </a:p>
            <a:p>
              <a:pPr algn="ctr"/>
              <a:r>
                <a:rPr lang="fr-FR" dirty="0" smtClean="0"/>
                <a:t>h-X</a:t>
              </a:r>
            </a:p>
            <a:p>
              <a:pPr algn="ctr"/>
              <a:r>
                <a:rPr lang="fr-FR" dirty="0" smtClean="0"/>
                <a:t>j-7</a:t>
              </a:r>
              <a:endParaRPr lang="en-US" dirty="0"/>
            </a:p>
          </p:txBody>
        </p:sp>
        <p:cxnSp>
          <p:nvCxnSpPr>
            <p:cNvPr id="78" name="Straight Arrow Connector 77"/>
            <p:cNvCxnSpPr>
              <a:stCxn id="52" idx="3"/>
              <a:endCxn id="57" idx="1"/>
            </p:cNvCxnSpPr>
            <p:nvPr/>
          </p:nvCxnSpPr>
          <p:spPr>
            <a:xfrm>
              <a:off x="3923928" y="2380878"/>
              <a:ext cx="328228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6444208" y="1923678"/>
              <a:ext cx="2160240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Séparation données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 smtClean="0"/>
                <a:t>pré:   t&lt;</a:t>
              </a:r>
              <a:r>
                <a:rPr lang="fr-FR" dirty="0" err="1" smtClean="0"/>
                <a:t>Date+H</a:t>
              </a:r>
              <a:endParaRPr lang="fr-FR" dirty="0" smtClean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 smtClean="0"/>
                <a:t>post: t&gt;</a:t>
              </a:r>
              <a:r>
                <a:rPr lang="fr-FR" dirty="0" err="1" smtClean="0"/>
                <a:t>Date+H</a:t>
              </a:r>
              <a:endParaRPr lang="en-US" dirty="0"/>
            </a:p>
          </p:txBody>
        </p:sp>
        <p:cxnSp>
          <p:nvCxnSpPr>
            <p:cNvPr id="86" name="Straight Arrow Connector 85"/>
            <p:cNvCxnSpPr>
              <a:stCxn id="57" idx="3"/>
              <a:endCxn id="85" idx="1"/>
            </p:cNvCxnSpPr>
            <p:nvPr/>
          </p:nvCxnSpPr>
          <p:spPr>
            <a:xfrm>
              <a:off x="6115980" y="2380878"/>
              <a:ext cx="328228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2782652" y="2838078"/>
            <a:ext cx="5378896" cy="1965920"/>
            <a:chOff x="2782652" y="2838078"/>
            <a:chExt cx="5378896" cy="1965920"/>
          </a:xfrm>
        </p:grpSpPr>
        <p:sp>
          <p:nvSpPr>
            <p:cNvPr id="89" name="Rounded Rectangle 88"/>
            <p:cNvSpPr/>
            <p:nvPr/>
          </p:nvSpPr>
          <p:spPr>
            <a:xfrm>
              <a:off x="2782652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pré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652120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post</a:t>
              </a:r>
              <a:endParaRPr lang="en-US" dirty="0"/>
            </a:p>
          </p:txBody>
        </p:sp>
        <p:cxnSp>
          <p:nvCxnSpPr>
            <p:cNvPr id="92" name="Elbow Connector 91"/>
            <p:cNvCxnSpPr>
              <a:stCxn id="85" idx="2"/>
              <a:endCxn id="89" idx="0"/>
            </p:cNvCxnSpPr>
            <p:nvPr/>
          </p:nvCxnSpPr>
          <p:spPr>
            <a:xfrm rot="5400000">
              <a:off x="5255087" y="1620357"/>
              <a:ext cx="1051520" cy="3486962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5" idx="2"/>
              <a:endCxn id="90" idx="0"/>
            </p:cNvCxnSpPr>
            <p:nvPr/>
          </p:nvCxnSpPr>
          <p:spPr>
            <a:xfrm rot="5400000">
              <a:off x="6689821" y="3055091"/>
              <a:ext cx="1051520" cy="617494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Elbow Connector 97"/>
          <p:cNvCxnSpPr>
            <a:stCxn id="82" idx="3"/>
            <a:endCxn id="85" idx="0"/>
          </p:cNvCxnSpPr>
          <p:nvPr/>
        </p:nvCxnSpPr>
        <p:spPr>
          <a:xfrm flipV="1">
            <a:off x="1691680" y="1923678"/>
            <a:ext cx="5832648" cy="51351"/>
          </a:xfrm>
          <a:prstGeom prst="bentConnector4">
            <a:avLst>
              <a:gd name="adj1" fmla="val 11999"/>
              <a:gd name="adj2" fmla="val 795739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48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1492</TotalTime>
  <Words>463</Words>
  <Application>Microsoft Office PowerPoint</Application>
  <PresentationFormat>On-screen Show (16:9)</PresentationFormat>
  <Paragraphs>148</Paragraphs>
  <Slides>12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Concourse</vt:lpstr>
      <vt:lpstr>Worksheet</vt:lpstr>
      <vt:lpstr>Projet Vélib</vt:lpstr>
      <vt:lpstr>Outils &amp; architecture</vt:lpstr>
      <vt:lpstr>Stockage &amp; ingestion</vt:lpstr>
      <vt:lpstr>API Météo</vt:lpstr>
      <vt:lpstr>API Météo: DarkSky</vt:lpstr>
      <vt:lpstr>Modélisation</vt:lpstr>
      <vt:lpstr>Modélisation</vt:lpstr>
      <vt:lpstr>Modélisation</vt:lpstr>
      <vt:lpstr>Modélisation</vt:lpstr>
      <vt:lpstr>Modélisation</vt:lpstr>
      <vt:lpstr>Modélisation</vt:lpstr>
      <vt:lpstr>Stations étudiées</vt:lpstr>
    </vt:vector>
  </TitlesOfParts>
  <Company>Prysmian S.p.A.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Molin Denis, FR</dc:creator>
  <cp:lastModifiedBy>Thibaut</cp:lastModifiedBy>
  <cp:revision>21</cp:revision>
  <dcterms:created xsi:type="dcterms:W3CDTF">2017-01-14T17:27:06Z</dcterms:created>
  <dcterms:modified xsi:type="dcterms:W3CDTF">2017-01-24T21:52:29Z</dcterms:modified>
</cp:coreProperties>
</file>