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31243;&#24207;&#21592;&#30340;&#19968;&#22825;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/>
            </a:solidFill>
            <a:ln w="38100">
              <a:solidFill>
                <a:srgbClr val="FFFF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ED7D31"/>
              </a:solidFill>
              <a:ln w="38100">
                <a:solidFill>
                  <a:srgbClr val="FFFF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 w="38100">
                <a:solidFill>
                  <a:srgbClr val="FFFF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ED7D31"/>
              </a:solidFill>
              <a:ln w="38100">
                <a:solidFill>
                  <a:srgbClr val="FFFF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ED7D31"/>
              </a:solidFill>
              <a:ln w="38100">
                <a:solidFill>
                  <a:srgbClr val="FFFF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cat>
            <c:strRef>
              <c:f>高新园饼状图!$O$17:$O$20</c:f>
              <c:strCache>
                <c:ptCount val="4"/>
                <c:pt idx="0">
                  <c:v>17:00:00及以前</c:v>
                </c:pt>
                <c:pt idx="1">
                  <c:v>17:30-19:30</c:v>
                </c:pt>
                <c:pt idx="2">
                  <c:v>20:00-22:00</c:v>
                </c:pt>
                <c:pt idx="3">
                  <c:v>22:30及以后</c:v>
                </c:pt>
              </c:strCache>
            </c:strRef>
          </c:cat>
          <c:val>
            <c:numRef>
              <c:f>高新园饼状图!$P$17:$P$20</c:f>
              <c:numCache>
                <c:formatCode>General</c:formatCode>
                <c:ptCount val="4"/>
                <c:pt idx="0" formatCode="0_ ">
                  <c:v>6594</c:v>
                </c:pt>
                <c:pt idx="1">
                  <c:v>12699</c:v>
                </c:pt>
                <c:pt idx="2" formatCode="0_ ">
                  <c:v>3408</c:v>
                </c:pt>
                <c:pt idx="3" formatCode="0_ ">
                  <c:v>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954710608"/>
        <c:axId val="954714920"/>
      </c:barChart>
      <c:catAx>
        <c:axId val="954710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4714920"/>
        <c:crosses val="autoZero"/>
        <c:auto val="1"/>
        <c:lblAlgn val="ctr"/>
        <c:lblOffset val="100"/>
        <c:noMultiLvlLbl val="0"/>
      </c:catAx>
      <c:valAx>
        <c:axId val="954714920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95471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81EA-D6FA-4FC6-B568-B87EB7F05DC2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704A-8438-4FC5-BE14-64FB2825C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3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37827-FC6B-49BD-83C8-05AF8B2B3C79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859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9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1.png"/><Relationship Id="rId7" Type="http://schemas.openxmlformats.org/officeDocument/2006/relationships/image" Target="../media/image3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 bwMode="auto">
          <a:xfrm>
            <a:off x="9686104" y="4639039"/>
            <a:ext cx="1381990" cy="13819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935048" y="4639039"/>
            <a:ext cx="1381990" cy="13819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0" y="1210039"/>
            <a:ext cx="6858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6096000" y="4639039"/>
            <a:ext cx="1381990" cy="13819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4" y="295412"/>
            <a:ext cx="13079449" cy="13079449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9313" cy="6858000"/>
          </a:xfrm>
        </p:spPr>
      </p:pic>
      <p:sp>
        <p:nvSpPr>
          <p:cNvPr id="6" name="文本框 25"/>
          <p:cNvSpPr>
            <a:spLocks noChangeArrowheads="1"/>
          </p:cNvSpPr>
          <p:nvPr/>
        </p:nvSpPr>
        <p:spPr bwMode="auto">
          <a:xfrm>
            <a:off x="9482138" y="265916"/>
            <a:ext cx="270986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E7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ICG Unit IV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Equity QA Framework</a:t>
            </a:r>
          </a:p>
        </p:txBody>
      </p:sp>
      <p:sp>
        <p:nvSpPr>
          <p:cNvPr id="7" name="直接连接符 28"/>
          <p:cNvSpPr>
            <a:spLocks noChangeShapeType="1"/>
          </p:cNvSpPr>
          <p:nvPr/>
        </p:nvSpPr>
        <p:spPr bwMode="auto">
          <a:xfrm>
            <a:off x="9463844" y="356992"/>
            <a:ext cx="18136" cy="432718"/>
          </a:xfrm>
          <a:prstGeom prst="line">
            <a:avLst/>
          </a:prstGeom>
          <a:noFill/>
          <a:ln w="57150" cmpd="sng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7" y="796996"/>
            <a:ext cx="1563242" cy="1259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4213">
            <a:off x="7289233" y="1272976"/>
            <a:ext cx="3301587" cy="3314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51" y="671772"/>
            <a:ext cx="3301587" cy="33142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22" y="935272"/>
            <a:ext cx="3425722" cy="34388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68" y="265916"/>
            <a:ext cx="13231761" cy="132317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4" y="-174488"/>
            <a:ext cx="14387645" cy="143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C -4.79167E-6 -0.0331 -0.0638 -0.05995 -0.14218 -0.05995 C -0.23424 -0.05995 -0.26757 -0.03009 -0.2819 -0.01204 L -0.29609 0.01204 C -0.31015 0.03009 -0.3457 0.05995 -0.45 0.05995 C -0.5164 0.05995 -0.59244 0.0331 -0.59244 -3.7037E-7 C -0.59244 -0.0331 -0.5164 -0.05995 -0.45 -0.05995 C -0.3457 -0.05995 -0.31015 -0.03009 -0.29609 -0.01204 L -0.2819 0.01204 C -0.26757 0.03009 -0.23424 0.05995 -0.14218 0.05995 C -0.0638 0.05995 -4.79167E-6 0.0331 -4.79167E-6 -3.7037E-7 Z " pathEditMode="relative" rAng="10800000" ptsTypes="AAAAAAAAA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repeatCount="indefinite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repeatCount="indefinite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3E7FD"/>
              </a:clrFrom>
              <a:clrTo>
                <a:srgbClr val="C3E7FD">
                  <a:alpha val="0"/>
                </a:srgbClr>
              </a:clrTo>
            </a:clrChange>
          </a:blip>
          <a:srcRect l="593" t="34579" r="2500" b="19533"/>
          <a:stretch/>
        </p:blipFill>
        <p:spPr>
          <a:xfrm>
            <a:off x="-286163" y="2573981"/>
            <a:ext cx="11815012" cy="44757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29113" y="4025920"/>
            <a:ext cx="39036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Disadvantages…</a:t>
            </a:r>
          </a:p>
          <a:p>
            <a:pPr algn="ctr"/>
            <a:r>
              <a:rPr lang="en-US" altLang="zh-CN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I Want to say</a:t>
            </a:r>
            <a:endParaRPr lang="zh-CN" alt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23218" r="16900" b="36299"/>
          <a:stretch/>
        </p:blipFill>
        <p:spPr>
          <a:xfrm>
            <a:off x="1398818" y="2845394"/>
            <a:ext cx="2571750" cy="5429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rot="409798">
            <a:off x="260898" y="2017177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 rot="4716311">
            <a:off x="2107189" y="3946630"/>
            <a:ext cx="3720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…Development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0626" y="595826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143546" y="936497"/>
            <a:ext cx="4673857" cy="1060666"/>
            <a:chOff x="7143546" y="936497"/>
            <a:chExt cx="4673857" cy="1060666"/>
          </a:xfrm>
        </p:grpSpPr>
        <p:grpSp>
          <p:nvGrpSpPr>
            <p:cNvPr id="37" name="组合 36"/>
            <p:cNvGrpSpPr/>
            <p:nvPr/>
          </p:nvGrpSpPr>
          <p:grpSpPr>
            <a:xfrm>
              <a:off x="7143546" y="936497"/>
              <a:ext cx="4624685" cy="1060666"/>
              <a:chOff x="5334000" y="1169178"/>
              <a:chExt cx="3017520" cy="1145792"/>
            </a:xfrm>
          </p:grpSpPr>
          <p:sp>
            <p:nvSpPr>
              <p:cNvPr id="38" name="圆角矩形 37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 bwMode="auto">
              <a:xfrm rot="10800000">
                <a:off x="7894320" y="1974350"/>
                <a:ext cx="304800" cy="340620"/>
              </a:xfrm>
              <a:prstGeom prst="triangle">
                <a:avLst>
                  <a:gd name="adj" fmla="val 13043"/>
                </a:avLst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277100" y="1002790"/>
              <a:ext cx="4540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Many tools to manage the development process…can we use only a powerful one 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91100" y="235512"/>
            <a:ext cx="7046527" cy="590728"/>
            <a:chOff x="4991100" y="235512"/>
            <a:chExt cx="7046527" cy="590728"/>
          </a:xfrm>
        </p:grpSpPr>
        <p:grpSp>
          <p:nvGrpSpPr>
            <p:cNvPr id="86" name="组合 85"/>
            <p:cNvGrpSpPr/>
            <p:nvPr/>
          </p:nvGrpSpPr>
          <p:grpSpPr>
            <a:xfrm>
              <a:off x="4991100" y="235512"/>
              <a:ext cx="7046527" cy="590728"/>
              <a:chOff x="4930464" y="83112"/>
              <a:chExt cx="7107163" cy="590728"/>
            </a:xfrm>
          </p:grpSpPr>
          <p:sp>
            <p:nvSpPr>
              <p:cNvPr id="66" name="矩形 65"/>
              <p:cNvSpPr/>
              <p:nvPr/>
            </p:nvSpPr>
            <p:spPr bwMode="auto">
              <a:xfrm>
                <a:off x="4930464" y="152984"/>
                <a:ext cx="7107163" cy="48201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456243" y="214588"/>
                <a:ext cx="107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bg1"/>
                    </a:solidFill>
                  </a:rPr>
                  <a:t>W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echat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6172" y="83112"/>
                <a:ext cx="590728" cy="590728"/>
              </a:xfrm>
              <a:prstGeom prst="rect">
                <a:avLst/>
              </a:prstGeom>
            </p:spPr>
          </p:pic>
          <p:sp>
            <p:nvSpPr>
              <p:cNvPr id="80" name="文本框 79"/>
              <p:cNvSpPr txBox="1"/>
              <p:nvPr/>
            </p:nvSpPr>
            <p:spPr>
              <a:xfrm>
                <a:off x="7375881" y="230787"/>
                <a:ext cx="3213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IV Geeks…(243)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等腰三角形 88"/>
            <p:cNvSpPr/>
            <p:nvPr/>
          </p:nvSpPr>
          <p:spPr bwMode="auto">
            <a:xfrm rot="16200000">
              <a:off x="5095257" y="423747"/>
              <a:ext cx="379994" cy="245327"/>
            </a:xfrm>
            <a:prstGeom prst="triangl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184465" y="1868428"/>
            <a:ext cx="5343836" cy="1071469"/>
            <a:chOff x="5184465" y="1868428"/>
            <a:chExt cx="5343836" cy="1071469"/>
          </a:xfrm>
        </p:grpSpPr>
        <p:grpSp>
          <p:nvGrpSpPr>
            <p:cNvPr id="96" name="组合 95"/>
            <p:cNvGrpSpPr/>
            <p:nvPr/>
          </p:nvGrpSpPr>
          <p:grpSpPr>
            <a:xfrm>
              <a:off x="5184465" y="1868428"/>
              <a:ext cx="5343836" cy="1071469"/>
              <a:chOff x="5184465" y="1868428"/>
              <a:chExt cx="5343836" cy="107146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184465" y="1868428"/>
                <a:ext cx="5343836" cy="1071469"/>
                <a:chOff x="5334000" y="1169178"/>
                <a:chExt cx="3017520" cy="1157462"/>
              </a:xfrm>
            </p:grpSpPr>
            <p:sp>
              <p:nvSpPr>
                <p:cNvPr id="28" name="圆角矩形 27"/>
                <p:cNvSpPr/>
                <p:nvPr/>
              </p:nvSpPr>
              <p:spPr bwMode="auto">
                <a:xfrm>
                  <a:off x="5334000" y="1198880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 bwMode="auto">
                <a:xfrm rot="10800000">
                  <a:off x="5392861" y="1986020"/>
                  <a:ext cx="304800" cy="34062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圆角矩形 33"/>
                <p:cNvSpPr/>
                <p:nvPr/>
              </p:nvSpPr>
              <p:spPr bwMode="auto">
                <a:xfrm>
                  <a:off x="5334000" y="1178194"/>
                  <a:ext cx="3017520" cy="787140"/>
                </a:xfrm>
                <a:prstGeom prst="roundRect">
                  <a:avLst>
                    <a:gd name="adj" fmla="val 25703"/>
                  </a:avLst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 bwMode="auto">
                <a:xfrm>
                  <a:off x="5334000" y="1169178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1" name="文本框 90"/>
              <p:cNvSpPr txBox="1"/>
              <p:nvPr/>
            </p:nvSpPr>
            <p:spPr>
              <a:xfrm>
                <a:off x="5308630" y="1997163"/>
                <a:ext cx="5095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Attach approval email, test cases, doc…in different places…confused…</a:t>
                </a:r>
                <a:endParaRPr lang="zh-CN" altLang="en-US" dirty="0"/>
              </a:p>
            </p:txBody>
          </p:sp>
        </p:grp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616" y="2203197"/>
              <a:ext cx="403782" cy="403782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/>
        </p:nvGrpSpPr>
        <p:grpSpPr>
          <a:xfrm>
            <a:off x="7143546" y="2808614"/>
            <a:ext cx="4645907" cy="1060666"/>
            <a:chOff x="7143546" y="2808614"/>
            <a:chExt cx="4645907" cy="1060666"/>
          </a:xfrm>
        </p:grpSpPr>
        <p:grpSp>
          <p:nvGrpSpPr>
            <p:cNvPr id="57" name="组合 56"/>
            <p:cNvGrpSpPr/>
            <p:nvPr/>
          </p:nvGrpSpPr>
          <p:grpSpPr>
            <a:xfrm>
              <a:off x="7143546" y="2808614"/>
              <a:ext cx="4624685" cy="1060666"/>
              <a:chOff x="5334000" y="1169178"/>
              <a:chExt cx="3017520" cy="1145792"/>
            </a:xfrm>
          </p:grpSpPr>
          <p:sp>
            <p:nvSpPr>
              <p:cNvPr id="58" name="圆角矩形 57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等腰三角形 58"/>
              <p:cNvSpPr/>
              <p:nvPr/>
            </p:nvSpPr>
            <p:spPr bwMode="auto">
              <a:xfrm rot="10800000">
                <a:off x="7894320" y="1974350"/>
                <a:ext cx="304800" cy="340620"/>
              </a:xfrm>
              <a:prstGeom prst="triangle">
                <a:avLst>
                  <a:gd name="adj" fmla="val 13043"/>
                </a:avLst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7268805" y="2922611"/>
              <a:ext cx="45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an't get full information of projects from sign off email </a:t>
              </a:r>
              <a:endParaRPr lang="zh-CN" alt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197165" y="3707648"/>
            <a:ext cx="5343836" cy="1071469"/>
            <a:chOff x="5197165" y="3707648"/>
            <a:chExt cx="5343836" cy="1071469"/>
          </a:xfrm>
        </p:grpSpPr>
        <p:grpSp>
          <p:nvGrpSpPr>
            <p:cNvPr id="52" name="组合 51"/>
            <p:cNvGrpSpPr/>
            <p:nvPr/>
          </p:nvGrpSpPr>
          <p:grpSpPr>
            <a:xfrm>
              <a:off x="5197165" y="3707648"/>
              <a:ext cx="5343836" cy="1071469"/>
              <a:chOff x="5334000" y="1169178"/>
              <a:chExt cx="3017520" cy="1157462"/>
            </a:xfrm>
          </p:grpSpPr>
          <p:sp>
            <p:nvSpPr>
              <p:cNvPr id="53" name="圆角矩形 52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 bwMode="auto">
              <a:xfrm rot="10800000">
                <a:off x="5392861" y="1986020"/>
                <a:ext cx="304800" cy="340620"/>
              </a:xfrm>
              <a:prstGeom prst="triangle">
                <a:avLst>
                  <a:gd name="adj" fmla="val 10000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5266474" y="3790792"/>
              <a:ext cx="521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BA, QA, DEV, Support…spend much time on communication…meeting…to resolve prod issues</a:t>
              </a:r>
              <a:endParaRPr lang="zh-CN" altLang="en-US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173063" y="4565537"/>
            <a:ext cx="4624685" cy="1060666"/>
            <a:chOff x="7173063" y="4565537"/>
            <a:chExt cx="4624685" cy="1060666"/>
          </a:xfrm>
        </p:grpSpPr>
        <p:grpSp>
          <p:nvGrpSpPr>
            <p:cNvPr id="47" name="组合 46"/>
            <p:cNvGrpSpPr/>
            <p:nvPr/>
          </p:nvGrpSpPr>
          <p:grpSpPr>
            <a:xfrm>
              <a:off x="7173063" y="4565537"/>
              <a:ext cx="4624685" cy="1060666"/>
              <a:chOff x="5334000" y="1169178"/>
              <a:chExt cx="3017520" cy="1145792"/>
            </a:xfrm>
          </p:grpSpPr>
          <p:sp>
            <p:nvSpPr>
              <p:cNvPr id="48" name="圆角矩形 47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 bwMode="auto">
              <a:xfrm rot="10800000">
                <a:off x="7894320" y="1974350"/>
                <a:ext cx="304800" cy="340620"/>
              </a:xfrm>
              <a:prstGeom prst="triangle">
                <a:avLst>
                  <a:gd name="adj" fmla="val 13043"/>
                </a:avLst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7377740" y="4656212"/>
              <a:ext cx="440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I’m new employee, there is no directly way to help me understand projects… 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5204392" y="5475020"/>
            <a:ext cx="5343836" cy="1071469"/>
            <a:chOff x="5204392" y="5475020"/>
            <a:chExt cx="5343836" cy="1071469"/>
          </a:xfrm>
        </p:grpSpPr>
        <p:grpSp>
          <p:nvGrpSpPr>
            <p:cNvPr id="103" name="组合 102"/>
            <p:cNvGrpSpPr/>
            <p:nvPr/>
          </p:nvGrpSpPr>
          <p:grpSpPr>
            <a:xfrm>
              <a:off x="5204392" y="5475020"/>
              <a:ext cx="5343836" cy="1071469"/>
              <a:chOff x="5204392" y="5475020"/>
              <a:chExt cx="5343836" cy="1071469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5204392" y="5475020"/>
                <a:ext cx="5343836" cy="1071469"/>
                <a:chOff x="5334000" y="1169178"/>
                <a:chExt cx="3017520" cy="1157462"/>
              </a:xfrm>
            </p:grpSpPr>
            <p:sp>
              <p:nvSpPr>
                <p:cNvPr id="43" name="圆角矩形 42"/>
                <p:cNvSpPr/>
                <p:nvPr/>
              </p:nvSpPr>
              <p:spPr bwMode="auto">
                <a:xfrm>
                  <a:off x="5334000" y="1198880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等腰三角形 43"/>
                <p:cNvSpPr/>
                <p:nvPr/>
              </p:nvSpPr>
              <p:spPr bwMode="auto">
                <a:xfrm rot="10800000">
                  <a:off x="5392861" y="1986020"/>
                  <a:ext cx="304800" cy="34062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44"/>
                <p:cNvSpPr/>
                <p:nvPr/>
              </p:nvSpPr>
              <p:spPr bwMode="auto">
                <a:xfrm>
                  <a:off x="5334000" y="1178194"/>
                  <a:ext cx="3017520" cy="787140"/>
                </a:xfrm>
                <a:prstGeom prst="roundRect">
                  <a:avLst>
                    <a:gd name="adj" fmla="val 25703"/>
                  </a:avLst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 bwMode="auto">
                <a:xfrm>
                  <a:off x="5334000" y="1169178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336233" y="5559406"/>
                <a:ext cx="5120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As a support, sometimes, I do not how to handle unexpected error …</a:t>
                </a:r>
                <a:endParaRPr lang="zh-CN" altLang="en-US" dirty="0"/>
              </a:p>
            </p:txBody>
          </p:sp>
        </p:grpSp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829" y="5863831"/>
              <a:ext cx="320041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541" y="-20008"/>
            <a:ext cx="12322176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8" descr="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"/>
          <a:stretch>
            <a:fillRect/>
          </a:stretch>
        </p:blipFill>
        <p:spPr bwMode="auto">
          <a:xfrm>
            <a:off x="1314759" y="4724111"/>
            <a:ext cx="670033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3866008" y="5438075"/>
            <a:ext cx="1400175" cy="1219200"/>
            <a:chOff x="3866008" y="5438075"/>
            <a:chExt cx="1400175" cy="12192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008" y="5438075"/>
              <a:ext cx="1400175" cy="12192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287813" y="62879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PSI</a:t>
              </a:r>
              <a:endParaRPr lang="zh-CN" altLang="en-US" dirty="0"/>
            </a:p>
          </p:txBody>
        </p:sp>
      </p:grpSp>
      <p:sp>
        <p:nvSpPr>
          <p:cNvPr id="43" name="椭圆 42"/>
          <p:cNvSpPr/>
          <p:nvPr/>
        </p:nvSpPr>
        <p:spPr bwMode="auto">
          <a:xfrm>
            <a:off x="928" y="295166"/>
            <a:ext cx="1861326" cy="19573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4" y="413906"/>
            <a:ext cx="1702863" cy="170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9" name="直接连接符 38"/>
          <p:cNvCxnSpPr/>
          <p:nvPr/>
        </p:nvCxnSpPr>
        <p:spPr>
          <a:xfrm flipH="1" flipV="1">
            <a:off x="1516566" y="2001199"/>
            <a:ext cx="2263697" cy="2816531"/>
          </a:xfrm>
          <a:prstGeom prst="line">
            <a:avLst/>
          </a:prstGeom>
          <a:ln w="41275">
            <a:solidFill>
              <a:srgbClr val="4C2B49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1" y="646000"/>
            <a:ext cx="1219200" cy="1219200"/>
          </a:xfrm>
          <a:prstGeom prst="rect">
            <a:avLst/>
          </a:prstGeom>
        </p:spPr>
      </p:pic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-49619" y="2235287"/>
            <a:ext cx="2666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Stability Analysis and Rating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82070" y="1082102"/>
            <a:ext cx="1861326" cy="19573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45" y="1184192"/>
            <a:ext cx="1766405" cy="176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8" name="直接连接符 47"/>
          <p:cNvCxnSpPr>
            <a:endCxn id="46" idx="2"/>
          </p:cNvCxnSpPr>
          <p:nvPr/>
        </p:nvCxnSpPr>
        <p:spPr>
          <a:xfrm flipV="1">
            <a:off x="4844376" y="2950492"/>
            <a:ext cx="83972" cy="1867238"/>
          </a:xfrm>
          <a:prstGeom prst="line">
            <a:avLst/>
          </a:prstGeom>
          <a:ln w="41275">
            <a:solidFill>
              <a:srgbClr val="4C2B49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3740963" y="3008712"/>
            <a:ext cx="2666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Change Control Assistance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02" y="1700210"/>
            <a:ext cx="1075090" cy="804746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 bwMode="auto">
          <a:xfrm>
            <a:off x="7655000" y="756071"/>
            <a:ext cx="1861326" cy="19573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6673856" y="2665297"/>
            <a:ext cx="1543043" cy="2384845"/>
          </a:xfrm>
          <a:prstGeom prst="line">
            <a:avLst/>
          </a:prstGeom>
          <a:ln w="41275">
            <a:solidFill>
              <a:srgbClr val="4C2B49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7723160" y="884953"/>
            <a:ext cx="1710771" cy="1682310"/>
          </a:xfrm>
          <a:prstGeom prst="ellipse">
            <a:avLst/>
          </a:prstGeom>
          <a:solidFill>
            <a:srgbClr val="B3F11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01" y="1063365"/>
            <a:ext cx="1219200" cy="1219200"/>
          </a:xfrm>
          <a:prstGeom prst="rect">
            <a:avLst/>
          </a:prstGeom>
        </p:spPr>
      </p:pic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7129005" y="2701394"/>
            <a:ext cx="2708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Monitor and Recovery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9295201" y="3263081"/>
            <a:ext cx="2951487" cy="3562211"/>
            <a:chOff x="9272148" y="3364430"/>
            <a:chExt cx="2951487" cy="3562211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143635" y="3697891"/>
              <a:ext cx="1080000" cy="3228750"/>
            </a:xfrm>
            <a:prstGeom prst="rect">
              <a:avLst/>
            </a:prstGeom>
          </p:spPr>
        </p:pic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 rot="19560000">
              <a:off x="9272148" y="3364430"/>
              <a:ext cx="2016403" cy="114702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 rot="19560000">
              <a:off x="9424788" y="3436241"/>
              <a:ext cx="1803588" cy="97010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 rot="19560000">
              <a:off x="9280194" y="3482922"/>
              <a:ext cx="2007331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PSI</a:t>
              </a:r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your </a:t>
              </a:r>
            </a:p>
            <a:p>
              <a:pPr algn="ctr" eaLnBrk="1" hangingPunct="1"/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Trustworthy</a:t>
              </a:r>
            </a:p>
            <a:p>
              <a:pPr algn="ctr" eaLnBrk="1" hangingPunct="1"/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friend </a:t>
              </a:r>
              <a:endPara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 rot="19560000">
              <a:off x="10919009" y="4275550"/>
              <a:ext cx="193927" cy="171835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6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  <p:bldP spid="51" grpId="0" bldLvl="0" autoUpdateAnimBg="0"/>
      <p:bldP spid="65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881122" y="205358"/>
            <a:ext cx="3951111" cy="3111366"/>
            <a:chOff x="4052322" y="296798"/>
            <a:chExt cx="3951111" cy="3111366"/>
          </a:xfrm>
        </p:grpSpPr>
        <p:pic>
          <p:nvPicPr>
            <p:cNvPr id="4" name="Picture 6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40000">
              <a:off x="4052322" y="296798"/>
              <a:ext cx="3495169" cy="2372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348586" y="1161395"/>
              <a:ext cx="3654847" cy="22467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PSI</a:t>
              </a:r>
            </a:p>
            <a:p>
              <a:pPr algn="ctr"/>
              <a:endPara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4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collector</a:t>
              </a:r>
              <a:endParaRPr lang="zh-CN" alt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78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C 0.05534 0.00093 0.10117 0.00903 0.125 0.02107 L 0.18047 0.04908 C 0.19219 0.0551 0.21146 0.0581 0.23568 0.0581 C 0.2694 0.0581 0.29805 0.05 0.30078 0.03797 C 0.29805 0.02801 0.2694 0.01898 0.23568 0.01898 C 0.21146 0.01898 0.19219 0.02292 0.18047 0.02801 L 0.125 0.05602 C 0.10117 0.06806 0.05534 0.07593 -1.04167E-6 0.07709 C -0.05547 0.07593 -0.1013 0.06806 -0.12513 0.05602 L -0.18021 0.02801 C -0.19232 0.02292 -0.21159 0.01898 -0.23568 0.01898 C -0.26914 0.01898 -0.29805 0.02801 -0.30013 0.03797 C -0.29805 0.05 -0.26914 0.0581 -0.23568 0.0581 C -0.21159 0.0581 -0.19232 0.0551 -0.18021 0.04908 L -0.12513 0.02107 C -0.1013 0.00903 -0.05547 0.00093 -1.04167E-6 -2.96296E-6 Z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07517" y="4068039"/>
            <a:ext cx="1907494" cy="3139472"/>
            <a:chOff x="2543691" y="2290167"/>
            <a:chExt cx="2214079" cy="3433111"/>
          </a:xfrm>
        </p:grpSpPr>
        <p:pic>
          <p:nvPicPr>
            <p:cNvPr id="32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964" y="2290167"/>
              <a:ext cx="1095375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" name="矩形 33"/>
            <p:cNvSpPr/>
            <p:nvPr/>
          </p:nvSpPr>
          <p:spPr>
            <a:xfrm>
              <a:off x="2543691" y="3625876"/>
              <a:ext cx="2214079" cy="2097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4" y="288176"/>
            <a:ext cx="1702863" cy="170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1" y="520270"/>
            <a:ext cx="1219200" cy="1219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3857" y="288176"/>
            <a:ext cx="60188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Stability </a:t>
            </a:r>
          </a:p>
          <a:p>
            <a:r>
              <a:rPr lang="en-US" altLang="zh-CN" sz="54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Analysis and Rating</a:t>
            </a:r>
            <a:endParaRPr lang="zh-CN" altLang="en-US" sz="5400" b="1" dirty="0" smtClean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984234"/>
              </p:ext>
            </p:extLst>
          </p:nvPr>
        </p:nvGraphicFramePr>
        <p:xfrm>
          <a:off x="6737521" y="3463177"/>
          <a:ext cx="5256893" cy="315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7070156" y="3036967"/>
            <a:ext cx="470108" cy="26980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40264" y="2941037"/>
            <a:ext cx="198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Score</a:t>
            </a:r>
            <a:endParaRPr lang="zh-CN" altLang="en-US" sz="24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2516" y="4437791"/>
            <a:ext cx="12618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Ocean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92335" y="3333489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TDM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4235" y="5053000"/>
            <a:ext cx="17313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EQEdting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83250" y="5786168"/>
            <a:ext cx="11410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Razor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1907" y="516072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68</a:t>
            </a:r>
            <a:endParaRPr lang="en-US" altLang="zh-CN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78757" y="3941384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98</a:t>
            </a:r>
            <a:endParaRPr lang="en-US" altLang="zh-CN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52055" y="57861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48</a:t>
            </a:r>
            <a:endParaRPr lang="en-US" altLang="zh-CN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7" y="2678322"/>
            <a:ext cx="1273684" cy="1273684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00170" y="5394789"/>
            <a:ext cx="1085701" cy="1152089"/>
            <a:chOff x="328129" y="5579455"/>
            <a:chExt cx="1085701" cy="1152089"/>
          </a:xfrm>
        </p:grpSpPr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29" y="5579455"/>
              <a:ext cx="1085701" cy="1152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椭圆 25"/>
            <p:cNvSpPr/>
            <p:nvPr/>
          </p:nvSpPr>
          <p:spPr>
            <a:xfrm flipV="1">
              <a:off x="752027" y="5946028"/>
              <a:ext cx="45719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943504" y="5940602"/>
              <a:ext cx="45719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29"/>
          <p:cNvGrpSpPr>
            <a:grpSpLocks/>
          </p:cNvGrpSpPr>
          <p:nvPr/>
        </p:nvGrpSpPr>
        <p:grpSpPr bwMode="auto">
          <a:xfrm>
            <a:off x="1410708" y="2932947"/>
            <a:ext cx="4783615" cy="900667"/>
            <a:chOff x="0" y="0"/>
            <a:chExt cx="7872" cy="2051"/>
          </a:xfrm>
        </p:grpSpPr>
        <p:sp>
          <p:nvSpPr>
            <p:cNvPr id="40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1410708" y="2882934"/>
            <a:ext cx="55842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Leader/Senior Manager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5545" y="3392474"/>
            <a:ext cx="4899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Acquire app info based on the analysis report</a:t>
            </a:r>
            <a:endParaRPr lang="zh-CN" altLang="en-US" sz="2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406083" y="4362984"/>
            <a:ext cx="4783615" cy="900667"/>
            <a:chOff x="0" y="0"/>
            <a:chExt cx="7872" cy="2051"/>
          </a:xfrm>
        </p:grpSpPr>
        <p:sp>
          <p:nvSpPr>
            <p:cNvPr id="31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1406083" y="4312971"/>
            <a:ext cx="55842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Dev/Trader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73034" y="4693964"/>
            <a:ext cx="45207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Enhance </a:t>
            </a:r>
            <a:r>
              <a:rPr lang="en-US" altLang="zh-CN" sz="20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apps performance and complete</a:t>
            </a:r>
            <a:endParaRPr lang="en-US" altLang="zh-CN" sz="2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with priorities</a:t>
            </a:r>
            <a:endParaRPr lang="zh-CN" altLang="en-US" sz="2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1410708" y="5638982"/>
            <a:ext cx="4783615" cy="900667"/>
            <a:chOff x="0" y="0"/>
            <a:chExt cx="7872" cy="2051"/>
          </a:xfrm>
        </p:grpSpPr>
        <p:sp>
          <p:nvSpPr>
            <p:cNvPr id="43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1410708" y="5588969"/>
            <a:ext cx="55842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QA/Support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06083" y="6098509"/>
            <a:ext cx="43826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Locate </a:t>
            </a:r>
            <a:r>
              <a:rPr lang="en-US" altLang="zh-CN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altLang="zh-CN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resolve issues with efficiency</a:t>
            </a:r>
            <a:endParaRPr lang="zh-CN" altLang="en-US" sz="2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6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33857" y="288176"/>
            <a:ext cx="57872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ea typeface="微软雅黑" panose="020B0503020204020204" pitchFamily="34" charset="-122"/>
              </a:rPr>
              <a:t>Production Change </a:t>
            </a:r>
            <a:endParaRPr lang="en-US" altLang="zh-CN" sz="5400" b="1" dirty="0" smtClean="0">
              <a:solidFill>
                <a:srgbClr val="00B0F0"/>
              </a:solidFill>
              <a:ea typeface="微软雅黑" panose="020B0503020204020204" pitchFamily="34" charset="-122"/>
            </a:endParaRPr>
          </a:p>
          <a:p>
            <a:r>
              <a:rPr lang="en-US" altLang="zh-CN" sz="54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Control </a:t>
            </a:r>
            <a:r>
              <a:rPr lang="en-US" altLang="zh-CN" sz="5400" b="1" dirty="0">
                <a:solidFill>
                  <a:srgbClr val="00B0F0"/>
                </a:solidFill>
                <a:ea typeface="微软雅黑" panose="020B0503020204020204" pitchFamily="34" charset="-122"/>
              </a:rPr>
              <a:t>Assistance</a:t>
            </a:r>
            <a:endParaRPr lang="zh-CN" altLang="en-US" sz="54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1" y="258491"/>
            <a:ext cx="1766405" cy="176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8" y="774509"/>
            <a:ext cx="1075090" cy="804746"/>
          </a:xfrm>
          <a:prstGeom prst="rect">
            <a:avLst/>
          </a:prstGeom>
        </p:spPr>
      </p:pic>
      <p:sp>
        <p:nvSpPr>
          <p:cNvPr id="68" name="Oval 165"/>
          <p:cNvSpPr>
            <a:spLocks noChangeArrowheads="1"/>
          </p:cNvSpPr>
          <p:nvPr/>
        </p:nvSpPr>
        <p:spPr bwMode="auto">
          <a:xfrm>
            <a:off x="6280816" y="2569270"/>
            <a:ext cx="2236787" cy="2238375"/>
          </a:xfrm>
          <a:prstGeom prst="ellipse">
            <a:avLst/>
          </a:prstGeom>
          <a:solidFill>
            <a:srgbClr val="2FAB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49" name="Group 209"/>
          <p:cNvGrpSpPr>
            <a:grpSpLocks/>
          </p:cNvGrpSpPr>
          <p:nvPr/>
        </p:nvGrpSpPr>
        <p:grpSpPr bwMode="auto">
          <a:xfrm>
            <a:off x="6349236" y="2785637"/>
            <a:ext cx="1745531" cy="1848136"/>
            <a:chOff x="-15" y="-11"/>
            <a:chExt cx="3009" cy="3732"/>
          </a:xfrm>
        </p:grpSpPr>
        <p:pic>
          <p:nvPicPr>
            <p:cNvPr id="50" name="Picture 2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" y="-11"/>
              <a:ext cx="3009" cy="3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51" name="Group 211"/>
            <p:cNvGrpSpPr>
              <a:grpSpLocks/>
            </p:cNvGrpSpPr>
            <p:nvPr/>
          </p:nvGrpSpPr>
          <p:grpSpPr bwMode="auto">
            <a:xfrm>
              <a:off x="848" y="690"/>
              <a:ext cx="1884" cy="2097"/>
              <a:chOff x="0" y="0"/>
              <a:chExt cx="1716" cy="2097"/>
            </a:xfrm>
          </p:grpSpPr>
          <p:sp>
            <p:nvSpPr>
              <p:cNvPr id="53" name="Line 212"/>
              <p:cNvSpPr>
                <a:spLocks noChangeShapeType="1"/>
              </p:cNvSpPr>
              <p:nvPr/>
            </p:nvSpPr>
            <p:spPr bwMode="auto">
              <a:xfrm>
                <a:off x="24" y="0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13"/>
              <p:cNvSpPr>
                <a:spLocks noChangeShapeType="1"/>
              </p:cNvSpPr>
              <p:nvPr/>
            </p:nvSpPr>
            <p:spPr bwMode="auto">
              <a:xfrm>
                <a:off x="0" y="233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14"/>
              <p:cNvSpPr>
                <a:spLocks noChangeShapeType="1"/>
              </p:cNvSpPr>
              <p:nvPr/>
            </p:nvSpPr>
            <p:spPr bwMode="auto">
              <a:xfrm>
                <a:off x="0" y="466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215"/>
              <p:cNvSpPr>
                <a:spLocks noChangeShapeType="1"/>
              </p:cNvSpPr>
              <p:nvPr/>
            </p:nvSpPr>
            <p:spPr bwMode="auto">
              <a:xfrm>
                <a:off x="0" y="699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16"/>
              <p:cNvSpPr>
                <a:spLocks noChangeShapeType="1"/>
              </p:cNvSpPr>
              <p:nvPr/>
            </p:nvSpPr>
            <p:spPr bwMode="auto">
              <a:xfrm>
                <a:off x="0" y="932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17"/>
              <p:cNvSpPr>
                <a:spLocks noChangeShapeType="1"/>
              </p:cNvSpPr>
              <p:nvPr/>
            </p:nvSpPr>
            <p:spPr bwMode="auto">
              <a:xfrm>
                <a:off x="0" y="1398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18"/>
              <p:cNvSpPr>
                <a:spLocks noChangeShapeType="1"/>
              </p:cNvSpPr>
              <p:nvPr/>
            </p:nvSpPr>
            <p:spPr bwMode="auto">
              <a:xfrm>
                <a:off x="0" y="1864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219"/>
              <p:cNvSpPr>
                <a:spLocks noChangeShapeType="1"/>
              </p:cNvSpPr>
              <p:nvPr/>
            </p:nvSpPr>
            <p:spPr bwMode="auto">
              <a:xfrm>
                <a:off x="0" y="2097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220"/>
              <p:cNvSpPr>
                <a:spLocks noChangeShapeType="1"/>
              </p:cNvSpPr>
              <p:nvPr/>
            </p:nvSpPr>
            <p:spPr bwMode="auto">
              <a:xfrm>
                <a:off x="0" y="1631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221"/>
              <p:cNvSpPr>
                <a:spLocks noChangeShapeType="1"/>
              </p:cNvSpPr>
              <p:nvPr/>
            </p:nvSpPr>
            <p:spPr bwMode="auto">
              <a:xfrm>
                <a:off x="0" y="1165"/>
                <a:ext cx="1693" cy="1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" name="Text Box 222"/>
            <p:cNvSpPr txBox="1">
              <a:spLocks noChangeArrowheads="1"/>
            </p:cNvSpPr>
            <p:nvPr/>
          </p:nvSpPr>
          <p:spPr bwMode="auto">
            <a:xfrm>
              <a:off x="924" y="923"/>
              <a:ext cx="1707" cy="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 err="1" smtClean="0">
                  <a:solidFill>
                    <a:srgbClr val="FF66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SignOff</a:t>
              </a:r>
              <a:endParaRPr lang="zh-CN" altLang="en-US" b="1" dirty="0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勾3 1073"/>
          <p:cNvSpPr>
            <a:spLocks/>
          </p:cNvSpPr>
          <p:nvPr/>
        </p:nvSpPr>
        <p:spPr bwMode="auto">
          <a:xfrm>
            <a:off x="9089699" y="4600185"/>
            <a:ext cx="1544955" cy="1181497"/>
          </a:xfrm>
          <a:custGeom>
            <a:avLst/>
            <a:gdLst>
              <a:gd name="T0" fmla="*/ 13931 w 1360"/>
              <a:gd name="T1" fmla="*/ 189 h 1358"/>
              <a:gd name="T2" fmla="*/ 12453 w 1360"/>
              <a:gd name="T3" fmla="*/ 597 h 1358"/>
              <a:gd name="T4" fmla="*/ 11022 w 1360"/>
              <a:gd name="T5" fmla="*/ 1055 h 1358"/>
              <a:gd name="T6" fmla="*/ 9637 w 1360"/>
              <a:gd name="T7" fmla="*/ 1562 h 1358"/>
              <a:gd name="T8" fmla="*/ 8324 w 1360"/>
              <a:gd name="T9" fmla="*/ 2124 h 1358"/>
              <a:gd name="T10" fmla="*/ 7099 w 1360"/>
              <a:gd name="T11" fmla="*/ 2697 h 1358"/>
              <a:gd name="T12" fmla="*/ 6088 w 1360"/>
              <a:gd name="T13" fmla="*/ 3279 h 1358"/>
              <a:gd name="T14" fmla="*/ 5233 w 1360"/>
              <a:gd name="T15" fmla="*/ 3848 h 1358"/>
              <a:gd name="T16" fmla="*/ 4571 w 1360"/>
              <a:gd name="T17" fmla="*/ 4411 h 1358"/>
              <a:gd name="T18" fmla="*/ 3841 w 1360"/>
              <a:gd name="T19" fmla="*/ 4587 h 1358"/>
              <a:gd name="T20" fmla="*/ 3326 w 1360"/>
              <a:gd name="T21" fmla="*/ 4724 h 1358"/>
              <a:gd name="T22" fmla="*/ 3054 w 1360"/>
              <a:gd name="T23" fmla="*/ 4716 h 1358"/>
              <a:gd name="T24" fmla="*/ 2859 w 1360"/>
              <a:gd name="T25" fmla="*/ 4502 h 1358"/>
              <a:gd name="T26" fmla="*/ 2454 w 1360"/>
              <a:gd name="T27" fmla="*/ 4154 h 1358"/>
              <a:gd name="T28" fmla="*/ 2090 w 1360"/>
              <a:gd name="T29" fmla="*/ 3837 h 1358"/>
              <a:gd name="T30" fmla="*/ 1751 w 1360"/>
              <a:gd name="T31" fmla="*/ 3571 h 1358"/>
              <a:gd name="T32" fmla="*/ 1431 w 1360"/>
              <a:gd name="T33" fmla="*/ 3362 h 1358"/>
              <a:gd name="T34" fmla="*/ 1140 w 1360"/>
              <a:gd name="T35" fmla="*/ 3199 h 1358"/>
              <a:gd name="T36" fmla="*/ 884 w 1360"/>
              <a:gd name="T37" fmla="*/ 3078 h 1358"/>
              <a:gd name="T38" fmla="*/ 596 w 1360"/>
              <a:gd name="T39" fmla="*/ 2990 h 1358"/>
              <a:gd name="T40" fmla="*/ 297 w 1360"/>
              <a:gd name="T41" fmla="*/ 2934 h 1358"/>
              <a:gd name="T42" fmla="*/ 0 w 1360"/>
              <a:gd name="T43" fmla="*/ 2911 h 1358"/>
              <a:gd name="T44" fmla="*/ 390 w 1360"/>
              <a:gd name="T45" fmla="*/ 2787 h 1358"/>
              <a:gd name="T46" fmla="*/ 791 w 1360"/>
              <a:gd name="T47" fmla="*/ 2697 h 1358"/>
              <a:gd name="T48" fmla="*/ 1116 w 1360"/>
              <a:gd name="T49" fmla="*/ 2653 h 1358"/>
              <a:gd name="T50" fmla="*/ 1453 w 1360"/>
              <a:gd name="T51" fmla="*/ 2631 h 1358"/>
              <a:gd name="T52" fmla="*/ 1886 w 1360"/>
              <a:gd name="T53" fmla="*/ 2683 h 1358"/>
              <a:gd name="T54" fmla="*/ 2365 w 1360"/>
              <a:gd name="T55" fmla="*/ 2844 h 1358"/>
              <a:gd name="T56" fmla="*/ 2839 w 1360"/>
              <a:gd name="T57" fmla="*/ 3097 h 1358"/>
              <a:gd name="T58" fmla="*/ 3351 w 1360"/>
              <a:gd name="T59" fmla="*/ 3456 h 1358"/>
              <a:gd name="T60" fmla="*/ 4193 w 1360"/>
              <a:gd name="T61" fmla="*/ 3464 h 1358"/>
              <a:gd name="T62" fmla="*/ 5193 w 1360"/>
              <a:gd name="T63" fmla="*/ 2904 h 1358"/>
              <a:gd name="T64" fmla="*/ 6299 w 1360"/>
              <a:gd name="T65" fmla="*/ 2361 h 1358"/>
              <a:gd name="T66" fmla="*/ 7501 w 1360"/>
              <a:gd name="T67" fmla="*/ 1847 h 1358"/>
              <a:gd name="T68" fmla="*/ 8802 w 1360"/>
              <a:gd name="T69" fmla="*/ 1359 h 1358"/>
              <a:gd name="T70" fmla="*/ 10129 w 1360"/>
              <a:gd name="T71" fmla="*/ 913 h 1358"/>
              <a:gd name="T72" fmla="*/ 11516 w 1360"/>
              <a:gd name="T73" fmla="*/ 507 h 1358"/>
              <a:gd name="T74" fmla="*/ 12904 w 1360"/>
              <a:gd name="T75" fmla="*/ 15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5F3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74552" y="2626738"/>
            <a:ext cx="2236787" cy="2238375"/>
            <a:chOff x="374552" y="2626738"/>
            <a:chExt cx="2236787" cy="2238375"/>
          </a:xfrm>
        </p:grpSpPr>
        <p:grpSp>
          <p:nvGrpSpPr>
            <p:cNvPr id="65" name="Group 165"/>
            <p:cNvGrpSpPr>
              <a:grpSpLocks/>
            </p:cNvGrpSpPr>
            <p:nvPr/>
          </p:nvGrpSpPr>
          <p:grpSpPr bwMode="auto">
            <a:xfrm>
              <a:off x="374552" y="2626738"/>
              <a:ext cx="2236787" cy="2238375"/>
              <a:chOff x="0" y="0"/>
              <a:chExt cx="3524" cy="3524"/>
            </a:xfrm>
          </p:grpSpPr>
          <p:sp>
            <p:nvSpPr>
              <p:cNvPr id="66" name="Oval 1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24" cy="3524"/>
              </a:xfrm>
              <a:prstGeom prst="ellipse">
                <a:avLst/>
              </a:prstGeom>
              <a:solidFill>
                <a:srgbClr val="2FAB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pic>
            <p:nvPicPr>
              <p:cNvPr id="67" name="Picture 16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380000">
                <a:off x="401" y="225"/>
                <a:ext cx="2890" cy="30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矩形 8"/>
            <p:cNvSpPr/>
            <p:nvPr/>
          </p:nvSpPr>
          <p:spPr>
            <a:xfrm>
              <a:off x="742986" y="3336349"/>
              <a:ext cx="154337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Requirement</a:t>
              </a:r>
              <a:endPara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09267" y="2607682"/>
            <a:ext cx="2676629" cy="2238375"/>
            <a:chOff x="2146785" y="3772822"/>
            <a:chExt cx="2676629" cy="2238375"/>
          </a:xfrm>
        </p:grpSpPr>
        <p:grpSp>
          <p:nvGrpSpPr>
            <p:cNvPr id="24" name="组合 23"/>
            <p:cNvGrpSpPr/>
            <p:nvPr/>
          </p:nvGrpSpPr>
          <p:grpSpPr>
            <a:xfrm>
              <a:off x="2146785" y="3772822"/>
              <a:ext cx="2236787" cy="2238375"/>
              <a:chOff x="3686323" y="2626738"/>
              <a:chExt cx="2236787" cy="2238375"/>
            </a:xfrm>
          </p:grpSpPr>
          <p:sp>
            <p:nvSpPr>
              <p:cNvPr id="100" name="Oval 165"/>
              <p:cNvSpPr>
                <a:spLocks noChangeArrowheads="1"/>
              </p:cNvSpPr>
              <p:nvPr/>
            </p:nvSpPr>
            <p:spPr bwMode="auto">
              <a:xfrm>
                <a:off x="3686323" y="2626738"/>
                <a:ext cx="2236787" cy="2238375"/>
              </a:xfrm>
              <a:prstGeom prst="ellipse">
                <a:avLst/>
              </a:prstGeom>
              <a:solidFill>
                <a:srgbClr val="2FAB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pic>
            <p:nvPicPr>
              <p:cNvPr id="77" name="Picture 7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989" y="2773372"/>
                <a:ext cx="1696213" cy="1860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8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60000" flipH="1">
                <a:off x="4001010" y="3579862"/>
                <a:ext cx="114883" cy="1113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7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1085" y="4103200"/>
                <a:ext cx="967902" cy="534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8" name="Group 75"/>
            <p:cNvGrpSpPr>
              <a:grpSpLocks/>
            </p:cNvGrpSpPr>
            <p:nvPr/>
          </p:nvGrpSpPr>
          <p:grpSpPr bwMode="auto">
            <a:xfrm>
              <a:off x="2518445" y="4135416"/>
              <a:ext cx="2304969" cy="1186409"/>
              <a:chOff x="-511" y="548"/>
              <a:chExt cx="5468" cy="2386"/>
            </a:xfrm>
          </p:grpSpPr>
          <p:sp>
            <p:nvSpPr>
              <p:cNvPr id="81" name="Line 79"/>
              <p:cNvSpPr>
                <a:spLocks noChangeShapeType="1"/>
              </p:cNvSpPr>
              <p:nvPr/>
            </p:nvSpPr>
            <p:spPr bwMode="auto">
              <a:xfrm flipV="1">
                <a:off x="-190" y="2823"/>
                <a:ext cx="313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/>
            </p:nvSpPr>
            <p:spPr bwMode="auto">
              <a:xfrm flipV="1">
                <a:off x="-197" y="1906"/>
                <a:ext cx="3137" cy="6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77"/>
              <p:cNvSpPr txBox="1">
                <a:spLocks noChangeArrowheads="1"/>
              </p:cNvSpPr>
              <p:nvPr/>
            </p:nvSpPr>
            <p:spPr bwMode="auto">
              <a:xfrm>
                <a:off x="-140" y="1263"/>
                <a:ext cx="5097" cy="1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XXXXX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XXX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-511" y="548"/>
                <a:ext cx="4139" cy="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Code review</a:t>
                </a:r>
                <a:endParaRPr lang="zh-CN" altLang="en-US" sz="1800" b="1" dirty="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2" name="Group 29"/>
          <p:cNvGrpSpPr>
            <a:grpSpLocks/>
          </p:cNvGrpSpPr>
          <p:nvPr/>
        </p:nvGrpSpPr>
        <p:grpSpPr bwMode="auto">
          <a:xfrm>
            <a:off x="4284471" y="5193202"/>
            <a:ext cx="5488794" cy="900667"/>
            <a:chOff x="0" y="0"/>
            <a:chExt cx="7872" cy="2051"/>
          </a:xfrm>
        </p:grpSpPr>
        <p:sp>
          <p:nvSpPr>
            <p:cNvPr id="103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4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4284471" y="5176864"/>
            <a:ext cx="519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</a:t>
            </a:r>
            <a:r>
              <a:rPr lang="zh-CN" altLang="en-US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development process more </a:t>
            </a:r>
            <a:r>
              <a:rPr lang="en-US" altLang="zh-CN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</a:t>
            </a:r>
          </a:p>
          <a:p>
            <a:r>
              <a:rPr lang="en-US" altLang="zh-CN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details info for QA/App sign off</a:t>
            </a:r>
          </a:p>
          <a:p>
            <a:r>
              <a:rPr lang="en-US" altLang="zh-CN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Avoid meaningless meeting</a:t>
            </a:r>
            <a:endParaRPr lang="en-US" altLang="zh-CN" sz="2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33857" y="288176"/>
            <a:ext cx="60380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ea typeface="微软雅黑" panose="020B0503020204020204" pitchFamily="34" charset="-122"/>
              </a:rPr>
              <a:t>Production Monitor </a:t>
            </a:r>
            <a:endParaRPr lang="en-US" altLang="zh-CN" sz="5400" b="1" dirty="0" smtClean="0">
              <a:solidFill>
                <a:srgbClr val="00B0F0"/>
              </a:solidFill>
              <a:ea typeface="微软雅黑" panose="020B0503020204020204" pitchFamily="34" charset="-122"/>
            </a:endParaRPr>
          </a:p>
          <a:p>
            <a:r>
              <a:rPr lang="en-US" altLang="zh-CN" sz="54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and </a:t>
            </a:r>
            <a:r>
              <a:rPr lang="en-US" altLang="zh-CN" sz="5400" b="1" dirty="0">
                <a:solidFill>
                  <a:srgbClr val="00B0F0"/>
                </a:solidFill>
                <a:ea typeface="微软雅黑" panose="020B0503020204020204" pitchFamily="34" charset="-122"/>
              </a:rPr>
              <a:t>Recovery</a:t>
            </a:r>
            <a:endParaRPr lang="zh-CN" altLang="en-US" sz="54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29669" y="351466"/>
            <a:ext cx="1710771" cy="1682310"/>
          </a:xfrm>
          <a:prstGeom prst="ellipse">
            <a:avLst/>
          </a:prstGeom>
          <a:solidFill>
            <a:srgbClr val="B3F11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0" y="529878"/>
            <a:ext cx="1219200" cy="1219200"/>
          </a:xfrm>
          <a:prstGeom prst="rect">
            <a:avLst/>
          </a:prstGeom>
        </p:spPr>
      </p:pic>
      <p:sp>
        <p:nvSpPr>
          <p:cNvPr id="49" name="椭圆形标注1 534"/>
          <p:cNvSpPr>
            <a:spLocks noChangeArrowheads="1"/>
          </p:cNvSpPr>
          <p:nvPr/>
        </p:nvSpPr>
        <p:spPr bwMode="auto">
          <a:xfrm>
            <a:off x="4817850" y="2766272"/>
            <a:ext cx="825500" cy="825500"/>
          </a:xfrm>
          <a:prstGeom prst="wedgeEllipseCallout">
            <a:avLst>
              <a:gd name="adj1" fmla="val 73000"/>
              <a:gd name="adj2" fmla="val 42616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0" name="Group 75"/>
          <p:cNvGrpSpPr>
            <a:grpSpLocks/>
          </p:cNvGrpSpPr>
          <p:nvPr/>
        </p:nvGrpSpPr>
        <p:grpSpPr bwMode="auto">
          <a:xfrm>
            <a:off x="8329869" y="3411538"/>
            <a:ext cx="4419600" cy="4725987"/>
            <a:chOff x="0" y="0"/>
            <a:chExt cx="6960" cy="7444"/>
          </a:xfrm>
        </p:grpSpPr>
        <p:pic>
          <p:nvPicPr>
            <p:cNvPr id="51" name="Picture 76" descr="234814-s"/>
            <p:cNvPicPr>
              <a:picLocks noChangeAspect="1" noChangeArrowheads="1"/>
            </p:cNvPicPr>
            <p:nvPr/>
          </p:nvPicPr>
          <p:blipFill>
            <a:blip r:embed="rId3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6" t="7127" r="3214" b="273"/>
            <a:stretch>
              <a:fillRect/>
            </a:stretch>
          </p:blipFill>
          <p:spPr bwMode="auto">
            <a:xfrm>
              <a:off x="0" y="0"/>
              <a:ext cx="6960" cy="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勾3 1073"/>
            <p:cNvSpPr>
              <a:spLocks/>
            </p:cNvSpPr>
            <p:nvPr/>
          </p:nvSpPr>
          <p:spPr bwMode="auto">
            <a:xfrm>
              <a:off x="1760" y="2119"/>
              <a:ext cx="2433" cy="1861"/>
            </a:xfrm>
            <a:custGeom>
              <a:avLst/>
              <a:gdLst>
                <a:gd name="T0" fmla="*/ 13931 w 1360"/>
                <a:gd name="T1" fmla="*/ 189 h 1358"/>
                <a:gd name="T2" fmla="*/ 12453 w 1360"/>
                <a:gd name="T3" fmla="*/ 597 h 1358"/>
                <a:gd name="T4" fmla="*/ 11022 w 1360"/>
                <a:gd name="T5" fmla="*/ 1055 h 1358"/>
                <a:gd name="T6" fmla="*/ 9637 w 1360"/>
                <a:gd name="T7" fmla="*/ 1562 h 1358"/>
                <a:gd name="T8" fmla="*/ 8324 w 1360"/>
                <a:gd name="T9" fmla="*/ 2124 h 1358"/>
                <a:gd name="T10" fmla="*/ 7099 w 1360"/>
                <a:gd name="T11" fmla="*/ 2697 h 1358"/>
                <a:gd name="T12" fmla="*/ 6088 w 1360"/>
                <a:gd name="T13" fmla="*/ 3279 h 1358"/>
                <a:gd name="T14" fmla="*/ 5233 w 1360"/>
                <a:gd name="T15" fmla="*/ 3848 h 1358"/>
                <a:gd name="T16" fmla="*/ 4571 w 1360"/>
                <a:gd name="T17" fmla="*/ 4411 h 1358"/>
                <a:gd name="T18" fmla="*/ 3841 w 1360"/>
                <a:gd name="T19" fmla="*/ 4587 h 1358"/>
                <a:gd name="T20" fmla="*/ 3326 w 1360"/>
                <a:gd name="T21" fmla="*/ 4724 h 1358"/>
                <a:gd name="T22" fmla="*/ 3054 w 1360"/>
                <a:gd name="T23" fmla="*/ 4716 h 1358"/>
                <a:gd name="T24" fmla="*/ 2859 w 1360"/>
                <a:gd name="T25" fmla="*/ 4502 h 1358"/>
                <a:gd name="T26" fmla="*/ 2454 w 1360"/>
                <a:gd name="T27" fmla="*/ 4154 h 1358"/>
                <a:gd name="T28" fmla="*/ 2090 w 1360"/>
                <a:gd name="T29" fmla="*/ 3837 h 1358"/>
                <a:gd name="T30" fmla="*/ 1751 w 1360"/>
                <a:gd name="T31" fmla="*/ 3571 h 1358"/>
                <a:gd name="T32" fmla="*/ 1431 w 1360"/>
                <a:gd name="T33" fmla="*/ 3362 h 1358"/>
                <a:gd name="T34" fmla="*/ 1140 w 1360"/>
                <a:gd name="T35" fmla="*/ 3199 h 1358"/>
                <a:gd name="T36" fmla="*/ 884 w 1360"/>
                <a:gd name="T37" fmla="*/ 3078 h 1358"/>
                <a:gd name="T38" fmla="*/ 596 w 1360"/>
                <a:gd name="T39" fmla="*/ 2990 h 1358"/>
                <a:gd name="T40" fmla="*/ 297 w 1360"/>
                <a:gd name="T41" fmla="*/ 2934 h 1358"/>
                <a:gd name="T42" fmla="*/ 0 w 1360"/>
                <a:gd name="T43" fmla="*/ 2911 h 1358"/>
                <a:gd name="T44" fmla="*/ 390 w 1360"/>
                <a:gd name="T45" fmla="*/ 2787 h 1358"/>
                <a:gd name="T46" fmla="*/ 791 w 1360"/>
                <a:gd name="T47" fmla="*/ 2697 h 1358"/>
                <a:gd name="T48" fmla="*/ 1116 w 1360"/>
                <a:gd name="T49" fmla="*/ 2653 h 1358"/>
                <a:gd name="T50" fmla="*/ 1453 w 1360"/>
                <a:gd name="T51" fmla="*/ 2631 h 1358"/>
                <a:gd name="T52" fmla="*/ 1886 w 1360"/>
                <a:gd name="T53" fmla="*/ 2683 h 1358"/>
                <a:gd name="T54" fmla="*/ 2365 w 1360"/>
                <a:gd name="T55" fmla="*/ 2844 h 1358"/>
                <a:gd name="T56" fmla="*/ 2839 w 1360"/>
                <a:gd name="T57" fmla="*/ 3097 h 1358"/>
                <a:gd name="T58" fmla="*/ 3351 w 1360"/>
                <a:gd name="T59" fmla="*/ 3456 h 1358"/>
                <a:gd name="T60" fmla="*/ 4193 w 1360"/>
                <a:gd name="T61" fmla="*/ 3464 h 1358"/>
                <a:gd name="T62" fmla="*/ 5193 w 1360"/>
                <a:gd name="T63" fmla="*/ 2904 h 1358"/>
                <a:gd name="T64" fmla="*/ 6299 w 1360"/>
                <a:gd name="T65" fmla="*/ 2361 h 1358"/>
                <a:gd name="T66" fmla="*/ 7501 w 1360"/>
                <a:gd name="T67" fmla="*/ 1847 h 1358"/>
                <a:gd name="T68" fmla="*/ 8802 w 1360"/>
                <a:gd name="T69" fmla="*/ 1359 h 1358"/>
                <a:gd name="T70" fmla="*/ 10129 w 1360"/>
                <a:gd name="T71" fmla="*/ 913 h 1358"/>
                <a:gd name="T72" fmla="*/ 11516 w 1360"/>
                <a:gd name="T73" fmla="*/ 507 h 1358"/>
                <a:gd name="T74" fmla="*/ 12904 w 1360"/>
                <a:gd name="T75" fmla="*/ 153 h 13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0" h="1358">
                  <a:moveTo>
                    <a:pt x="1331" y="0"/>
                  </a:moveTo>
                  <a:lnTo>
                    <a:pt x="1360" y="54"/>
                  </a:lnTo>
                  <a:lnTo>
                    <a:pt x="1287" y="109"/>
                  </a:lnTo>
                  <a:lnTo>
                    <a:pt x="1216" y="169"/>
                  </a:lnTo>
                  <a:lnTo>
                    <a:pt x="1145" y="232"/>
                  </a:lnTo>
                  <a:lnTo>
                    <a:pt x="1076" y="299"/>
                  </a:lnTo>
                  <a:lnTo>
                    <a:pt x="1007" y="368"/>
                  </a:lnTo>
                  <a:lnTo>
                    <a:pt x="941" y="443"/>
                  </a:lnTo>
                  <a:lnTo>
                    <a:pt x="876" y="520"/>
                  </a:lnTo>
                  <a:lnTo>
                    <a:pt x="813" y="602"/>
                  </a:lnTo>
                  <a:lnTo>
                    <a:pt x="751" y="685"/>
                  </a:lnTo>
                  <a:lnTo>
                    <a:pt x="693" y="765"/>
                  </a:lnTo>
                  <a:lnTo>
                    <a:pt x="642" y="848"/>
                  </a:lnTo>
                  <a:lnTo>
                    <a:pt x="594" y="930"/>
                  </a:lnTo>
                  <a:lnTo>
                    <a:pt x="551" y="1011"/>
                  </a:lnTo>
                  <a:lnTo>
                    <a:pt x="511" y="1091"/>
                  </a:lnTo>
                  <a:lnTo>
                    <a:pt x="476" y="1172"/>
                  </a:lnTo>
                  <a:lnTo>
                    <a:pt x="446" y="1251"/>
                  </a:lnTo>
                  <a:lnTo>
                    <a:pt x="401" y="1281"/>
                  </a:lnTo>
                  <a:lnTo>
                    <a:pt x="375" y="1300"/>
                  </a:lnTo>
                  <a:lnTo>
                    <a:pt x="348" y="1320"/>
                  </a:lnTo>
                  <a:lnTo>
                    <a:pt x="325" y="1339"/>
                  </a:lnTo>
                  <a:lnTo>
                    <a:pt x="304" y="1358"/>
                  </a:lnTo>
                  <a:lnTo>
                    <a:pt x="298" y="1337"/>
                  </a:lnTo>
                  <a:lnTo>
                    <a:pt x="290" y="1310"/>
                  </a:lnTo>
                  <a:lnTo>
                    <a:pt x="279" y="1276"/>
                  </a:lnTo>
                  <a:lnTo>
                    <a:pt x="263" y="1237"/>
                  </a:lnTo>
                  <a:lnTo>
                    <a:pt x="240" y="1178"/>
                  </a:lnTo>
                  <a:lnTo>
                    <a:pt x="221" y="1132"/>
                  </a:lnTo>
                  <a:lnTo>
                    <a:pt x="204" y="1088"/>
                  </a:lnTo>
                  <a:lnTo>
                    <a:pt x="186" y="1049"/>
                  </a:lnTo>
                  <a:lnTo>
                    <a:pt x="171" y="1013"/>
                  </a:lnTo>
                  <a:lnTo>
                    <a:pt x="156" y="982"/>
                  </a:lnTo>
                  <a:lnTo>
                    <a:pt x="140" y="953"/>
                  </a:lnTo>
                  <a:lnTo>
                    <a:pt x="125" y="928"/>
                  </a:lnTo>
                  <a:lnTo>
                    <a:pt x="111" y="907"/>
                  </a:lnTo>
                  <a:lnTo>
                    <a:pt x="100" y="890"/>
                  </a:lnTo>
                  <a:lnTo>
                    <a:pt x="86" y="873"/>
                  </a:lnTo>
                  <a:lnTo>
                    <a:pt x="71" y="859"/>
                  </a:lnTo>
                  <a:lnTo>
                    <a:pt x="58" y="848"/>
                  </a:lnTo>
                  <a:lnTo>
                    <a:pt x="44" y="838"/>
                  </a:lnTo>
                  <a:lnTo>
                    <a:pt x="29" y="832"/>
                  </a:lnTo>
                  <a:lnTo>
                    <a:pt x="15" y="827"/>
                  </a:lnTo>
                  <a:lnTo>
                    <a:pt x="0" y="825"/>
                  </a:lnTo>
                  <a:lnTo>
                    <a:pt x="19" y="806"/>
                  </a:lnTo>
                  <a:lnTo>
                    <a:pt x="38" y="790"/>
                  </a:lnTo>
                  <a:lnTo>
                    <a:pt x="58" y="777"/>
                  </a:lnTo>
                  <a:lnTo>
                    <a:pt x="77" y="765"/>
                  </a:lnTo>
                  <a:lnTo>
                    <a:pt x="94" y="758"/>
                  </a:lnTo>
                  <a:lnTo>
                    <a:pt x="109" y="752"/>
                  </a:lnTo>
                  <a:lnTo>
                    <a:pt x="127" y="748"/>
                  </a:lnTo>
                  <a:lnTo>
                    <a:pt x="142" y="746"/>
                  </a:lnTo>
                  <a:lnTo>
                    <a:pt x="163" y="750"/>
                  </a:lnTo>
                  <a:lnTo>
                    <a:pt x="184" y="761"/>
                  </a:lnTo>
                  <a:lnTo>
                    <a:pt x="207" y="779"/>
                  </a:lnTo>
                  <a:lnTo>
                    <a:pt x="231" y="806"/>
                  </a:lnTo>
                  <a:lnTo>
                    <a:pt x="254" y="838"/>
                  </a:lnTo>
                  <a:lnTo>
                    <a:pt x="277" y="878"/>
                  </a:lnTo>
                  <a:lnTo>
                    <a:pt x="302" y="924"/>
                  </a:lnTo>
                  <a:lnTo>
                    <a:pt x="327" y="980"/>
                  </a:lnTo>
                  <a:lnTo>
                    <a:pt x="363" y="1063"/>
                  </a:lnTo>
                  <a:lnTo>
                    <a:pt x="409" y="982"/>
                  </a:lnTo>
                  <a:lnTo>
                    <a:pt x="457" y="901"/>
                  </a:lnTo>
                  <a:lnTo>
                    <a:pt x="507" y="823"/>
                  </a:lnTo>
                  <a:lnTo>
                    <a:pt x="561" y="744"/>
                  </a:lnTo>
                  <a:lnTo>
                    <a:pt x="615" y="669"/>
                  </a:lnTo>
                  <a:lnTo>
                    <a:pt x="672" y="596"/>
                  </a:lnTo>
                  <a:lnTo>
                    <a:pt x="732" y="524"/>
                  </a:lnTo>
                  <a:lnTo>
                    <a:pt x="795" y="453"/>
                  </a:lnTo>
                  <a:lnTo>
                    <a:pt x="859" y="385"/>
                  </a:lnTo>
                  <a:lnTo>
                    <a:pt x="924" y="320"/>
                  </a:lnTo>
                  <a:lnTo>
                    <a:pt x="989" y="259"/>
                  </a:lnTo>
                  <a:lnTo>
                    <a:pt x="1055" y="199"/>
                  </a:lnTo>
                  <a:lnTo>
                    <a:pt x="1124" y="144"/>
                  </a:lnTo>
                  <a:lnTo>
                    <a:pt x="1191" y="92"/>
                  </a:lnTo>
                  <a:lnTo>
                    <a:pt x="1260" y="44"/>
                  </a:lnTo>
                  <a:lnTo>
                    <a:pt x="1331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F3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580" tIns="34290" rIns="68580" bIns="34290" anchor="ctr"/>
            <a:lstStyle/>
            <a:p>
              <a:endParaRPr lang="zh-CN" altLang="en-US"/>
            </a:p>
          </p:txBody>
        </p:sp>
      </p:grpSp>
      <p:sp>
        <p:nvSpPr>
          <p:cNvPr id="60" name="椭圆形标注1 534"/>
          <p:cNvSpPr>
            <a:spLocks noChangeArrowheads="1"/>
          </p:cNvSpPr>
          <p:nvPr/>
        </p:nvSpPr>
        <p:spPr bwMode="auto">
          <a:xfrm rot="3257785">
            <a:off x="6390606" y="2466005"/>
            <a:ext cx="825500" cy="825500"/>
          </a:xfrm>
          <a:prstGeom prst="wedgeEllipseCallout">
            <a:avLst>
              <a:gd name="adj1" fmla="val 73000"/>
              <a:gd name="adj2" fmla="val 42616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" name="椭圆形标注1 534"/>
          <p:cNvSpPr>
            <a:spLocks noChangeArrowheads="1"/>
          </p:cNvSpPr>
          <p:nvPr/>
        </p:nvSpPr>
        <p:spPr bwMode="auto">
          <a:xfrm rot="4437704">
            <a:off x="8195231" y="2766273"/>
            <a:ext cx="825500" cy="825500"/>
          </a:xfrm>
          <a:prstGeom prst="wedgeEllipseCallout">
            <a:avLst>
              <a:gd name="adj1" fmla="val 73000"/>
              <a:gd name="adj2" fmla="val 42616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577441" y="2961745"/>
            <a:ext cx="727668" cy="727997"/>
          </a:xfrm>
          <a:prstGeom prst="rect">
            <a:avLst/>
          </a:prstGeom>
          <a:solidFill>
            <a:srgbClr val="F8F8F8"/>
          </a:solidFill>
          <a:ln w="57150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5" name="勾1 1062"/>
          <p:cNvSpPr>
            <a:spLocks/>
          </p:cNvSpPr>
          <p:nvPr/>
        </p:nvSpPr>
        <p:spPr bwMode="auto">
          <a:xfrm>
            <a:off x="577441" y="3067774"/>
            <a:ext cx="741362" cy="515938"/>
          </a:xfrm>
          <a:custGeom>
            <a:avLst/>
            <a:gdLst>
              <a:gd name="T0" fmla="*/ 92791 w 1439795"/>
              <a:gd name="T1" fmla="*/ 0 h 1078336"/>
              <a:gd name="T2" fmla="*/ 101209 w 1439795"/>
              <a:gd name="T3" fmla="*/ 5691 h 1078336"/>
              <a:gd name="T4" fmla="*/ 39397 w 1439795"/>
              <a:gd name="T5" fmla="*/ 56510 h 1078336"/>
              <a:gd name="T6" fmla="*/ 0 w 1439795"/>
              <a:gd name="T7" fmla="*/ 29877 h 1078336"/>
              <a:gd name="T8" fmla="*/ 7032 w 1439795"/>
              <a:gd name="T9" fmla="*/ 24096 h 1078336"/>
              <a:gd name="T10" fmla="*/ 38010 w 1439795"/>
              <a:gd name="T11" fmla="*/ 45038 h 1078336"/>
              <a:gd name="T12" fmla="*/ 92791 w 1439795"/>
              <a:gd name="T13" fmla="*/ 0 h 1078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lnTo>
                  <a:pt x="1320032" y="0"/>
                </a:lnTo>
                <a:close/>
              </a:path>
            </a:pathLst>
          </a:custGeom>
          <a:solidFill>
            <a:srgbClr val="FE5F34"/>
          </a:solidFill>
          <a:ln w="38100" cmpd="sng">
            <a:solidFill>
              <a:srgbClr val="FE5F3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577441" y="3901531"/>
            <a:ext cx="727668" cy="727997"/>
          </a:xfrm>
          <a:prstGeom prst="rect">
            <a:avLst/>
          </a:prstGeom>
          <a:solidFill>
            <a:srgbClr val="F8F8F8"/>
          </a:solidFill>
          <a:ln w="57150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4" name="勾1 1062"/>
          <p:cNvSpPr>
            <a:spLocks/>
          </p:cNvSpPr>
          <p:nvPr/>
        </p:nvSpPr>
        <p:spPr bwMode="auto">
          <a:xfrm>
            <a:off x="577441" y="4053783"/>
            <a:ext cx="741362" cy="515938"/>
          </a:xfrm>
          <a:custGeom>
            <a:avLst/>
            <a:gdLst>
              <a:gd name="T0" fmla="*/ 92791 w 1439795"/>
              <a:gd name="T1" fmla="*/ 0 h 1078336"/>
              <a:gd name="T2" fmla="*/ 101209 w 1439795"/>
              <a:gd name="T3" fmla="*/ 5691 h 1078336"/>
              <a:gd name="T4" fmla="*/ 39397 w 1439795"/>
              <a:gd name="T5" fmla="*/ 56510 h 1078336"/>
              <a:gd name="T6" fmla="*/ 0 w 1439795"/>
              <a:gd name="T7" fmla="*/ 29877 h 1078336"/>
              <a:gd name="T8" fmla="*/ 7032 w 1439795"/>
              <a:gd name="T9" fmla="*/ 24096 h 1078336"/>
              <a:gd name="T10" fmla="*/ 38010 w 1439795"/>
              <a:gd name="T11" fmla="*/ 45038 h 1078336"/>
              <a:gd name="T12" fmla="*/ 92791 w 1439795"/>
              <a:gd name="T13" fmla="*/ 0 h 1078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lnTo>
                  <a:pt x="1320032" y="0"/>
                </a:lnTo>
                <a:close/>
              </a:path>
            </a:pathLst>
          </a:custGeom>
          <a:solidFill>
            <a:srgbClr val="FE5F34"/>
          </a:solidFill>
          <a:ln w="38100" cmpd="sng">
            <a:solidFill>
              <a:srgbClr val="FE5F3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5" name="Rectangle 65"/>
          <p:cNvSpPr>
            <a:spLocks noChangeArrowheads="1"/>
          </p:cNvSpPr>
          <p:nvPr/>
        </p:nvSpPr>
        <p:spPr bwMode="auto">
          <a:xfrm>
            <a:off x="577441" y="4979597"/>
            <a:ext cx="727668" cy="727997"/>
          </a:xfrm>
          <a:prstGeom prst="rect">
            <a:avLst/>
          </a:prstGeom>
          <a:solidFill>
            <a:srgbClr val="F8F8F8"/>
          </a:solidFill>
          <a:ln w="57150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7" name="勾1 1062"/>
          <p:cNvSpPr>
            <a:spLocks/>
          </p:cNvSpPr>
          <p:nvPr/>
        </p:nvSpPr>
        <p:spPr bwMode="auto">
          <a:xfrm>
            <a:off x="577441" y="5099599"/>
            <a:ext cx="741362" cy="515938"/>
          </a:xfrm>
          <a:custGeom>
            <a:avLst/>
            <a:gdLst>
              <a:gd name="T0" fmla="*/ 92791 w 1439795"/>
              <a:gd name="T1" fmla="*/ 0 h 1078336"/>
              <a:gd name="T2" fmla="*/ 101209 w 1439795"/>
              <a:gd name="T3" fmla="*/ 5691 h 1078336"/>
              <a:gd name="T4" fmla="*/ 39397 w 1439795"/>
              <a:gd name="T5" fmla="*/ 56510 h 1078336"/>
              <a:gd name="T6" fmla="*/ 0 w 1439795"/>
              <a:gd name="T7" fmla="*/ 29877 h 1078336"/>
              <a:gd name="T8" fmla="*/ 7032 w 1439795"/>
              <a:gd name="T9" fmla="*/ 24096 h 1078336"/>
              <a:gd name="T10" fmla="*/ 38010 w 1439795"/>
              <a:gd name="T11" fmla="*/ 45038 h 1078336"/>
              <a:gd name="T12" fmla="*/ 92791 w 1439795"/>
              <a:gd name="T13" fmla="*/ 0 h 1078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9795" h="1078336">
                <a:moveTo>
                  <a:pt x="1320032" y="0"/>
                </a:moveTo>
                <a:lnTo>
                  <a:pt x="1439795" y="108600"/>
                </a:lnTo>
                <a:lnTo>
                  <a:pt x="560454" y="1078336"/>
                </a:lnTo>
                <a:lnTo>
                  <a:pt x="0" y="570126"/>
                </a:lnTo>
                <a:lnTo>
                  <a:pt x="100041" y="459801"/>
                </a:lnTo>
                <a:lnTo>
                  <a:pt x="540731" y="859412"/>
                </a:lnTo>
                <a:lnTo>
                  <a:pt x="1320032" y="0"/>
                </a:lnTo>
                <a:close/>
              </a:path>
            </a:pathLst>
          </a:custGeom>
          <a:solidFill>
            <a:srgbClr val="FE5F34"/>
          </a:solidFill>
          <a:ln w="38100" cmpd="sng">
            <a:solidFill>
              <a:srgbClr val="FE5F3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89" y="3689742"/>
            <a:ext cx="2114970" cy="2114970"/>
          </a:xfrm>
          <a:prstGeom prst="rect">
            <a:avLst/>
          </a:prstGeom>
        </p:spPr>
      </p:pic>
      <p:grpSp>
        <p:nvGrpSpPr>
          <p:cNvPr id="83" name="Group 29"/>
          <p:cNvGrpSpPr>
            <a:grpSpLocks/>
          </p:cNvGrpSpPr>
          <p:nvPr/>
        </p:nvGrpSpPr>
        <p:grpSpPr bwMode="auto">
          <a:xfrm>
            <a:off x="1421412" y="3067774"/>
            <a:ext cx="2462329" cy="587300"/>
            <a:chOff x="0" y="0"/>
            <a:chExt cx="7872" cy="2051"/>
          </a:xfrm>
        </p:grpSpPr>
        <p:sp>
          <p:nvSpPr>
            <p:cNvPr id="84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1447946" y="3146376"/>
            <a:ext cx="16203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 alert</a:t>
            </a:r>
            <a:endParaRPr lang="zh-CN" altLang="en-US" sz="2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1420433" y="4006567"/>
            <a:ext cx="2463307" cy="587300"/>
            <a:chOff x="0" y="0"/>
            <a:chExt cx="7872" cy="2051"/>
          </a:xfrm>
        </p:grpSpPr>
        <p:sp>
          <p:nvSpPr>
            <p:cNvPr id="90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2" name="Group 29"/>
          <p:cNvGrpSpPr>
            <a:grpSpLocks/>
          </p:cNvGrpSpPr>
          <p:nvPr/>
        </p:nvGrpSpPr>
        <p:grpSpPr bwMode="auto">
          <a:xfrm>
            <a:off x="1373868" y="5017352"/>
            <a:ext cx="2509872" cy="587300"/>
            <a:chOff x="0" y="0"/>
            <a:chExt cx="7872" cy="2051"/>
          </a:xfrm>
        </p:grpSpPr>
        <p:sp>
          <p:nvSpPr>
            <p:cNvPr id="93" name="半闭框 266"/>
            <p:cNvSpPr>
              <a:spLocks/>
            </p:cNvSpPr>
            <p:nvPr/>
          </p:nvSpPr>
          <p:spPr bwMode="auto">
            <a:xfrm>
              <a:off x="0" y="0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4" name="半闭框 266"/>
            <p:cNvSpPr>
              <a:spLocks/>
            </p:cNvSpPr>
            <p:nvPr/>
          </p:nvSpPr>
          <p:spPr bwMode="auto">
            <a:xfrm flipH="1" flipV="1">
              <a:off x="7323" y="1502"/>
              <a:ext cx="549" cy="549"/>
            </a:xfrm>
            <a:custGeom>
              <a:avLst/>
              <a:gdLst>
                <a:gd name="T0" fmla="*/ 0 w 1905000"/>
                <a:gd name="T1" fmla="*/ 0 h 1905000"/>
                <a:gd name="T2" fmla="*/ 549 w 1905000"/>
                <a:gd name="T3" fmla="*/ 0 h 1905000"/>
                <a:gd name="T4" fmla="*/ 366 w 1905000"/>
                <a:gd name="T5" fmla="*/ 183 h 1905000"/>
                <a:gd name="T6" fmla="*/ 183 w 1905000"/>
                <a:gd name="T7" fmla="*/ 183 h 1905000"/>
                <a:gd name="T8" fmla="*/ 183 w 1905000"/>
                <a:gd name="T9" fmla="*/ 366 h 1905000"/>
                <a:gd name="T10" fmla="*/ 0 w 1905000"/>
                <a:gd name="T11" fmla="*/ 549 h 1905000"/>
                <a:gd name="T12" fmla="*/ 0 w 1905000"/>
                <a:gd name="T13" fmla="*/ 0 h 1905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000" h="1905000">
                  <a:moveTo>
                    <a:pt x="0" y="0"/>
                  </a:moveTo>
                  <a:lnTo>
                    <a:pt x="1905000" y="0"/>
                  </a:lnTo>
                  <a:lnTo>
                    <a:pt x="1270006" y="634994"/>
                  </a:lnTo>
                  <a:lnTo>
                    <a:pt x="634994" y="634994"/>
                  </a:lnTo>
                  <a:lnTo>
                    <a:pt x="634994" y="1270006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5" name="矩形 94"/>
          <p:cNvSpPr/>
          <p:nvPr/>
        </p:nvSpPr>
        <p:spPr>
          <a:xfrm>
            <a:off x="1429917" y="4110592"/>
            <a:ext cx="2233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zh-CN" altLang="en-US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revovery</a:t>
            </a:r>
            <a:endParaRPr lang="en-US" altLang="zh-CN" sz="2000" b="0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447946" y="5174557"/>
            <a:ext cx="22699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 start/restart</a:t>
            </a:r>
            <a:endParaRPr lang="zh-CN" altLang="en-US" sz="2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206</Words>
  <Application>Microsoft Office PowerPoint</Application>
  <PresentationFormat>宽屏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 meng</dc:creator>
  <cp:lastModifiedBy>dan meng</cp:lastModifiedBy>
  <cp:revision>40</cp:revision>
  <dcterms:created xsi:type="dcterms:W3CDTF">2017-10-15T10:51:22Z</dcterms:created>
  <dcterms:modified xsi:type="dcterms:W3CDTF">2017-10-15T15:37:42Z</dcterms:modified>
</cp:coreProperties>
</file>