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881EA-D6FA-4FC6-B568-B87EB7F05DC2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E704A-8438-4FC5-BE14-64FB2825C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634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37827-FC6B-49BD-83C8-05AF8B2B3C79}" type="slidenum">
              <a:rPr lang="zh-CN" altLang="en-US" smtClean="0"/>
              <a:pPr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58594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9079-80BF-4F18-AA9C-03533368912F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F330-EA41-4591-ACED-7126A64BA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3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9079-80BF-4F18-AA9C-03533368912F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F330-EA41-4591-ACED-7126A64BA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94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9079-80BF-4F18-AA9C-03533368912F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F330-EA41-4591-ACED-7126A64BA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4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9079-80BF-4F18-AA9C-03533368912F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F330-EA41-4591-ACED-7126A64BA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38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9079-80BF-4F18-AA9C-03533368912F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F330-EA41-4591-ACED-7126A64BA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3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9079-80BF-4F18-AA9C-03533368912F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F330-EA41-4591-ACED-7126A64BA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60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9079-80BF-4F18-AA9C-03533368912F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F330-EA41-4591-ACED-7126A64BA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58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9079-80BF-4F18-AA9C-03533368912F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F330-EA41-4591-ACED-7126A64BA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69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9079-80BF-4F18-AA9C-03533368912F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F330-EA41-4591-ACED-7126A64BA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22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9079-80BF-4F18-AA9C-03533368912F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F330-EA41-4591-ACED-7126A64BA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42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9079-80BF-4F18-AA9C-03533368912F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F330-EA41-4591-ACED-7126A64BA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50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E9079-80BF-4F18-AA9C-03533368912F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2F330-EA41-4591-ACED-7126A64BA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12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10" Type="http://schemas.openxmlformats.org/officeDocument/2006/relationships/image" Target="../media/image23.emf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14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 bwMode="auto">
          <a:xfrm>
            <a:off x="9686104" y="4639039"/>
            <a:ext cx="1381990" cy="13819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7935048" y="4639039"/>
            <a:ext cx="1381990" cy="13819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70" y="1210039"/>
            <a:ext cx="6858000" cy="68580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 bwMode="auto">
          <a:xfrm>
            <a:off x="6096000" y="4639039"/>
            <a:ext cx="1381990" cy="13819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84" y="295412"/>
            <a:ext cx="13079449" cy="13079449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39313" cy="6858000"/>
          </a:xfrm>
        </p:spPr>
      </p:pic>
      <p:sp>
        <p:nvSpPr>
          <p:cNvPr id="6" name="文本框 25"/>
          <p:cNvSpPr>
            <a:spLocks noChangeArrowheads="1"/>
          </p:cNvSpPr>
          <p:nvPr/>
        </p:nvSpPr>
        <p:spPr bwMode="auto">
          <a:xfrm>
            <a:off x="9482138" y="265916"/>
            <a:ext cx="2709862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CE7D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ICG Unit IV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Equity QA Framework</a:t>
            </a:r>
          </a:p>
        </p:txBody>
      </p:sp>
      <p:sp>
        <p:nvSpPr>
          <p:cNvPr id="7" name="直接连接符 28"/>
          <p:cNvSpPr>
            <a:spLocks noChangeShapeType="1"/>
          </p:cNvSpPr>
          <p:nvPr/>
        </p:nvSpPr>
        <p:spPr bwMode="auto">
          <a:xfrm>
            <a:off x="9463844" y="356992"/>
            <a:ext cx="18136" cy="432718"/>
          </a:xfrm>
          <a:prstGeom prst="line">
            <a:avLst/>
          </a:prstGeom>
          <a:noFill/>
          <a:ln w="57150" cmpd="sng">
            <a:solidFill>
              <a:srgbClr val="99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07" y="796996"/>
            <a:ext cx="1563242" cy="12595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4213">
            <a:off x="7289233" y="1272976"/>
            <a:ext cx="3301587" cy="331428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651" y="671772"/>
            <a:ext cx="3301587" cy="331428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322" y="935272"/>
            <a:ext cx="3425722" cy="343889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68" y="265916"/>
            <a:ext cx="13231761" cy="1323176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04" y="-174488"/>
            <a:ext cx="14387645" cy="1438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5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C -4.79167E-6 -0.0331 -0.0638 -0.05995 -0.14218 -0.05995 C -0.23424 -0.05995 -0.26757 -0.03009 -0.2819 -0.01204 L -0.29609 0.01204 C -0.31015 0.03009 -0.3457 0.05995 -0.45 0.05995 C -0.5164 0.05995 -0.59244 0.0331 -0.59244 -3.7037E-7 C -0.59244 -0.0331 -0.5164 -0.05995 -0.45 -0.05995 C -0.3457 -0.05995 -0.31015 -0.03009 -0.29609 -0.01204 L -0.2819 0.01204 C -0.26757 0.03009 -0.23424 0.05995 -0.14218 0.05995 C -0.0638 0.05995 -4.79167E-6 0.0331 -4.79167E-6 -3.7037E-7 Z " pathEditMode="relative" rAng="10800000" ptsTypes="AAAAAAAAAAA">
                                      <p:cBhvr>
                                        <p:cTn id="6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6" presetClass="entr" presetSubtype="21" repeatCount="indefinite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5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repeatCount="indefinite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repeatCount="indefinite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C3E7FD"/>
              </a:clrFrom>
              <a:clrTo>
                <a:srgbClr val="C3E7FD">
                  <a:alpha val="0"/>
                </a:srgbClr>
              </a:clrTo>
            </a:clrChange>
          </a:blip>
          <a:srcRect l="593" t="34579" r="2500" b="19533"/>
          <a:stretch/>
        </p:blipFill>
        <p:spPr>
          <a:xfrm>
            <a:off x="-286163" y="2573981"/>
            <a:ext cx="11815012" cy="447574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29113" y="4025920"/>
            <a:ext cx="390363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Disadvantages…</a:t>
            </a:r>
          </a:p>
          <a:p>
            <a:pPr algn="ctr"/>
            <a:r>
              <a:rPr lang="en-US" altLang="zh-CN" sz="36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I Want to say</a:t>
            </a:r>
            <a:endParaRPr lang="zh-CN" alt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6" t="23218" r="16900" b="36299"/>
          <a:stretch/>
        </p:blipFill>
        <p:spPr>
          <a:xfrm>
            <a:off x="1398818" y="2845394"/>
            <a:ext cx="2571750" cy="54292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 rot="409798">
            <a:off x="260898" y="2017177"/>
            <a:ext cx="3493265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Production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 rot="4716311">
            <a:off x="2107189" y="3946630"/>
            <a:ext cx="3720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…Development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480626" y="595826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7143546" y="936497"/>
            <a:ext cx="4673857" cy="1060666"/>
            <a:chOff x="7143546" y="936497"/>
            <a:chExt cx="4673857" cy="1060666"/>
          </a:xfrm>
        </p:grpSpPr>
        <p:grpSp>
          <p:nvGrpSpPr>
            <p:cNvPr id="37" name="组合 36"/>
            <p:cNvGrpSpPr/>
            <p:nvPr/>
          </p:nvGrpSpPr>
          <p:grpSpPr>
            <a:xfrm>
              <a:off x="7143546" y="936497"/>
              <a:ext cx="4624685" cy="1060666"/>
              <a:chOff x="5334000" y="1169178"/>
              <a:chExt cx="3017520" cy="1145792"/>
            </a:xfrm>
          </p:grpSpPr>
          <p:sp>
            <p:nvSpPr>
              <p:cNvPr id="38" name="圆角矩形 37"/>
              <p:cNvSpPr/>
              <p:nvPr/>
            </p:nvSpPr>
            <p:spPr bwMode="auto">
              <a:xfrm>
                <a:off x="5334000" y="1198880"/>
                <a:ext cx="3017520" cy="78714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等腰三角形 38"/>
              <p:cNvSpPr/>
              <p:nvPr/>
            </p:nvSpPr>
            <p:spPr bwMode="auto">
              <a:xfrm rot="10800000">
                <a:off x="7894320" y="1974350"/>
                <a:ext cx="304800" cy="340620"/>
              </a:xfrm>
              <a:prstGeom prst="triangle">
                <a:avLst>
                  <a:gd name="adj" fmla="val 13043"/>
                </a:avLst>
              </a:prstGeom>
              <a:solidFill>
                <a:srgbClr val="92D050"/>
              </a:solidFill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圆角矩形 39"/>
              <p:cNvSpPr/>
              <p:nvPr/>
            </p:nvSpPr>
            <p:spPr bwMode="auto">
              <a:xfrm>
                <a:off x="5334000" y="1178194"/>
                <a:ext cx="3017520" cy="787140"/>
              </a:xfrm>
              <a:prstGeom prst="roundRect">
                <a:avLst>
                  <a:gd name="adj" fmla="val 25703"/>
                </a:avLst>
              </a:prstGeom>
              <a:noFill/>
              <a:ln w="38100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圆角矩形 40"/>
              <p:cNvSpPr/>
              <p:nvPr/>
            </p:nvSpPr>
            <p:spPr bwMode="auto">
              <a:xfrm>
                <a:off x="5334000" y="1169178"/>
                <a:ext cx="3017520" cy="78714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4" name="文本框 63"/>
            <p:cNvSpPr txBox="1"/>
            <p:nvPr/>
          </p:nvSpPr>
          <p:spPr>
            <a:xfrm>
              <a:off x="7277100" y="1002790"/>
              <a:ext cx="45403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Many tools to manage the development process…can we use only a powerful </a:t>
              </a:r>
              <a:r>
                <a:rPr lang="en-US" altLang="zh-CN" dirty="0" smtClean="0"/>
                <a:t>one </a:t>
              </a:r>
              <a:endParaRPr lang="zh-CN" altLang="en-US" dirty="0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4991100" y="235512"/>
            <a:ext cx="7046527" cy="590728"/>
            <a:chOff x="4991100" y="235512"/>
            <a:chExt cx="7046527" cy="590728"/>
          </a:xfrm>
        </p:grpSpPr>
        <p:grpSp>
          <p:nvGrpSpPr>
            <p:cNvPr id="86" name="组合 85"/>
            <p:cNvGrpSpPr/>
            <p:nvPr/>
          </p:nvGrpSpPr>
          <p:grpSpPr>
            <a:xfrm>
              <a:off x="4991100" y="235512"/>
              <a:ext cx="7046527" cy="590728"/>
              <a:chOff x="4930464" y="83112"/>
              <a:chExt cx="7107163" cy="590728"/>
            </a:xfrm>
          </p:grpSpPr>
          <p:sp>
            <p:nvSpPr>
              <p:cNvPr id="66" name="矩形 65"/>
              <p:cNvSpPr/>
              <p:nvPr/>
            </p:nvSpPr>
            <p:spPr bwMode="auto">
              <a:xfrm>
                <a:off x="4930464" y="152984"/>
                <a:ext cx="7107163" cy="482015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5456243" y="214588"/>
                <a:ext cx="1072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solidFill>
                      <a:schemeClr val="bg1"/>
                    </a:solidFill>
                  </a:rPr>
                  <a:t>W</a:t>
                </a:r>
                <a:r>
                  <a:rPr lang="en-US" altLang="zh-CN" dirty="0" err="1" smtClean="0">
                    <a:solidFill>
                      <a:schemeClr val="bg1"/>
                    </a:solidFill>
                  </a:rPr>
                  <a:t>echat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36172" y="83112"/>
                <a:ext cx="590728" cy="590728"/>
              </a:xfrm>
              <a:prstGeom prst="rect">
                <a:avLst/>
              </a:prstGeom>
            </p:spPr>
          </p:pic>
          <p:sp>
            <p:nvSpPr>
              <p:cNvPr id="80" name="文本框 79"/>
              <p:cNvSpPr txBox="1"/>
              <p:nvPr/>
            </p:nvSpPr>
            <p:spPr>
              <a:xfrm>
                <a:off x="7375881" y="230787"/>
                <a:ext cx="3213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IV Geeks…(243)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9" name="等腰三角形 88"/>
            <p:cNvSpPr/>
            <p:nvPr/>
          </p:nvSpPr>
          <p:spPr bwMode="auto">
            <a:xfrm rot="16200000">
              <a:off x="5095257" y="423747"/>
              <a:ext cx="379994" cy="245327"/>
            </a:xfrm>
            <a:prstGeom prst="triangl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5184465" y="1868428"/>
            <a:ext cx="5343836" cy="1071469"/>
            <a:chOff x="5184465" y="1868428"/>
            <a:chExt cx="5343836" cy="1071469"/>
          </a:xfrm>
        </p:grpSpPr>
        <p:grpSp>
          <p:nvGrpSpPr>
            <p:cNvPr id="96" name="组合 95"/>
            <p:cNvGrpSpPr/>
            <p:nvPr/>
          </p:nvGrpSpPr>
          <p:grpSpPr>
            <a:xfrm>
              <a:off x="5184465" y="1868428"/>
              <a:ext cx="5343836" cy="1071469"/>
              <a:chOff x="5184465" y="1868428"/>
              <a:chExt cx="5343836" cy="107146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5184465" y="1868428"/>
                <a:ext cx="5343836" cy="1071469"/>
                <a:chOff x="5334000" y="1169178"/>
                <a:chExt cx="3017520" cy="1157462"/>
              </a:xfrm>
            </p:grpSpPr>
            <p:sp>
              <p:nvSpPr>
                <p:cNvPr id="28" name="圆角矩形 27"/>
                <p:cNvSpPr/>
                <p:nvPr/>
              </p:nvSpPr>
              <p:spPr bwMode="auto">
                <a:xfrm>
                  <a:off x="5334000" y="1198880"/>
                  <a:ext cx="3017520" cy="787140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等腰三角形 28"/>
                <p:cNvSpPr/>
                <p:nvPr/>
              </p:nvSpPr>
              <p:spPr bwMode="auto">
                <a:xfrm rot="10800000">
                  <a:off x="5392861" y="1986020"/>
                  <a:ext cx="304800" cy="340620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00B0F0"/>
                </a:solidFill>
                <a:ln w="9525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圆角矩形 33"/>
                <p:cNvSpPr/>
                <p:nvPr/>
              </p:nvSpPr>
              <p:spPr bwMode="auto">
                <a:xfrm>
                  <a:off x="5334000" y="1178194"/>
                  <a:ext cx="3017520" cy="787140"/>
                </a:xfrm>
                <a:prstGeom prst="roundRect">
                  <a:avLst>
                    <a:gd name="adj" fmla="val 25703"/>
                  </a:avLst>
                </a:prstGeom>
                <a:noFill/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圆角矩形 34"/>
                <p:cNvSpPr/>
                <p:nvPr/>
              </p:nvSpPr>
              <p:spPr bwMode="auto">
                <a:xfrm>
                  <a:off x="5334000" y="1169178"/>
                  <a:ext cx="3017520" cy="787140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91" name="文本框 90"/>
              <p:cNvSpPr txBox="1"/>
              <p:nvPr/>
            </p:nvSpPr>
            <p:spPr>
              <a:xfrm>
                <a:off x="5308630" y="1997163"/>
                <a:ext cx="50954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Attach approval email, test cases, doc…in different places…confused…</a:t>
                </a:r>
                <a:endParaRPr lang="zh-CN" altLang="en-US" dirty="0"/>
              </a:p>
            </p:txBody>
          </p:sp>
        </p:grpSp>
        <p:pic>
          <p:nvPicPr>
            <p:cNvPr id="93" name="图片 9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0616" y="2203197"/>
              <a:ext cx="403782" cy="403782"/>
            </a:xfrm>
            <a:prstGeom prst="rect">
              <a:avLst/>
            </a:prstGeom>
          </p:spPr>
        </p:pic>
      </p:grpSp>
      <p:grpSp>
        <p:nvGrpSpPr>
          <p:cNvPr id="97" name="组合 96"/>
          <p:cNvGrpSpPr/>
          <p:nvPr/>
        </p:nvGrpSpPr>
        <p:grpSpPr>
          <a:xfrm>
            <a:off x="7143546" y="2808614"/>
            <a:ext cx="4645907" cy="1060666"/>
            <a:chOff x="7143546" y="2808614"/>
            <a:chExt cx="4645907" cy="1060666"/>
          </a:xfrm>
        </p:grpSpPr>
        <p:grpSp>
          <p:nvGrpSpPr>
            <p:cNvPr id="57" name="组合 56"/>
            <p:cNvGrpSpPr/>
            <p:nvPr/>
          </p:nvGrpSpPr>
          <p:grpSpPr>
            <a:xfrm>
              <a:off x="7143546" y="2808614"/>
              <a:ext cx="4624685" cy="1060666"/>
              <a:chOff x="5334000" y="1169178"/>
              <a:chExt cx="3017520" cy="1145792"/>
            </a:xfrm>
          </p:grpSpPr>
          <p:sp>
            <p:nvSpPr>
              <p:cNvPr id="58" name="圆角矩形 57"/>
              <p:cNvSpPr/>
              <p:nvPr/>
            </p:nvSpPr>
            <p:spPr bwMode="auto">
              <a:xfrm>
                <a:off x="5334000" y="1198880"/>
                <a:ext cx="3017520" cy="78714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等腰三角形 58"/>
              <p:cNvSpPr/>
              <p:nvPr/>
            </p:nvSpPr>
            <p:spPr bwMode="auto">
              <a:xfrm rot="10800000">
                <a:off x="7894320" y="1974350"/>
                <a:ext cx="304800" cy="340620"/>
              </a:xfrm>
              <a:prstGeom prst="triangle">
                <a:avLst>
                  <a:gd name="adj" fmla="val 13043"/>
                </a:avLst>
              </a:prstGeom>
              <a:solidFill>
                <a:srgbClr val="92D050"/>
              </a:solidFill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 bwMode="auto">
              <a:xfrm>
                <a:off x="5334000" y="1178194"/>
                <a:ext cx="3017520" cy="787140"/>
              </a:xfrm>
              <a:prstGeom prst="roundRect">
                <a:avLst>
                  <a:gd name="adj" fmla="val 25703"/>
                </a:avLst>
              </a:prstGeom>
              <a:noFill/>
              <a:ln w="38100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 bwMode="auto">
              <a:xfrm>
                <a:off x="5334000" y="1169178"/>
                <a:ext cx="3017520" cy="78714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7268805" y="2922611"/>
              <a:ext cx="45206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</a:t>
              </a:r>
              <a:r>
                <a:rPr lang="en-US" altLang="zh-CN" dirty="0" smtClean="0"/>
                <a:t>an't get full information of projects from sign off email </a:t>
              </a:r>
              <a:endParaRPr lang="zh-CN" altLang="en-US" dirty="0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5197165" y="3707648"/>
            <a:ext cx="5343836" cy="1071469"/>
            <a:chOff x="5197165" y="3707648"/>
            <a:chExt cx="5343836" cy="1071469"/>
          </a:xfrm>
        </p:grpSpPr>
        <p:grpSp>
          <p:nvGrpSpPr>
            <p:cNvPr id="52" name="组合 51"/>
            <p:cNvGrpSpPr/>
            <p:nvPr/>
          </p:nvGrpSpPr>
          <p:grpSpPr>
            <a:xfrm>
              <a:off x="5197165" y="3707648"/>
              <a:ext cx="5343836" cy="1071469"/>
              <a:chOff x="5334000" y="1169178"/>
              <a:chExt cx="3017520" cy="1157462"/>
            </a:xfrm>
          </p:grpSpPr>
          <p:sp>
            <p:nvSpPr>
              <p:cNvPr id="53" name="圆角矩形 52"/>
              <p:cNvSpPr/>
              <p:nvPr/>
            </p:nvSpPr>
            <p:spPr bwMode="auto">
              <a:xfrm>
                <a:off x="5334000" y="1198880"/>
                <a:ext cx="3017520" cy="78714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" name="等腰三角形 53"/>
              <p:cNvSpPr/>
              <p:nvPr/>
            </p:nvSpPr>
            <p:spPr bwMode="auto">
              <a:xfrm rot="10800000">
                <a:off x="5392861" y="1986020"/>
                <a:ext cx="304800" cy="340620"/>
              </a:xfrm>
              <a:prstGeom prst="triangle">
                <a:avLst>
                  <a:gd name="adj" fmla="val 100000"/>
                </a:avLst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" name="圆角矩形 54"/>
              <p:cNvSpPr/>
              <p:nvPr/>
            </p:nvSpPr>
            <p:spPr bwMode="auto">
              <a:xfrm>
                <a:off x="5334000" y="1178194"/>
                <a:ext cx="3017520" cy="787140"/>
              </a:xfrm>
              <a:prstGeom prst="roundRect">
                <a:avLst>
                  <a:gd name="adj" fmla="val 25703"/>
                </a:avLst>
              </a:prstGeom>
              <a:noFill/>
              <a:ln w="3810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 bwMode="auto">
              <a:xfrm>
                <a:off x="5334000" y="1169178"/>
                <a:ext cx="3017520" cy="78714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8" name="文本框 97"/>
            <p:cNvSpPr txBox="1"/>
            <p:nvPr/>
          </p:nvSpPr>
          <p:spPr>
            <a:xfrm>
              <a:off x="5266474" y="3790792"/>
              <a:ext cx="52196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BA, QA, DEV, Support…spend much time on communication…meeting…to resolve prod issues</a:t>
              </a:r>
              <a:endParaRPr lang="zh-CN" altLang="en-US" dirty="0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7173063" y="4565537"/>
            <a:ext cx="4624685" cy="1060666"/>
            <a:chOff x="7173063" y="4565537"/>
            <a:chExt cx="4624685" cy="1060666"/>
          </a:xfrm>
        </p:grpSpPr>
        <p:grpSp>
          <p:nvGrpSpPr>
            <p:cNvPr id="47" name="组合 46"/>
            <p:cNvGrpSpPr/>
            <p:nvPr/>
          </p:nvGrpSpPr>
          <p:grpSpPr>
            <a:xfrm>
              <a:off x="7173063" y="4565537"/>
              <a:ext cx="4624685" cy="1060666"/>
              <a:chOff x="5334000" y="1169178"/>
              <a:chExt cx="3017520" cy="1145792"/>
            </a:xfrm>
          </p:grpSpPr>
          <p:sp>
            <p:nvSpPr>
              <p:cNvPr id="48" name="圆角矩形 47"/>
              <p:cNvSpPr/>
              <p:nvPr/>
            </p:nvSpPr>
            <p:spPr bwMode="auto">
              <a:xfrm>
                <a:off x="5334000" y="1198880"/>
                <a:ext cx="3017520" cy="78714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等腰三角形 48"/>
              <p:cNvSpPr/>
              <p:nvPr/>
            </p:nvSpPr>
            <p:spPr bwMode="auto">
              <a:xfrm rot="10800000">
                <a:off x="7894320" y="1974350"/>
                <a:ext cx="304800" cy="340620"/>
              </a:xfrm>
              <a:prstGeom prst="triangle">
                <a:avLst>
                  <a:gd name="adj" fmla="val 13043"/>
                </a:avLst>
              </a:prstGeom>
              <a:solidFill>
                <a:srgbClr val="92D050"/>
              </a:solidFill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圆角矩形 49"/>
              <p:cNvSpPr/>
              <p:nvPr/>
            </p:nvSpPr>
            <p:spPr bwMode="auto">
              <a:xfrm>
                <a:off x="5334000" y="1178194"/>
                <a:ext cx="3017520" cy="787140"/>
              </a:xfrm>
              <a:prstGeom prst="roundRect">
                <a:avLst>
                  <a:gd name="adj" fmla="val 25703"/>
                </a:avLst>
              </a:prstGeom>
              <a:noFill/>
              <a:ln w="38100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圆角矩形 50"/>
              <p:cNvSpPr/>
              <p:nvPr/>
            </p:nvSpPr>
            <p:spPr bwMode="auto">
              <a:xfrm>
                <a:off x="5334000" y="1169178"/>
                <a:ext cx="3017520" cy="78714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7377740" y="4656212"/>
              <a:ext cx="440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I’m new employee, there is no directly way to help me understand projects… </a:t>
              </a: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5204392" y="5475020"/>
            <a:ext cx="5343836" cy="1071469"/>
            <a:chOff x="5204392" y="5475020"/>
            <a:chExt cx="5343836" cy="1071469"/>
          </a:xfrm>
        </p:grpSpPr>
        <p:grpSp>
          <p:nvGrpSpPr>
            <p:cNvPr id="103" name="组合 102"/>
            <p:cNvGrpSpPr/>
            <p:nvPr/>
          </p:nvGrpSpPr>
          <p:grpSpPr>
            <a:xfrm>
              <a:off x="5204392" y="5475020"/>
              <a:ext cx="5343836" cy="1071469"/>
              <a:chOff x="5204392" y="5475020"/>
              <a:chExt cx="5343836" cy="1071469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5204392" y="5475020"/>
                <a:ext cx="5343836" cy="1071469"/>
                <a:chOff x="5334000" y="1169178"/>
                <a:chExt cx="3017520" cy="1157462"/>
              </a:xfrm>
            </p:grpSpPr>
            <p:sp>
              <p:nvSpPr>
                <p:cNvPr id="43" name="圆角矩形 42"/>
                <p:cNvSpPr/>
                <p:nvPr/>
              </p:nvSpPr>
              <p:spPr bwMode="auto">
                <a:xfrm>
                  <a:off x="5334000" y="1198880"/>
                  <a:ext cx="3017520" cy="787140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等腰三角形 43"/>
                <p:cNvSpPr/>
                <p:nvPr/>
              </p:nvSpPr>
              <p:spPr bwMode="auto">
                <a:xfrm rot="10800000">
                  <a:off x="5392861" y="1986020"/>
                  <a:ext cx="304800" cy="340620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00B0F0"/>
                </a:solidFill>
                <a:ln w="9525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圆角矩形 44"/>
                <p:cNvSpPr/>
                <p:nvPr/>
              </p:nvSpPr>
              <p:spPr bwMode="auto">
                <a:xfrm>
                  <a:off x="5334000" y="1178194"/>
                  <a:ext cx="3017520" cy="787140"/>
                </a:xfrm>
                <a:prstGeom prst="roundRect">
                  <a:avLst>
                    <a:gd name="adj" fmla="val 25703"/>
                  </a:avLst>
                </a:prstGeom>
                <a:noFill/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圆角矩形 45"/>
                <p:cNvSpPr/>
                <p:nvPr/>
              </p:nvSpPr>
              <p:spPr bwMode="auto">
                <a:xfrm>
                  <a:off x="5334000" y="1169178"/>
                  <a:ext cx="3017520" cy="787140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02" name="文本框 101"/>
              <p:cNvSpPr txBox="1"/>
              <p:nvPr/>
            </p:nvSpPr>
            <p:spPr>
              <a:xfrm>
                <a:off x="5336233" y="5559406"/>
                <a:ext cx="51203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As a support, sometimes, I do not how to handle unexpected error …</a:t>
                </a:r>
                <a:endParaRPr lang="zh-CN" altLang="en-US" dirty="0"/>
              </a:p>
            </p:txBody>
          </p:sp>
        </p:grpSp>
        <p:pic>
          <p:nvPicPr>
            <p:cNvPr id="104" name="图片 10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4829" y="5863831"/>
              <a:ext cx="320041" cy="320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650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541" y="-20008"/>
            <a:ext cx="12322176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38" descr="图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0"/>
          <a:stretch>
            <a:fillRect/>
          </a:stretch>
        </p:blipFill>
        <p:spPr bwMode="auto">
          <a:xfrm>
            <a:off x="1314759" y="4724111"/>
            <a:ext cx="6700333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3866008" y="5438075"/>
            <a:ext cx="1400175" cy="1219200"/>
            <a:chOff x="3866008" y="5438075"/>
            <a:chExt cx="1400175" cy="121920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6008" y="5438075"/>
              <a:ext cx="1400175" cy="1219200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4287813" y="628794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PSI</a:t>
              </a:r>
              <a:endParaRPr lang="zh-CN" altLang="en-US" dirty="0"/>
            </a:p>
          </p:txBody>
        </p:sp>
      </p:grpSp>
      <p:sp>
        <p:nvSpPr>
          <p:cNvPr id="43" name="椭圆 42"/>
          <p:cNvSpPr/>
          <p:nvPr/>
        </p:nvSpPr>
        <p:spPr bwMode="auto">
          <a:xfrm>
            <a:off x="928" y="295166"/>
            <a:ext cx="1861326" cy="19573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64" y="413906"/>
            <a:ext cx="1702863" cy="1702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39" name="直接连接符 38"/>
          <p:cNvCxnSpPr/>
          <p:nvPr/>
        </p:nvCxnSpPr>
        <p:spPr>
          <a:xfrm flipH="1" flipV="1">
            <a:off x="1516566" y="2001199"/>
            <a:ext cx="2263697" cy="2816531"/>
          </a:xfrm>
          <a:prstGeom prst="line">
            <a:avLst/>
          </a:prstGeom>
          <a:ln w="41275">
            <a:solidFill>
              <a:srgbClr val="4C2B49">
                <a:alpha val="2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91" y="646000"/>
            <a:ext cx="1219200" cy="1219200"/>
          </a:xfrm>
          <a:prstGeom prst="rect">
            <a:avLst/>
          </a:prstGeom>
        </p:spPr>
      </p:pic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-49619" y="2235287"/>
            <a:ext cx="26667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solidFill>
                  <a:srgbClr val="00B0F0"/>
                </a:solidFill>
                <a:ea typeface="微软雅黑" panose="020B0503020204020204" pitchFamily="34" charset="-122"/>
              </a:rPr>
              <a:t>Production Stability Analysis and Rating</a:t>
            </a:r>
            <a:endParaRPr lang="zh-CN" altLang="en-US" sz="2000" b="1" dirty="0">
              <a:solidFill>
                <a:srgbClr val="00B0F0"/>
              </a:solidFill>
              <a:ea typeface="微软雅黑" panose="020B0503020204020204" pitchFamily="34" charset="-122"/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3982070" y="1082102"/>
            <a:ext cx="1861326" cy="19573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145" y="1184192"/>
            <a:ext cx="1766405" cy="176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48" name="直接连接符 47"/>
          <p:cNvCxnSpPr>
            <a:endCxn id="46" idx="2"/>
          </p:cNvCxnSpPr>
          <p:nvPr/>
        </p:nvCxnSpPr>
        <p:spPr>
          <a:xfrm flipV="1">
            <a:off x="4844376" y="2950492"/>
            <a:ext cx="83972" cy="1867238"/>
          </a:xfrm>
          <a:prstGeom prst="line">
            <a:avLst/>
          </a:prstGeom>
          <a:ln w="41275">
            <a:solidFill>
              <a:srgbClr val="4C2B49">
                <a:alpha val="2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3740963" y="3008712"/>
            <a:ext cx="26667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solidFill>
                  <a:srgbClr val="00B0F0"/>
                </a:solidFill>
                <a:ea typeface="微软雅黑" panose="020B0503020204020204" pitchFamily="34" charset="-122"/>
              </a:rPr>
              <a:t>Production Change Control Assistance</a:t>
            </a:r>
            <a:endParaRPr lang="zh-CN" altLang="en-US" sz="2000" b="1" dirty="0">
              <a:solidFill>
                <a:srgbClr val="00B0F0"/>
              </a:solidFill>
              <a:ea typeface="微软雅黑" panose="020B0503020204020204" pitchFamily="34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802" y="1700210"/>
            <a:ext cx="1075090" cy="804746"/>
          </a:xfrm>
          <a:prstGeom prst="rect">
            <a:avLst/>
          </a:prstGeom>
        </p:spPr>
      </p:pic>
      <p:sp>
        <p:nvSpPr>
          <p:cNvPr id="58" name="椭圆 57"/>
          <p:cNvSpPr/>
          <p:nvPr/>
        </p:nvSpPr>
        <p:spPr bwMode="auto">
          <a:xfrm>
            <a:off x="7655000" y="756071"/>
            <a:ext cx="1861326" cy="19573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 flipV="1">
            <a:off x="6673856" y="2665297"/>
            <a:ext cx="1543043" cy="2384845"/>
          </a:xfrm>
          <a:prstGeom prst="line">
            <a:avLst/>
          </a:prstGeom>
          <a:ln w="41275">
            <a:solidFill>
              <a:srgbClr val="4C2B49">
                <a:alpha val="2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7723160" y="884953"/>
            <a:ext cx="1710771" cy="1682310"/>
          </a:xfrm>
          <a:prstGeom prst="ellipse">
            <a:avLst/>
          </a:prstGeom>
          <a:solidFill>
            <a:srgbClr val="B3F112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501" y="1063365"/>
            <a:ext cx="1219200" cy="1219200"/>
          </a:xfrm>
          <a:prstGeom prst="rect">
            <a:avLst/>
          </a:prstGeom>
        </p:spPr>
      </p:pic>
      <p:sp>
        <p:nvSpPr>
          <p:cNvPr id="65" name="Text Box 21"/>
          <p:cNvSpPr txBox="1">
            <a:spLocks noChangeArrowheads="1"/>
          </p:cNvSpPr>
          <p:nvPr/>
        </p:nvSpPr>
        <p:spPr bwMode="auto">
          <a:xfrm>
            <a:off x="7129005" y="2701394"/>
            <a:ext cx="27080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solidFill>
                  <a:srgbClr val="00B0F0"/>
                </a:solidFill>
                <a:ea typeface="微软雅黑" panose="020B0503020204020204" pitchFamily="34" charset="-122"/>
              </a:rPr>
              <a:t>Production Monitor and Recovery</a:t>
            </a:r>
            <a:endParaRPr lang="zh-CN" altLang="en-US" sz="2000" b="1" dirty="0">
              <a:solidFill>
                <a:srgbClr val="00B0F0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9295201" y="3263081"/>
            <a:ext cx="2951487" cy="3562211"/>
            <a:chOff x="9272148" y="3364430"/>
            <a:chExt cx="2951487" cy="3562211"/>
          </a:xfrm>
        </p:grpSpPr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143635" y="3697891"/>
              <a:ext cx="1080000" cy="3228750"/>
            </a:xfrm>
            <a:prstGeom prst="rect">
              <a:avLst/>
            </a:prstGeom>
          </p:spPr>
        </p:pic>
        <p:sp>
          <p:nvSpPr>
            <p:cNvPr id="81" name="Rectangle 39"/>
            <p:cNvSpPr>
              <a:spLocks noChangeArrowheads="1"/>
            </p:cNvSpPr>
            <p:nvPr/>
          </p:nvSpPr>
          <p:spPr bwMode="auto">
            <a:xfrm rot="19560000">
              <a:off x="9272148" y="3364430"/>
              <a:ext cx="2016403" cy="1147022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" name="Rectangle 41"/>
            <p:cNvSpPr>
              <a:spLocks noChangeArrowheads="1"/>
            </p:cNvSpPr>
            <p:nvPr/>
          </p:nvSpPr>
          <p:spPr bwMode="auto">
            <a:xfrm rot="19560000">
              <a:off x="9424788" y="3436241"/>
              <a:ext cx="1803588" cy="970108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" name="Text Box 40"/>
            <p:cNvSpPr txBox="1">
              <a:spLocks noChangeArrowheads="1"/>
            </p:cNvSpPr>
            <p:nvPr/>
          </p:nvSpPr>
          <p:spPr bwMode="auto">
            <a:xfrm rot="19560000">
              <a:off x="9280194" y="3482922"/>
              <a:ext cx="2007331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solidFill>
                    <a:schemeClr val="accent1"/>
                  </a:solidFill>
                  <a:ea typeface="微软雅黑" panose="020B0503020204020204" pitchFamily="34" charset="-122"/>
                </a:rPr>
                <a:t>PSI</a:t>
              </a:r>
              <a:r>
                <a:rPr lang="en-US" altLang="zh-CN" sz="2000" b="1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 your </a:t>
              </a:r>
            </a:p>
            <a:p>
              <a:pPr algn="ctr" eaLnBrk="1" hangingPunct="1"/>
              <a:r>
                <a:rPr lang="en-US" altLang="zh-CN" sz="2000" b="1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Trustworthy</a:t>
              </a:r>
            </a:p>
            <a:p>
              <a:pPr algn="ctr" eaLnBrk="1" hangingPunct="1"/>
              <a:r>
                <a:rPr lang="en-US" altLang="zh-CN" sz="2000" b="1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 friend </a:t>
              </a:r>
              <a:endParaRPr lang="zh-CN" altLang="en-US" sz="20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5" name="Rectangle 42"/>
            <p:cNvSpPr>
              <a:spLocks noChangeArrowheads="1"/>
            </p:cNvSpPr>
            <p:nvPr/>
          </p:nvSpPr>
          <p:spPr bwMode="auto">
            <a:xfrm rot="19560000">
              <a:off x="10919009" y="4275550"/>
              <a:ext cx="193927" cy="1718354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561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utoUpdateAnimBg="0"/>
      <p:bldP spid="51" grpId="0" bldLvl="0" autoUpdateAnimBg="0"/>
      <p:bldP spid="65" grpId="0" bldLvl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121</Words>
  <Application>Microsoft Office PowerPoint</Application>
  <PresentationFormat>宽屏</PresentationFormat>
  <Paragraphs>23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dan meng</dc:creator>
  <cp:lastModifiedBy>dan meng</cp:lastModifiedBy>
  <cp:revision>2</cp:revision>
  <dcterms:created xsi:type="dcterms:W3CDTF">2017-10-15T10:51:22Z</dcterms:created>
  <dcterms:modified xsi:type="dcterms:W3CDTF">2017-10-15T10:53:26Z</dcterms:modified>
</cp:coreProperties>
</file>