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2" r:id="rId4"/>
    <p:sldId id="263" r:id="rId5"/>
    <p:sldId id="264" r:id="rId6"/>
    <p:sldId id="269" r:id="rId7"/>
    <p:sldId id="270" r:id="rId8"/>
    <p:sldId id="265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135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DEA7E-E079-4CC6-8954-D8C135EFBE4D}" type="datetimeFigureOut">
              <a:rPr lang="zh-CN" altLang="en-US" smtClean="0"/>
              <a:t>2016/8/15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0B78B-9F77-43F7-98B1-33AB2FF14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290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0B78B-9F77-43F7-98B1-33AB2FF148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36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" y="0"/>
            <a:ext cx="9144000" cy="6858000"/>
            <a:chOff x="1" y="0"/>
            <a:chExt cx="9144000" cy="6858000"/>
          </a:xfrm>
        </p:grpSpPr>
        <p:sp>
          <p:nvSpPr>
            <p:cNvPr id="5" name="矩形 4"/>
            <p:cNvSpPr/>
            <p:nvPr/>
          </p:nvSpPr>
          <p:spPr>
            <a:xfrm>
              <a:off x="1" y="3124200"/>
              <a:ext cx="9144000" cy="3733800"/>
            </a:xfrm>
            <a:prstGeom prst="rect">
              <a:avLst/>
            </a:prstGeom>
            <a:solidFill>
              <a:srgbClr val="BBDFBB"/>
            </a:solidFill>
            <a:ln>
              <a:solidFill>
                <a:srgbClr val="BBDF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" y="0"/>
              <a:ext cx="9144000" cy="3600450"/>
            </a:xfrm>
            <a:prstGeom prst="rect">
              <a:avLst/>
            </a:prstGeom>
            <a:solidFill>
              <a:srgbClr val="FBC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Python </a:t>
            </a:r>
            <a:r>
              <a:rPr lang="en-US" altLang="zh-CN" b="1" dirty="0" smtClean="0"/>
              <a:t>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05200"/>
            <a:ext cx="6400800" cy="1752600"/>
          </a:xfrm>
        </p:spPr>
        <p:txBody>
          <a:bodyPr/>
          <a:lstStyle/>
          <a:p>
            <a:pPr algn="r"/>
            <a:r>
              <a:rPr lang="en-US" altLang="zh-CN" dirty="0" smtClean="0"/>
              <a:t>By Diane</a:t>
            </a:r>
          </a:p>
          <a:p>
            <a:pPr algn="r"/>
            <a:r>
              <a:rPr lang="en-US" altLang="zh-CN" dirty="0"/>
              <a:t>DM18232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3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0"/>
            <a:ext cx="9144000" cy="6858000"/>
            <a:chOff x="1" y="0"/>
            <a:chExt cx="9144000" cy="6858000"/>
          </a:xfrm>
        </p:grpSpPr>
        <p:sp>
          <p:nvSpPr>
            <p:cNvPr id="5" name="矩形 4"/>
            <p:cNvSpPr/>
            <p:nvPr/>
          </p:nvSpPr>
          <p:spPr>
            <a:xfrm>
              <a:off x="1" y="3124200"/>
              <a:ext cx="9144000" cy="3733800"/>
            </a:xfrm>
            <a:prstGeom prst="rect">
              <a:avLst/>
            </a:prstGeom>
            <a:solidFill>
              <a:srgbClr val="BBDFBB"/>
            </a:solidFill>
            <a:ln>
              <a:solidFill>
                <a:srgbClr val="BBDF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" y="0"/>
              <a:ext cx="9144000" cy="3600450"/>
            </a:xfrm>
            <a:prstGeom prst="rect">
              <a:avLst/>
            </a:prstGeom>
            <a:solidFill>
              <a:srgbClr val="FBC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b="1" dirty="0"/>
              <a:t>Python is a Dynamic Scripting </a:t>
            </a:r>
            <a:r>
              <a:rPr lang="en-US" b="1" dirty="0" smtClean="0"/>
              <a:t>Language</a:t>
            </a:r>
          </a:p>
          <a:p>
            <a:pPr lvl="1"/>
            <a:r>
              <a:rPr lang="en-US" dirty="0" smtClean="0"/>
              <a:t>Easy to learn</a:t>
            </a:r>
            <a:endParaRPr lang="en-US" dirty="0"/>
          </a:p>
          <a:p>
            <a:pPr lvl="1"/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compile step </a:t>
            </a:r>
            <a:endParaRPr lang="en-US" dirty="0" smtClean="0"/>
          </a:p>
          <a:p>
            <a:pPr lvl="1"/>
            <a:r>
              <a:rPr lang="en-US" dirty="0" err="1" smtClean="0"/>
              <a:t>Embeddable:C|C</a:t>
            </a:r>
            <a:r>
              <a:rPr lang="en-US" dirty="0" smtClean="0"/>
              <a:t>++|java</a:t>
            </a:r>
            <a:endParaRPr lang="en-US" dirty="0"/>
          </a:p>
          <a:p>
            <a:r>
              <a:rPr lang="en-US" b="1" dirty="0" smtClean="0"/>
              <a:t>Supports both Object Oriented and Functional styles</a:t>
            </a:r>
          </a:p>
          <a:p>
            <a:endParaRPr lang="en-US" dirty="0" smtClean="0"/>
          </a:p>
          <a:p>
            <a:pPr lvl="1"/>
            <a:endParaRPr lang="en-US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1" y="6126163"/>
            <a:ext cx="4724398" cy="748145"/>
          </a:xfrm>
          <a:prstGeom prst="rect">
            <a:avLst/>
          </a:prstGeom>
          <a:solidFill>
            <a:srgbClr val="F94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24401" y="6125606"/>
            <a:ext cx="4419600" cy="748145"/>
          </a:xfrm>
          <a:prstGeom prst="rect">
            <a:avLst/>
          </a:prstGeom>
          <a:solidFill>
            <a:srgbClr val="3B8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10000" y="6048299"/>
            <a:ext cx="380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Bauhaus 93" panose="04030905020B02020C02" pitchFamily="82" charset="0"/>
              </a:rPr>
              <a:t>Python</a:t>
            </a:r>
            <a:endParaRPr lang="zh-CN" altLang="en-US" sz="3600" dirty="0">
              <a:latin typeface="Bauhaus 93" panose="04030905020B02020C02" pitchFamily="82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6088283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32619" y="6133091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CSTC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3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0"/>
            <a:ext cx="9144000" cy="6858000"/>
            <a:chOff x="1" y="0"/>
            <a:chExt cx="9144000" cy="6858000"/>
          </a:xfrm>
        </p:grpSpPr>
        <p:sp>
          <p:nvSpPr>
            <p:cNvPr id="5" name="矩形 4"/>
            <p:cNvSpPr/>
            <p:nvPr/>
          </p:nvSpPr>
          <p:spPr>
            <a:xfrm>
              <a:off x="1" y="3124200"/>
              <a:ext cx="9144000" cy="3733800"/>
            </a:xfrm>
            <a:prstGeom prst="rect">
              <a:avLst/>
            </a:prstGeom>
            <a:solidFill>
              <a:srgbClr val="BBDFBB"/>
            </a:solidFill>
            <a:ln>
              <a:solidFill>
                <a:srgbClr val="BBDF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" y="0"/>
              <a:ext cx="9144000" cy="3600450"/>
            </a:xfrm>
            <a:prstGeom prst="rect">
              <a:avLst/>
            </a:prstGeom>
            <a:solidFill>
              <a:srgbClr val="FBC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 VS Dynamic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973715"/>
            <a:ext cx="8458200" cy="4525963"/>
          </a:xfrm>
        </p:spPr>
        <p:txBody>
          <a:bodyPr/>
          <a:lstStyle/>
          <a:p>
            <a:r>
              <a:rPr lang="en-US" altLang="zh-CN" dirty="0"/>
              <a:t>Static</a:t>
            </a:r>
          </a:p>
          <a:p>
            <a:pPr lvl="1"/>
            <a:r>
              <a:rPr lang="en-US" altLang="zh-CN" dirty="0"/>
              <a:t>every variable is bound both type and object</a:t>
            </a:r>
          </a:p>
          <a:p>
            <a:pPr lvl="1"/>
            <a:r>
              <a:rPr lang="en-US" altLang="zh-CN" dirty="0" err="1"/>
              <a:t>Java|C|C</a:t>
            </a:r>
            <a:r>
              <a:rPr lang="en-US" altLang="zh-CN" dirty="0"/>
              <a:t>++|C#</a:t>
            </a:r>
          </a:p>
          <a:p>
            <a:r>
              <a:rPr lang="en-US" altLang="zh-CN" dirty="0"/>
              <a:t>Dynamic</a:t>
            </a:r>
          </a:p>
          <a:p>
            <a:pPr lvl="1"/>
            <a:r>
              <a:rPr lang="en-US" altLang="zh-CN" dirty="0"/>
              <a:t>every variable is bound only to an object</a:t>
            </a:r>
          </a:p>
          <a:p>
            <a:pPr lvl="1"/>
            <a:r>
              <a:rPr lang="en-US" altLang="zh-CN" dirty="0"/>
              <a:t>check type during run-time</a:t>
            </a:r>
          </a:p>
          <a:p>
            <a:pPr lvl="1"/>
            <a:r>
              <a:rPr lang="en-US" altLang="zh-CN" dirty="0" err="1" smtClean="0"/>
              <a:t>Python|JavaScript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1" y="6126163"/>
            <a:ext cx="4724398" cy="748145"/>
          </a:xfrm>
          <a:prstGeom prst="rect">
            <a:avLst/>
          </a:prstGeom>
          <a:solidFill>
            <a:srgbClr val="F94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24401" y="6125606"/>
            <a:ext cx="4419600" cy="748145"/>
          </a:xfrm>
          <a:prstGeom prst="rect">
            <a:avLst/>
          </a:prstGeom>
          <a:solidFill>
            <a:srgbClr val="3B8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10000" y="6048299"/>
            <a:ext cx="380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Bauhaus 93" panose="04030905020B02020C02" pitchFamily="82" charset="0"/>
              </a:rPr>
              <a:t>Python</a:t>
            </a:r>
            <a:endParaRPr lang="zh-CN" altLang="en-US" sz="3600" dirty="0">
              <a:latin typeface="Bauhaus 93" panose="04030905020B02020C02" pitchFamily="82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6088283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32619" y="6133091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CSTC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59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0"/>
            <a:ext cx="9144000" cy="6858000"/>
            <a:chOff x="1" y="0"/>
            <a:chExt cx="9144000" cy="6858000"/>
          </a:xfrm>
        </p:grpSpPr>
        <p:sp>
          <p:nvSpPr>
            <p:cNvPr id="5" name="矩形 4"/>
            <p:cNvSpPr/>
            <p:nvPr/>
          </p:nvSpPr>
          <p:spPr>
            <a:xfrm>
              <a:off x="1" y="3124200"/>
              <a:ext cx="9144000" cy="3733800"/>
            </a:xfrm>
            <a:prstGeom prst="rect">
              <a:avLst/>
            </a:prstGeom>
            <a:solidFill>
              <a:srgbClr val="BBDFBB"/>
            </a:solidFill>
            <a:ln>
              <a:solidFill>
                <a:srgbClr val="BBDF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" y="0"/>
              <a:ext cx="9144000" cy="3600450"/>
            </a:xfrm>
            <a:prstGeom prst="rect">
              <a:avLst/>
            </a:prstGeom>
            <a:solidFill>
              <a:srgbClr val="FBC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Compiled VS  Interpreted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579" y="1620756"/>
            <a:ext cx="8458200" cy="4525963"/>
          </a:xfrm>
        </p:spPr>
        <p:txBody>
          <a:bodyPr/>
          <a:lstStyle/>
          <a:p>
            <a:r>
              <a:rPr lang="en-US" altLang="zh-CN" sz="2800" dirty="0"/>
              <a:t>Compiled Languages</a:t>
            </a:r>
          </a:p>
          <a:p>
            <a:pPr lvl="1"/>
            <a:r>
              <a:rPr lang="en-US" altLang="zh-CN" dirty="0"/>
              <a:t>converts human-readable code into computer-readable instructions </a:t>
            </a:r>
          </a:p>
          <a:p>
            <a:pPr lvl="1"/>
            <a:r>
              <a:rPr lang="en-US" altLang="zh-CN" dirty="0"/>
              <a:t>C|C++|Scala</a:t>
            </a:r>
          </a:p>
          <a:p>
            <a:r>
              <a:rPr lang="en-US" altLang="zh-CN" sz="2800" dirty="0"/>
              <a:t>Interpreted Languages</a:t>
            </a:r>
          </a:p>
          <a:p>
            <a:pPr lvl="1"/>
            <a:r>
              <a:rPr lang="en-US" altLang="zh-CN" dirty="0"/>
              <a:t>converts human-readable code into machine code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Java(compile then interpret)</a:t>
            </a:r>
            <a:r>
              <a:rPr lang="en-US" altLang="zh-CN" dirty="0"/>
              <a:t>|</a:t>
            </a:r>
            <a:r>
              <a:rPr lang="en-US" altLang="zh-CN" dirty="0" err="1"/>
              <a:t>python|javascript</a:t>
            </a:r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Just in Time (JIT) Compilers: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en-US" altLang="zh-CN" dirty="0" smtClean="0">
                <a:solidFill>
                  <a:srgbClr val="FF0000"/>
                </a:solidFill>
              </a:rPr>
              <a:t>#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6126163"/>
            <a:ext cx="4724398" cy="748145"/>
          </a:xfrm>
          <a:prstGeom prst="rect">
            <a:avLst/>
          </a:prstGeom>
          <a:solidFill>
            <a:srgbClr val="F94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24401" y="6125606"/>
            <a:ext cx="4419600" cy="748145"/>
          </a:xfrm>
          <a:prstGeom prst="rect">
            <a:avLst/>
          </a:prstGeom>
          <a:solidFill>
            <a:srgbClr val="3B8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10000" y="6048299"/>
            <a:ext cx="380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Bauhaus 93" panose="04030905020B02020C02" pitchFamily="82" charset="0"/>
              </a:rPr>
              <a:t>Python</a:t>
            </a:r>
            <a:endParaRPr lang="zh-CN" altLang="en-US" sz="3600" dirty="0">
              <a:latin typeface="Bauhaus 93" panose="04030905020B02020C02" pitchFamily="82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6088283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32619" y="6133091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CSTC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9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0"/>
            <a:ext cx="9144000" cy="6858000"/>
            <a:chOff x="1" y="0"/>
            <a:chExt cx="9144000" cy="6858000"/>
          </a:xfrm>
        </p:grpSpPr>
        <p:sp>
          <p:nvSpPr>
            <p:cNvPr id="5" name="矩形 4"/>
            <p:cNvSpPr/>
            <p:nvPr/>
          </p:nvSpPr>
          <p:spPr>
            <a:xfrm>
              <a:off x="1" y="3124200"/>
              <a:ext cx="9144000" cy="3733800"/>
            </a:xfrm>
            <a:prstGeom prst="rect">
              <a:avLst/>
            </a:prstGeom>
            <a:solidFill>
              <a:srgbClr val="BBDFBB"/>
            </a:solidFill>
            <a:ln>
              <a:solidFill>
                <a:srgbClr val="BBDF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" y="0"/>
              <a:ext cx="9144000" cy="3600450"/>
            </a:xfrm>
            <a:prstGeom prst="rect">
              <a:avLst/>
            </a:prstGeom>
            <a:solidFill>
              <a:srgbClr val="FBC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579" y="1620756"/>
            <a:ext cx="8458200" cy="4525963"/>
          </a:xfrm>
        </p:spPr>
        <p:txBody>
          <a:bodyPr/>
          <a:lstStyle/>
          <a:p>
            <a:r>
              <a:rPr lang="en-US" altLang="zh-CN" dirty="0"/>
              <a:t>Interactive interpreter</a:t>
            </a:r>
          </a:p>
          <a:p>
            <a:pPr lvl="1"/>
            <a:r>
              <a:rPr lang="en-US" altLang="zh-CN" dirty="0" err="1"/>
              <a:t>CPython</a:t>
            </a:r>
            <a:r>
              <a:rPr lang="en-US" altLang="zh-CN" dirty="0"/>
              <a:t>, </a:t>
            </a:r>
            <a:r>
              <a:rPr lang="en-US" altLang="zh-CN" dirty="0" err="1"/>
              <a:t>IPython</a:t>
            </a:r>
            <a:r>
              <a:rPr lang="en-US" altLang="zh-CN" dirty="0"/>
              <a:t>, </a:t>
            </a:r>
            <a:r>
              <a:rPr lang="en-US" altLang="zh-CN" dirty="0" err="1"/>
              <a:t>Pypy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Jython</a:t>
            </a:r>
            <a:r>
              <a:rPr lang="en-US" altLang="zh-CN" dirty="0">
                <a:solidFill>
                  <a:srgbClr val="FF0000"/>
                </a:solidFill>
              </a:rPr>
              <a:t>(java)</a:t>
            </a:r>
            <a:r>
              <a:rPr lang="en-US" altLang="zh-CN" dirty="0"/>
              <a:t>, </a:t>
            </a:r>
            <a:r>
              <a:rPr lang="en-US" altLang="zh-CN" dirty="0" err="1"/>
              <a:t>IronPython</a:t>
            </a:r>
            <a:r>
              <a:rPr lang="en-US" altLang="zh-CN" dirty="0"/>
              <a:t>(</a:t>
            </a:r>
            <a:r>
              <a:rPr lang="en-US" altLang="zh-CN" dirty="0" err="1"/>
              <a:t>.Net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Command line run python script</a:t>
            </a:r>
          </a:p>
          <a:p>
            <a:pPr lvl="1"/>
            <a:r>
              <a:rPr lang="en-US" altLang="zh-CN" dirty="0"/>
              <a:t>python script.py</a:t>
            </a:r>
          </a:p>
          <a:p>
            <a:r>
              <a:rPr lang="en-US" altLang="zh-CN" dirty="0"/>
              <a:t>IDE: Integrated Development Environment</a:t>
            </a:r>
          </a:p>
          <a:p>
            <a:pPr lvl="1"/>
            <a:r>
              <a:rPr lang="en-US" altLang="zh-CN" dirty="0" err="1"/>
              <a:t>Eclipse+Pydev</a:t>
            </a:r>
            <a:r>
              <a:rPr lang="en-US" altLang="zh-CN" dirty="0"/>
              <a:t>, </a:t>
            </a:r>
            <a:r>
              <a:rPr lang="en-US" altLang="zh-CN" dirty="0" err="1"/>
              <a:t>Pycharm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u="sng" dirty="0">
                <a:solidFill>
                  <a:srgbClr val="0070C0"/>
                </a:solidFill>
              </a:rPr>
              <a:t>https://try.jupyter.org/</a:t>
            </a:r>
          </a:p>
        </p:txBody>
      </p:sp>
      <p:sp>
        <p:nvSpPr>
          <p:cNvPr id="7" name="矩形 6"/>
          <p:cNvSpPr/>
          <p:nvPr/>
        </p:nvSpPr>
        <p:spPr>
          <a:xfrm>
            <a:off x="1" y="6126163"/>
            <a:ext cx="4724398" cy="748145"/>
          </a:xfrm>
          <a:prstGeom prst="rect">
            <a:avLst/>
          </a:prstGeom>
          <a:solidFill>
            <a:srgbClr val="F94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24401" y="6125606"/>
            <a:ext cx="4419600" cy="748145"/>
          </a:xfrm>
          <a:prstGeom prst="rect">
            <a:avLst/>
          </a:prstGeom>
          <a:solidFill>
            <a:srgbClr val="3B8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10000" y="6048299"/>
            <a:ext cx="380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Bauhaus 93" panose="04030905020B02020C02" pitchFamily="82" charset="0"/>
              </a:rPr>
              <a:t>Python</a:t>
            </a:r>
            <a:endParaRPr lang="zh-CN" altLang="en-US" sz="3600" dirty="0">
              <a:latin typeface="Bauhaus 93" panose="04030905020B02020C02" pitchFamily="82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6088283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32619" y="6133091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CSTC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49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0"/>
            <a:ext cx="9144000" cy="6858000"/>
            <a:chOff x="1" y="0"/>
            <a:chExt cx="9144000" cy="6858000"/>
          </a:xfrm>
        </p:grpSpPr>
        <p:sp>
          <p:nvSpPr>
            <p:cNvPr id="5" name="矩形 4"/>
            <p:cNvSpPr/>
            <p:nvPr/>
          </p:nvSpPr>
          <p:spPr>
            <a:xfrm>
              <a:off x="1" y="3124200"/>
              <a:ext cx="9144000" cy="3733800"/>
            </a:xfrm>
            <a:prstGeom prst="rect">
              <a:avLst/>
            </a:prstGeom>
            <a:solidFill>
              <a:srgbClr val="BBDFBB"/>
            </a:solidFill>
            <a:ln>
              <a:solidFill>
                <a:srgbClr val="BBDF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" y="0"/>
              <a:ext cx="9144000" cy="3600450"/>
            </a:xfrm>
            <a:prstGeom prst="rect">
              <a:avLst/>
            </a:prstGeom>
            <a:solidFill>
              <a:srgbClr val="FBC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The Basics</a:t>
            </a:r>
            <a:endParaRPr lang="en-US" altLang="zh-CN" b="1" dirty="0"/>
          </a:p>
        </p:txBody>
      </p:sp>
      <p:sp>
        <p:nvSpPr>
          <p:cNvPr id="7" name="矩形 6"/>
          <p:cNvSpPr/>
          <p:nvPr/>
        </p:nvSpPr>
        <p:spPr>
          <a:xfrm>
            <a:off x="1" y="6126163"/>
            <a:ext cx="4724398" cy="748145"/>
          </a:xfrm>
          <a:prstGeom prst="rect">
            <a:avLst/>
          </a:prstGeom>
          <a:solidFill>
            <a:srgbClr val="F94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24401" y="6125606"/>
            <a:ext cx="4419600" cy="748145"/>
          </a:xfrm>
          <a:prstGeom prst="rect">
            <a:avLst/>
          </a:prstGeom>
          <a:solidFill>
            <a:srgbClr val="3B8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10000" y="6048299"/>
            <a:ext cx="380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Bauhaus 93" panose="04030905020B02020C02" pitchFamily="82" charset="0"/>
              </a:rPr>
              <a:t>Python</a:t>
            </a:r>
            <a:endParaRPr lang="zh-CN" altLang="en-US" sz="3600" dirty="0">
              <a:latin typeface="Bauhaus 93" panose="04030905020B02020C02" pitchFamily="82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6088283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32619" y="6133091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CSTC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 rot="21147527">
            <a:off x="165084" y="1536625"/>
            <a:ext cx="3984410" cy="1300975"/>
          </a:xfrm>
          <a:prstGeom prst="rect">
            <a:avLst/>
          </a:prstGeom>
          <a:solidFill>
            <a:srgbClr val="3B87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0866817">
            <a:off x="234842" y="1557595"/>
            <a:ext cx="3575774" cy="1253291"/>
          </a:xfrm>
          <a:prstGeom prst="rect">
            <a:avLst/>
          </a:prstGeom>
          <a:solidFill>
            <a:srgbClr val="BBDFB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685800" y="1870136"/>
            <a:ext cx="90678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print “Diane”</a:t>
            </a:r>
            <a:endParaRPr lang="zh-CN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rot="21147527">
            <a:off x="4716339" y="1416012"/>
            <a:ext cx="3984410" cy="1300975"/>
          </a:xfrm>
          <a:prstGeom prst="rect">
            <a:avLst/>
          </a:prstGeom>
          <a:solidFill>
            <a:srgbClr val="3B87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0866817">
            <a:off x="4786097" y="1436982"/>
            <a:ext cx="3575774" cy="1253291"/>
          </a:xfrm>
          <a:prstGeom prst="rect">
            <a:avLst/>
          </a:prstGeom>
          <a:solidFill>
            <a:srgbClr val="BBDFB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15307" y="1325059"/>
            <a:ext cx="3191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 =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= 200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x + y &lt; 500: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print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"sum is less than 500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21147527">
            <a:off x="215225" y="4087968"/>
            <a:ext cx="3984410" cy="1300975"/>
          </a:xfrm>
          <a:prstGeom prst="rect">
            <a:avLst/>
          </a:prstGeom>
          <a:solidFill>
            <a:srgbClr val="3B87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20866817">
            <a:off x="412820" y="4088864"/>
            <a:ext cx="3575774" cy="1253291"/>
          </a:xfrm>
          <a:prstGeom prst="rect">
            <a:avLst/>
          </a:prstGeom>
          <a:solidFill>
            <a:srgbClr val="FBC9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 rot="21147527">
            <a:off x="4795024" y="4066993"/>
            <a:ext cx="3984410" cy="1300975"/>
          </a:xfrm>
          <a:prstGeom prst="rect">
            <a:avLst/>
          </a:prstGeom>
          <a:solidFill>
            <a:srgbClr val="3B87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20866817">
            <a:off x="4992619" y="4067889"/>
            <a:ext cx="3575774" cy="1253291"/>
          </a:xfrm>
          <a:prstGeom prst="rect">
            <a:avLst/>
          </a:prstGeom>
          <a:solidFill>
            <a:srgbClr val="FBC9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42713" y="4438946"/>
            <a:ext cx="4539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=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raw_input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("Please enter an integer: "))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&lt; 0: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print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'Negative'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23580" y="4317213"/>
            <a:ext cx="3696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= 1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n in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range(1,5):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x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x * n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4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0"/>
            <a:ext cx="9144000" cy="6858000"/>
            <a:chOff x="1" y="0"/>
            <a:chExt cx="9144000" cy="6858000"/>
          </a:xfrm>
        </p:grpSpPr>
        <p:sp>
          <p:nvSpPr>
            <p:cNvPr id="5" name="矩形 4"/>
            <p:cNvSpPr/>
            <p:nvPr/>
          </p:nvSpPr>
          <p:spPr>
            <a:xfrm>
              <a:off x="1" y="3124200"/>
              <a:ext cx="9144000" cy="3733800"/>
            </a:xfrm>
            <a:prstGeom prst="rect">
              <a:avLst/>
            </a:prstGeom>
            <a:solidFill>
              <a:srgbClr val="BBDFBB"/>
            </a:solidFill>
            <a:ln>
              <a:solidFill>
                <a:srgbClr val="BBDF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" y="0"/>
              <a:ext cx="9144000" cy="3600450"/>
            </a:xfrm>
            <a:prstGeom prst="rect">
              <a:avLst/>
            </a:prstGeom>
            <a:solidFill>
              <a:srgbClr val="FBC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The Basics</a:t>
            </a:r>
            <a:endParaRPr lang="en-US" altLang="zh-CN" b="1" dirty="0"/>
          </a:p>
        </p:txBody>
      </p:sp>
      <p:sp>
        <p:nvSpPr>
          <p:cNvPr id="7" name="矩形 6"/>
          <p:cNvSpPr/>
          <p:nvPr/>
        </p:nvSpPr>
        <p:spPr>
          <a:xfrm>
            <a:off x="1" y="6126163"/>
            <a:ext cx="4724398" cy="748145"/>
          </a:xfrm>
          <a:prstGeom prst="rect">
            <a:avLst/>
          </a:prstGeom>
          <a:solidFill>
            <a:srgbClr val="F94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24401" y="6125606"/>
            <a:ext cx="4419600" cy="748145"/>
          </a:xfrm>
          <a:prstGeom prst="rect">
            <a:avLst/>
          </a:prstGeom>
          <a:solidFill>
            <a:srgbClr val="3B8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10000" y="6048299"/>
            <a:ext cx="380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Bauhaus 93" panose="04030905020B02020C02" pitchFamily="82" charset="0"/>
              </a:rPr>
              <a:t>Python</a:t>
            </a:r>
            <a:endParaRPr lang="zh-CN" altLang="en-US" sz="3600" dirty="0">
              <a:latin typeface="Bauhaus 93" panose="04030905020B02020C02" pitchFamily="82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6088283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32619" y="6133091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CSTC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 rot="21147527">
            <a:off x="165084" y="1536625"/>
            <a:ext cx="3984410" cy="1300975"/>
          </a:xfrm>
          <a:prstGeom prst="rect">
            <a:avLst/>
          </a:prstGeom>
          <a:solidFill>
            <a:srgbClr val="3B87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0866817">
            <a:off x="234842" y="1557595"/>
            <a:ext cx="3575774" cy="1253291"/>
          </a:xfrm>
          <a:prstGeom prst="rect">
            <a:avLst/>
          </a:prstGeom>
          <a:solidFill>
            <a:srgbClr val="BBDFB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508986" y="1324584"/>
            <a:ext cx="9067800" cy="16312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List: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letters =[“a”,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“b”,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“c”]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letters.append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(“d”)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print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letters[1:3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]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print letters[-3:-1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]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rot="21147527">
            <a:off x="4716339" y="1416012"/>
            <a:ext cx="3984410" cy="1300975"/>
          </a:xfrm>
          <a:prstGeom prst="rect">
            <a:avLst/>
          </a:prstGeom>
          <a:solidFill>
            <a:srgbClr val="3B87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20866817">
            <a:off x="4786097" y="1436982"/>
            <a:ext cx="3575774" cy="1253291"/>
          </a:xfrm>
          <a:prstGeom prst="rect">
            <a:avLst/>
          </a:prstGeom>
          <a:solidFill>
            <a:srgbClr val="BBDFB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21147527">
            <a:off x="215225" y="4087968"/>
            <a:ext cx="3984410" cy="1300975"/>
          </a:xfrm>
          <a:prstGeom prst="rect">
            <a:avLst/>
          </a:prstGeom>
          <a:solidFill>
            <a:srgbClr val="3B87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20866817">
            <a:off x="412820" y="4088864"/>
            <a:ext cx="3575774" cy="1253291"/>
          </a:xfrm>
          <a:prstGeom prst="rect">
            <a:avLst/>
          </a:prstGeom>
          <a:solidFill>
            <a:srgbClr val="FBC9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 rot="21147527">
            <a:off x="4795024" y="4066993"/>
            <a:ext cx="3984410" cy="1300975"/>
          </a:xfrm>
          <a:prstGeom prst="rect">
            <a:avLst/>
          </a:prstGeom>
          <a:solidFill>
            <a:srgbClr val="3B87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20866817">
            <a:off x="4992619" y="4067889"/>
            <a:ext cx="3575774" cy="1253291"/>
          </a:xfrm>
          <a:prstGeom prst="rect">
            <a:avLst/>
          </a:prstGeom>
          <a:solidFill>
            <a:srgbClr val="FBC9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192075" y="4056749"/>
            <a:ext cx="45398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Dict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: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seasons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= {"Spring":("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Mar","Apr","May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"), "Summer":("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Jun","Jul","Aug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")}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p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rint 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seasons.keys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()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200" y="4303187"/>
            <a:ext cx="3855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Set:</a:t>
            </a:r>
          </a:p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sequence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1, 3, 5, 7,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(sequence)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print set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959274" y="1676150"/>
            <a:ext cx="3855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Tuple:</a:t>
            </a:r>
          </a:p>
          <a:p>
            <a:r>
              <a:rPr lang="fr-FR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t=('123', '456')</a:t>
            </a:r>
          </a:p>
          <a:p>
            <a:r>
              <a:rPr lang="fr-FR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print t[0]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18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0"/>
            <a:ext cx="9144000" cy="6858000"/>
            <a:chOff x="1" y="0"/>
            <a:chExt cx="9144000" cy="6858000"/>
          </a:xfrm>
        </p:grpSpPr>
        <p:sp>
          <p:nvSpPr>
            <p:cNvPr id="5" name="矩形 4"/>
            <p:cNvSpPr/>
            <p:nvPr/>
          </p:nvSpPr>
          <p:spPr>
            <a:xfrm>
              <a:off x="1" y="3124200"/>
              <a:ext cx="9144000" cy="3733800"/>
            </a:xfrm>
            <a:prstGeom prst="rect">
              <a:avLst/>
            </a:prstGeom>
            <a:solidFill>
              <a:srgbClr val="BBDFBB"/>
            </a:solidFill>
            <a:ln>
              <a:solidFill>
                <a:srgbClr val="BBDF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" y="0"/>
              <a:ext cx="9144000" cy="3600450"/>
            </a:xfrm>
            <a:prstGeom prst="rect">
              <a:avLst/>
            </a:prstGeom>
            <a:solidFill>
              <a:srgbClr val="FBC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 Oriented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1" y="6126163"/>
            <a:ext cx="4724398" cy="748145"/>
          </a:xfrm>
          <a:prstGeom prst="rect">
            <a:avLst/>
          </a:prstGeom>
          <a:solidFill>
            <a:srgbClr val="F94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24401" y="6125606"/>
            <a:ext cx="4419600" cy="748145"/>
          </a:xfrm>
          <a:prstGeom prst="rect">
            <a:avLst/>
          </a:prstGeom>
          <a:solidFill>
            <a:srgbClr val="3B8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10000" y="6048299"/>
            <a:ext cx="380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Bauhaus 93" panose="04030905020B02020C02" pitchFamily="82" charset="0"/>
              </a:rPr>
              <a:t>Python</a:t>
            </a:r>
            <a:endParaRPr lang="zh-CN" altLang="en-US" sz="3600" dirty="0">
              <a:latin typeface="Bauhaus 93" panose="04030905020B02020C02" pitchFamily="82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6088283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32619" y="6133091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CSTC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0" y="1193924"/>
            <a:ext cx="9067800" cy="403187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 panose="020B0604020202020204" pitchFamily="34" charset="-122"/>
              </a:rPr>
              <a:t>class Dog: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 panose="020B0604020202020204" pitchFamily="34" charset="-122"/>
              </a:rPr>
              <a:t>	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 panose="020B0604020202020204" pitchFamily="34" charset="-122"/>
              </a:rPr>
              <a:t>def __init__(self, name):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 panose="020B0604020202020204" pitchFamily="34" charset="-122"/>
              </a:rPr>
              <a:t>		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 panose="020B0604020202020204" pitchFamily="34" charset="-122"/>
              </a:rPr>
              <a:t>self.name = name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 panose="020B0604020202020204" pitchFamily="34" charset="-122"/>
              </a:rPr>
              <a:t>		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 panose="020B0604020202020204" pitchFamily="34" charset="-122"/>
              </a:rPr>
              <a:t>self.tricks = []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 panose="020B0604020202020204" pitchFamily="34" charset="-122"/>
              </a:rPr>
              <a:t>def add_trick(self, trick):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 panose="020B0604020202020204" pitchFamily="34" charset="-122"/>
              </a:rPr>
              <a:t>               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 panose="020B0604020202020204" pitchFamily="34" charset="-122"/>
              </a:rPr>
              <a:t>self.tricks.append(trick)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MyDog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 = Dog(“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Bobo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”)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 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MyDog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 add_</a:t>
            </a:r>
            <a:r>
              <a:rPr lang="zh-CN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trick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(“play tail”)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124200" y="1794614"/>
            <a:ext cx="685800" cy="4455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048000" y="1467881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required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41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" y="0"/>
            <a:ext cx="9144000" cy="6858000"/>
            <a:chOff x="1" y="0"/>
            <a:chExt cx="9144000" cy="6858000"/>
          </a:xfrm>
        </p:grpSpPr>
        <p:sp>
          <p:nvSpPr>
            <p:cNvPr id="5" name="矩形 4"/>
            <p:cNvSpPr/>
            <p:nvPr/>
          </p:nvSpPr>
          <p:spPr>
            <a:xfrm>
              <a:off x="1" y="3124200"/>
              <a:ext cx="9144000" cy="3733800"/>
            </a:xfrm>
            <a:prstGeom prst="rect">
              <a:avLst/>
            </a:prstGeom>
            <a:solidFill>
              <a:srgbClr val="BBDFBB"/>
            </a:solidFill>
            <a:ln>
              <a:solidFill>
                <a:srgbClr val="BBDF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" y="0"/>
              <a:ext cx="9144000" cy="3600450"/>
            </a:xfrm>
            <a:prstGeom prst="rect">
              <a:avLst/>
            </a:prstGeom>
            <a:solidFill>
              <a:srgbClr val="FBC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Inheritance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1" y="6126163"/>
            <a:ext cx="4724398" cy="748145"/>
          </a:xfrm>
          <a:prstGeom prst="rect">
            <a:avLst/>
          </a:prstGeom>
          <a:solidFill>
            <a:srgbClr val="F94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24401" y="6125606"/>
            <a:ext cx="4419600" cy="748145"/>
          </a:xfrm>
          <a:prstGeom prst="rect">
            <a:avLst/>
          </a:prstGeom>
          <a:solidFill>
            <a:srgbClr val="3B8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10000" y="6048299"/>
            <a:ext cx="380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Bauhaus 93" panose="04030905020B02020C02" pitchFamily="82" charset="0"/>
              </a:rPr>
              <a:t>Python</a:t>
            </a:r>
            <a:endParaRPr lang="zh-CN" altLang="en-US" sz="3600" dirty="0">
              <a:latin typeface="Bauhaus 93" panose="04030905020B02020C02" pitchFamily="82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6088283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32619" y="6133091"/>
            <a:ext cx="207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CSTC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76200" y="1106173"/>
            <a:ext cx="9067800" cy="48936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class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Husky(Dog)</a:t>
            </a:r>
            <a:r>
              <a:rPr lang="zh-CN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: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	</a:t>
            </a:r>
            <a:r>
              <a:rPr lang="zh-CN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 def add_trick(self, trick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list</a:t>
            </a:r>
            <a:r>
              <a:rPr lang="zh-CN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): 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                </a:t>
            </a:r>
            <a:r>
              <a:rPr lang="zh-CN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self.tricks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trick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list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class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Shepherd(Dog)</a:t>
            </a:r>
            <a:r>
              <a:rPr lang="zh-CN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: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	</a:t>
            </a:r>
            <a:r>
              <a:rPr lang="zh-CN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 def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graze</a:t>
            </a:r>
            <a:r>
              <a:rPr lang="zh-CN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(self,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animal</a:t>
            </a:r>
            <a:r>
              <a:rPr lang="zh-CN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): 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                print “look at the” + animal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class mongrel(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Husky,Shepherd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):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  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        </a:t>
            </a:r>
            <a:r>
              <a:rPr lang="zh-CN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def 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sayHi</a:t>
            </a:r>
            <a:r>
              <a:rPr lang="zh-CN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self,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animal</a:t>
            </a:r>
            <a:r>
              <a:rPr lang="zh-CN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): 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               print “Hi”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 err="1" smtClean="0"/>
              <a:t>Java|C</a:t>
            </a:r>
            <a:r>
              <a:rPr lang="en-US" altLang="zh-CN" sz="2400" dirty="0" smtClean="0"/>
              <a:t>#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single </a:t>
            </a:r>
            <a:r>
              <a:rPr lang="en-US" altLang="zh-CN" sz="2400" dirty="0"/>
              <a:t>Inheritance</a:t>
            </a:r>
            <a:endParaRPr lang="zh-CN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297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269</Words>
  <Application>Microsoft Office PowerPoint</Application>
  <PresentationFormat>全屏显示(4:3)</PresentationFormat>
  <Paragraphs>102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 Unicode MS</vt:lpstr>
      <vt:lpstr>宋体</vt:lpstr>
      <vt:lpstr>Arial</vt:lpstr>
      <vt:lpstr>Bauhaus 93</vt:lpstr>
      <vt:lpstr>Calibri</vt:lpstr>
      <vt:lpstr>Office Theme</vt:lpstr>
      <vt:lpstr>Python Programming</vt:lpstr>
      <vt:lpstr>What is python</vt:lpstr>
      <vt:lpstr>Static VS Dynamic </vt:lpstr>
      <vt:lpstr>Compiled VS  Interpreted</vt:lpstr>
      <vt:lpstr>Run python</vt:lpstr>
      <vt:lpstr>The Basics</vt:lpstr>
      <vt:lpstr>The Basics</vt:lpstr>
      <vt:lpstr>Object Oriented</vt:lpstr>
      <vt:lpstr>Multiple Inheritance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Meng, Dan [ICG-IT]</dc:creator>
  <cp:lastModifiedBy>dan meng</cp:lastModifiedBy>
  <cp:revision>202</cp:revision>
  <dcterms:created xsi:type="dcterms:W3CDTF">2006-08-16T00:00:00Z</dcterms:created>
  <dcterms:modified xsi:type="dcterms:W3CDTF">2016-08-15T15:49:51Z</dcterms:modified>
</cp:coreProperties>
</file>