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56" r:id="rId4"/>
    <p:sldId id="262" r:id="rId5"/>
    <p:sldId id="260" r:id="rId6"/>
    <p:sldId id="261" r:id="rId7"/>
    <p:sldId id="263" r:id="rId8"/>
    <p:sldId id="267" r:id="rId9"/>
    <p:sldId id="269" r:id="rId10"/>
    <p:sldId id="264" r:id="rId11"/>
    <p:sldId id="270" r:id="rId12"/>
    <p:sldId id="265" r:id="rId13"/>
    <p:sldId id="272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99"/>
    <a:srgbClr val="1AFA29"/>
    <a:srgbClr val="04A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A60D0-AF74-4207-8E93-A9003434511C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</dgm:pt>
    <dgm:pt modelId="{1397EF71-86DB-4E1D-AC7A-123B01DEF5B2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chemeClr val="bg1">
                  <a:lumMod val="50000"/>
                </a:schemeClr>
              </a:solidFill>
            </a:rPr>
            <a:t>Arriving</a:t>
          </a:r>
          <a:endParaRPr lang="zh-CN" altLang="en-US" sz="2800" dirty="0">
            <a:solidFill>
              <a:schemeClr val="bg1">
                <a:lumMod val="50000"/>
              </a:schemeClr>
            </a:solidFill>
          </a:endParaRPr>
        </a:p>
      </dgm:t>
    </dgm:pt>
    <dgm:pt modelId="{5A6967D5-8144-4039-AC51-AE46B8C81663}" type="parTrans" cxnId="{8AC758B8-CF3A-41F0-8F9A-C5CCA929E375}">
      <dgm:prSet/>
      <dgm:spPr/>
      <dgm:t>
        <a:bodyPr/>
        <a:lstStyle/>
        <a:p>
          <a:endParaRPr lang="zh-CN" altLang="en-US"/>
        </a:p>
      </dgm:t>
    </dgm:pt>
    <dgm:pt modelId="{7462A411-6186-439D-B42B-45C5AF7BD72F}" type="sibTrans" cxnId="{8AC758B8-CF3A-41F0-8F9A-C5CCA929E375}">
      <dgm:prSet/>
      <dgm:spPr/>
      <dgm:t>
        <a:bodyPr/>
        <a:lstStyle/>
        <a:p>
          <a:endParaRPr lang="zh-CN" altLang="en-US"/>
        </a:p>
      </dgm:t>
    </dgm:pt>
    <dgm:pt modelId="{D73CDED1-C58C-4F49-8B32-3FB1EAF51311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chemeClr val="bg1">
                  <a:lumMod val="50000"/>
                </a:schemeClr>
              </a:solidFill>
            </a:rPr>
            <a:t>Loading</a:t>
          </a:r>
          <a:endParaRPr lang="zh-CN" altLang="en-US" sz="2800" dirty="0">
            <a:solidFill>
              <a:schemeClr val="bg1">
                <a:lumMod val="50000"/>
              </a:schemeClr>
            </a:solidFill>
          </a:endParaRPr>
        </a:p>
      </dgm:t>
    </dgm:pt>
    <dgm:pt modelId="{A8666F16-6F52-4C41-B158-218E6DC99A4F}" type="parTrans" cxnId="{16FEE195-53A3-4BC0-AC30-E8848E7DB96D}">
      <dgm:prSet/>
      <dgm:spPr/>
      <dgm:t>
        <a:bodyPr/>
        <a:lstStyle/>
        <a:p>
          <a:endParaRPr lang="zh-CN" altLang="en-US"/>
        </a:p>
      </dgm:t>
    </dgm:pt>
    <dgm:pt modelId="{48E6B28A-423C-4EC4-AEB9-B83C7D4D9A82}" type="sibTrans" cxnId="{16FEE195-53A3-4BC0-AC30-E8848E7DB96D}">
      <dgm:prSet/>
      <dgm:spPr/>
      <dgm:t>
        <a:bodyPr/>
        <a:lstStyle/>
        <a:p>
          <a:endParaRPr lang="zh-CN" altLang="en-US"/>
        </a:p>
      </dgm:t>
    </dgm:pt>
    <dgm:pt modelId="{2EF806ED-8321-4B98-8F05-0F5131E21D2D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chemeClr val="bg1">
                  <a:lumMod val="50000"/>
                </a:schemeClr>
              </a:solidFill>
            </a:rPr>
            <a:t>Processing</a:t>
          </a:r>
          <a:endParaRPr lang="zh-CN" altLang="en-US" sz="2800" dirty="0">
            <a:solidFill>
              <a:schemeClr val="bg1">
                <a:lumMod val="50000"/>
              </a:schemeClr>
            </a:solidFill>
          </a:endParaRPr>
        </a:p>
      </dgm:t>
    </dgm:pt>
    <dgm:pt modelId="{C955C063-50BB-4187-831B-8A7C2ACFEE9D}" type="parTrans" cxnId="{A95EA95A-140B-4289-9D75-92785F7F0008}">
      <dgm:prSet/>
      <dgm:spPr/>
      <dgm:t>
        <a:bodyPr/>
        <a:lstStyle/>
        <a:p>
          <a:endParaRPr lang="zh-CN" altLang="en-US"/>
        </a:p>
      </dgm:t>
    </dgm:pt>
    <dgm:pt modelId="{62B12370-02F9-4D38-A04C-A1908949BCB4}" type="sibTrans" cxnId="{A95EA95A-140B-4289-9D75-92785F7F0008}">
      <dgm:prSet/>
      <dgm:spPr/>
      <dgm:t>
        <a:bodyPr/>
        <a:lstStyle/>
        <a:p>
          <a:endParaRPr lang="zh-CN" altLang="en-US"/>
        </a:p>
      </dgm:t>
    </dgm:pt>
    <dgm:pt modelId="{8CC12558-7344-4A67-B736-365B65E3BC65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>
                  <a:lumMod val="50000"/>
                </a:schemeClr>
              </a:solidFill>
            </a:rPr>
            <a:t>Delivering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DAC50B9-5109-4850-A6D8-EED3B9A16DDE}" type="parTrans" cxnId="{824FA35F-044F-46C2-8A03-6A96032141A0}">
      <dgm:prSet/>
      <dgm:spPr/>
      <dgm:t>
        <a:bodyPr/>
        <a:lstStyle/>
        <a:p>
          <a:endParaRPr lang="zh-CN" altLang="en-US"/>
        </a:p>
      </dgm:t>
    </dgm:pt>
    <dgm:pt modelId="{FD4459CC-0E6F-4763-8D9B-024D2DAF948B}" type="sibTrans" cxnId="{824FA35F-044F-46C2-8A03-6A96032141A0}">
      <dgm:prSet/>
      <dgm:spPr/>
      <dgm:t>
        <a:bodyPr/>
        <a:lstStyle/>
        <a:p>
          <a:endParaRPr lang="zh-CN" altLang="en-US"/>
        </a:p>
      </dgm:t>
    </dgm:pt>
    <dgm:pt modelId="{E76EB910-9180-410F-BDC0-182F703E0B99}" type="pres">
      <dgm:prSet presAssocID="{A0BA60D0-AF74-4207-8E93-A9003434511C}" presName="Name0" presStyleCnt="0">
        <dgm:presLayoutVars>
          <dgm:dir/>
          <dgm:resizeHandles val="exact"/>
        </dgm:presLayoutVars>
      </dgm:prSet>
      <dgm:spPr/>
    </dgm:pt>
    <dgm:pt modelId="{C3FE5D63-2AAE-412B-ADC0-1FA263491ECC}" type="pres">
      <dgm:prSet presAssocID="{1397EF71-86DB-4E1D-AC7A-123B01DEF5B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488C2F-63B4-40A0-8658-EF413797838D}" type="pres">
      <dgm:prSet presAssocID="{7462A411-6186-439D-B42B-45C5AF7BD72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1BD1977-F587-4A17-9367-78C6499549FF}" type="pres">
      <dgm:prSet presAssocID="{7462A411-6186-439D-B42B-45C5AF7BD72F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801A52B-D990-41AD-90EF-67CA20D1B1C8}" type="pres">
      <dgm:prSet presAssocID="{D73CDED1-C58C-4F49-8B32-3FB1EAF513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61FFB-136D-4D7C-969B-16830024375A}" type="pres">
      <dgm:prSet presAssocID="{48E6B28A-423C-4EC4-AEB9-B83C7D4D9A8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5BEFF71-A11C-4D68-B852-2B586FE18634}" type="pres">
      <dgm:prSet presAssocID="{48E6B28A-423C-4EC4-AEB9-B83C7D4D9A8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CB767DD-B5F0-4CE0-9B14-22F88D0F20CE}" type="pres">
      <dgm:prSet presAssocID="{2EF806ED-8321-4B98-8F05-0F5131E21D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C3130A-4096-4F09-BD85-125006CBAA0B}" type="pres">
      <dgm:prSet presAssocID="{62B12370-02F9-4D38-A04C-A1908949BCB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6431212-8494-42B0-AB79-A57FA7977E31}" type="pres">
      <dgm:prSet presAssocID="{62B12370-02F9-4D38-A04C-A1908949BCB4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BEF176CF-798B-43E6-BF20-2E5920C3FE54}" type="pres">
      <dgm:prSet presAssocID="{8CC12558-7344-4A67-B736-365B65E3BC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78AF07-D235-4DDA-89C6-7D3934376AC6}" type="presOf" srcId="{48E6B28A-423C-4EC4-AEB9-B83C7D4D9A82}" destId="{29E61FFB-136D-4D7C-969B-16830024375A}" srcOrd="0" destOrd="0" presId="urn:microsoft.com/office/officeart/2005/8/layout/process1"/>
    <dgm:cxn modelId="{731CB2E5-6FD9-4886-9F74-D69AF037B6C8}" type="presOf" srcId="{7462A411-6186-439D-B42B-45C5AF7BD72F}" destId="{2C488C2F-63B4-40A0-8658-EF413797838D}" srcOrd="0" destOrd="0" presId="urn:microsoft.com/office/officeart/2005/8/layout/process1"/>
    <dgm:cxn modelId="{A95EA95A-140B-4289-9D75-92785F7F0008}" srcId="{A0BA60D0-AF74-4207-8E93-A9003434511C}" destId="{2EF806ED-8321-4B98-8F05-0F5131E21D2D}" srcOrd="2" destOrd="0" parTransId="{C955C063-50BB-4187-831B-8A7C2ACFEE9D}" sibTransId="{62B12370-02F9-4D38-A04C-A1908949BCB4}"/>
    <dgm:cxn modelId="{16FEE195-53A3-4BC0-AC30-E8848E7DB96D}" srcId="{A0BA60D0-AF74-4207-8E93-A9003434511C}" destId="{D73CDED1-C58C-4F49-8B32-3FB1EAF51311}" srcOrd="1" destOrd="0" parTransId="{A8666F16-6F52-4C41-B158-218E6DC99A4F}" sibTransId="{48E6B28A-423C-4EC4-AEB9-B83C7D4D9A82}"/>
    <dgm:cxn modelId="{BA76E3D9-2F26-41A3-8A22-ECABDA2B013F}" type="presOf" srcId="{7462A411-6186-439D-B42B-45C5AF7BD72F}" destId="{01BD1977-F587-4A17-9367-78C6499549FF}" srcOrd="1" destOrd="0" presId="urn:microsoft.com/office/officeart/2005/8/layout/process1"/>
    <dgm:cxn modelId="{8AC758B8-CF3A-41F0-8F9A-C5CCA929E375}" srcId="{A0BA60D0-AF74-4207-8E93-A9003434511C}" destId="{1397EF71-86DB-4E1D-AC7A-123B01DEF5B2}" srcOrd="0" destOrd="0" parTransId="{5A6967D5-8144-4039-AC51-AE46B8C81663}" sibTransId="{7462A411-6186-439D-B42B-45C5AF7BD72F}"/>
    <dgm:cxn modelId="{37B4C6F4-4753-42B9-B3D6-D96D77231567}" type="presOf" srcId="{48E6B28A-423C-4EC4-AEB9-B83C7D4D9A82}" destId="{B5BEFF71-A11C-4D68-B852-2B586FE18634}" srcOrd="1" destOrd="0" presId="urn:microsoft.com/office/officeart/2005/8/layout/process1"/>
    <dgm:cxn modelId="{2262AE35-657C-4E2E-8BA6-E38413810662}" type="presOf" srcId="{2EF806ED-8321-4B98-8F05-0F5131E21D2D}" destId="{DCB767DD-B5F0-4CE0-9B14-22F88D0F20CE}" srcOrd="0" destOrd="0" presId="urn:microsoft.com/office/officeart/2005/8/layout/process1"/>
    <dgm:cxn modelId="{FEA4461E-1349-4EFF-8BB5-6C62445EE18D}" type="presOf" srcId="{1397EF71-86DB-4E1D-AC7A-123B01DEF5B2}" destId="{C3FE5D63-2AAE-412B-ADC0-1FA263491ECC}" srcOrd="0" destOrd="0" presId="urn:microsoft.com/office/officeart/2005/8/layout/process1"/>
    <dgm:cxn modelId="{9729812C-CC2C-4D17-B572-93CD1F1393B0}" type="presOf" srcId="{D73CDED1-C58C-4F49-8B32-3FB1EAF51311}" destId="{5801A52B-D990-41AD-90EF-67CA20D1B1C8}" srcOrd="0" destOrd="0" presId="urn:microsoft.com/office/officeart/2005/8/layout/process1"/>
    <dgm:cxn modelId="{18E05D44-7074-41F8-AE25-6F7F9FD8CA3C}" type="presOf" srcId="{8CC12558-7344-4A67-B736-365B65E3BC65}" destId="{BEF176CF-798B-43E6-BF20-2E5920C3FE54}" srcOrd="0" destOrd="0" presId="urn:microsoft.com/office/officeart/2005/8/layout/process1"/>
    <dgm:cxn modelId="{824FA35F-044F-46C2-8A03-6A96032141A0}" srcId="{A0BA60D0-AF74-4207-8E93-A9003434511C}" destId="{8CC12558-7344-4A67-B736-365B65E3BC65}" srcOrd="3" destOrd="0" parTransId="{1DAC50B9-5109-4850-A6D8-EED3B9A16DDE}" sibTransId="{FD4459CC-0E6F-4763-8D9B-024D2DAF948B}"/>
    <dgm:cxn modelId="{0B8EB09A-7202-4A4D-9B8C-7EE97C359810}" type="presOf" srcId="{62B12370-02F9-4D38-A04C-A1908949BCB4}" destId="{66431212-8494-42B0-AB79-A57FA7977E31}" srcOrd="1" destOrd="0" presId="urn:microsoft.com/office/officeart/2005/8/layout/process1"/>
    <dgm:cxn modelId="{DC8C8973-3866-4C63-A91C-5C0F85BFE00B}" type="presOf" srcId="{A0BA60D0-AF74-4207-8E93-A9003434511C}" destId="{E76EB910-9180-410F-BDC0-182F703E0B99}" srcOrd="0" destOrd="0" presId="urn:microsoft.com/office/officeart/2005/8/layout/process1"/>
    <dgm:cxn modelId="{9BF6ECD4-1E07-4C8E-88AF-F802818C0442}" type="presOf" srcId="{62B12370-02F9-4D38-A04C-A1908949BCB4}" destId="{F4C3130A-4096-4F09-BD85-125006CBAA0B}" srcOrd="0" destOrd="0" presId="urn:microsoft.com/office/officeart/2005/8/layout/process1"/>
    <dgm:cxn modelId="{E8C5D00E-2E64-40BD-8551-1F6D57735B76}" type="presParOf" srcId="{E76EB910-9180-410F-BDC0-182F703E0B99}" destId="{C3FE5D63-2AAE-412B-ADC0-1FA263491ECC}" srcOrd="0" destOrd="0" presId="urn:microsoft.com/office/officeart/2005/8/layout/process1"/>
    <dgm:cxn modelId="{D61C205A-F91E-48EB-87F2-77B11CB716E4}" type="presParOf" srcId="{E76EB910-9180-410F-BDC0-182F703E0B99}" destId="{2C488C2F-63B4-40A0-8658-EF413797838D}" srcOrd="1" destOrd="0" presId="urn:microsoft.com/office/officeart/2005/8/layout/process1"/>
    <dgm:cxn modelId="{B46E8CA7-1611-47CB-A54E-7333F70264D7}" type="presParOf" srcId="{2C488C2F-63B4-40A0-8658-EF413797838D}" destId="{01BD1977-F587-4A17-9367-78C6499549FF}" srcOrd="0" destOrd="0" presId="urn:microsoft.com/office/officeart/2005/8/layout/process1"/>
    <dgm:cxn modelId="{222A874C-A2E0-4F07-AF7D-1A2CAC2277E1}" type="presParOf" srcId="{E76EB910-9180-410F-BDC0-182F703E0B99}" destId="{5801A52B-D990-41AD-90EF-67CA20D1B1C8}" srcOrd="2" destOrd="0" presId="urn:microsoft.com/office/officeart/2005/8/layout/process1"/>
    <dgm:cxn modelId="{A0F6E55A-48DB-4161-9DA1-7BA4022FB2DB}" type="presParOf" srcId="{E76EB910-9180-410F-BDC0-182F703E0B99}" destId="{29E61FFB-136D-4D7C-969B-16830024375A}" srcOrd="3" destOrd="0" presId="urn:microsoft.com/office/officeart/2005/8/layout/process1"/>
    <dgm:cxn modelId="{9217C374-A94A-49BD-9822-D4D855DE29D5}" type="presParOf" srcId="{29E61FFB-136D-4D7C-969B-16830024375A}" destId="{B5BEFF71-A11C-4D68-B852-2B586FE18634}" srcOrd="0" destOrd="0" presId="urn:microsoft.com/office/officeart/2005/8/layout/process1"/>
    <dgm:cxn modelId="{D546582E-3C02-434B-ADD8-9185BEB48C0A}" type="presParOf" srcId="{E76EB910-9180-410F-BDC0-182F703E0B99}" destId="{DCB767DD-B5F0-4CE0-9B14-22F88D0F20CE}" srcOrd="4" destOrd="0" presId="urn:microsoft.com/office/officeart/2005/8/layout/process1"/>
    <dgm:cxn modelId="{E27B2607-0CAF-4111-B8E3-A378E278523E}" type="presParOf" srcId="{E76EB910-9180-410F-BDC0-182F703E0B99}" destId="{F4C3130A-4096-4F09-BD85-125006CBAA0B}" srcOrd="5" destOrd="0" presId="urn:microsoft.com/office/officeart/2005/8/layout/process1"/>
    <dgm:cxn modelId="{B285D54F-636D-4602-BB55-86E97FC4803C}" type="presParOf" srcId="{F4C3130A-4096-4F09-BD85-125006CBAA0B}" destId="{66431212-8494-42B0-AB79-A57FA7977E31}" srcOrd="0" destOrd="0" presId="urn:microsoft.com/office/officeart/2005/8/layout/process1"/>
    <dgm:cxn modelId="{2F609C3C-C1F3-4B1D-94C1-5351C5BF3921}" type="presParOf" srcId="{E76EB910-9180-410F-BDC0-182F703E0B99}" destId="{BEF176CF-798B-43E6-BF20-2E5920C3FE5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E5D63-2AAE-412B-ADC0-1FA263491ECC}">
      <dsp:nvSpPr>
        <dsp:cNvPr id="0" name=""/>
        <dsp:cNvSpPr/>
      </dsp:nvSpPr>
      <dsp:spPr>
        <a:xfrm>
          <a:off x="4933" y="0"/>
          <a:ext cx="2157102" cy="725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>
                  <a:lumMod val="50000"/>
                </a:schemeClr>
              </a:solidFill>
            </a:rPr>
            <a:t>Arriving</a:t>
          </a:r>
          <a:endParaRPr lang="zh-CN" altLang="en-US" sz="2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6174" y="21241"/>
        <a:ext cx="2114620" cy="682733"/>
      </dsp:txXfrm>
    </dsp:sp>
    <dsp:sp modelId="{2C488C2F-63B4-40A0-8658-EF413797838D}">
      <dsp:nvSpPr>
        <dsp:cNvPr id="0" name=""/>
        <dsp:cNvSpPr/>
      </dsp:nvSpPr>
      <dsp:spPr>
        <a:xfrm>
          <a:off x="2377746" y="95126"/>
          <a:ext cx="457305" cy="5349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377746" y="202118"/>
        <a:ext cx="320114" cy="320977"/>
      </dsp:txXfrm>
    </dsp:sp>
    <dsp:sp modelId="{5801A52B-D990-41AD-90EF-67CA20D1B1C8}">
      <dsp:nvSpPr>
        <dsp:cNvPr id="0" name=""/>
        <dsp:cNvSpPr/>
      </dsp:nvSpPr>
      <dsp:spPr>
        <a:xfrm>
          <a:off x="3024877" y="0"/>
          <a:ext cx="2157102" cy="725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>
                  <a:lumMod val="50000"/>
                </a:schemeClr>
              </a:solidFill>
            </a:rPr>
            <a:t>Loading</a:t>
          </a:r>
          <a:endParaRPr lang="zh-CN" altLang="en-US" sz="2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046118" y="21241"/>
        <a:ext cx="2114620" cy="682733"/>
      </dsp:txXfrm>
    </dsp:sp>
    <dsp:sp modelId="{29E61FFB-136D-4D7C-969B-16830024375A}">
      <dsp:nvSpPr>
        <dsp:cNvPr id="0" name=""/>
        <dsp:cNvSpPr/>
      </dsp:nvSpPr>
      <dsp:spPr>
        <a:xfrm>
          <a:off x="5397689" y="95126"/>
          <a:ext cx="457305" cy="5349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397689" y="202118"/>
        <a:ext cx="320114" cy="320977"/>
      </dsp:txXfrm>
    </dsp:sp>
    <dsp:sp modelId="{DCB767DD-B5F0-4CE0-9B14-22F88D0F20CE}">
      <dsp:nvSpPr>
        <dsp:cNvPr id="0" name=""/>
        <dsp:cNvSpPr/>
      </dsp:nvSpPr>
      <dsp:spPr>
        <a:xfrm>
          <a:off x="6044820" y="0"/>
          <a:ext cx="2157102" cy="725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>
                  <a:lumMod val="50000"/>
                </a:schemeClr>
              </a:solidFill>
            </a:rPr>
            <a:t>Processing</a:t>
          </a:r>
          <a:endParaRPr lang="zh-CN" altLang="en-US" sz="28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66061" y="21241"/>
        <a:ext cx="2114620" cy="682733"/>
      </dsp:txXfrm>
    </dsp:sp>
    <dsp:sp modelId="{F4C3130A-4096-4F09-BD85-125006CBAA0B}">
      <dsp:nvSpPr>
        <dsp:cNvPr id="0" name=""/>
        <dsp:cNvSpPr/>
      </dsp:nvSpPr>
      <dsp:spPr>
        <a:xfrm>
          <a:off x="8417633" y="95126"/>
          <a:ext cx="457305" cy="5349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8417633" y="202118"/>
        <a:ext cx="320114" cy="320977"/>
      </dsp:txXfrm>
    </dsp:sp>
    <dsp:sp modelId="{BEF176CF-798B-43E6-BF20-2E5920C3FE54}">
      <dsp:nvSpPr>
        <dsp:cNvPr id="0" name=""/>
        <dsp:cNvSpPr/>
      </dsp:nvSpPr>
      <dsp:spPr>
        <a:xfrm>
          <a:off x="9064763" y="0"/>
          <a:ext cx="2157102" cy="725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>
              <a:solidFill>
                <a:schemeClr val="bg1">
                  <a:lumMod val="50000"/>
                </a:schemeClr>
              </a:solidFill>
            </a:rPr>
            <a:t>Delivering</a:t>
          </a:r>
          <a:endParaRPr lang="zh-CN" altLang="en-US" sz="3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9086004" y="21241"/>
        <a:ext cx="2114620" cy="68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2AC99-704A-47A2-A927-361F16D4275F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111EB-4EDC-4A16-B770-7733236C4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5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1EB-4EDC-4A16-B770-7733236C48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3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111EB-4EDC-4A16-B770-7733236C48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2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0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4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0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1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EA78-A3E4-4BE9-94B1-DDDA886BAD6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939F-E3C8-4825-BE53-2BFB6E176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gi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32.png"/><Relationship Id="rId21" Type="http://schemas.openxmlformats.org/officeDocument/2006/relationships/image" Target="../media/image4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31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diagramData" Target="../diagrams/data1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9505" y="2850963"/>
            <a:ext cx="1343888" cy="577872"/>
            <a:chOff x="6275408" y="2797142"/>
            <a:chExt cx="1343888" cy="57787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08" y="2797142"/>
              <a:ext cx="1343888" cy="57787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6588862" y="2991763"/>
              <a:ext cx="81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05693" y="2765211"/>
            <a:ext cx="1558325" cy="670080"/>
            <a:chOff x="5705693" y="2765211"/>
            <a:chExt cx="1558325" cy="67008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693" y="2765211"/>
              <a:ext cx="1558325" cy="67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6131727" y="2978366"/>
              <a:ext cx="7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2090751" y="2899593"/>
            <a:ext cx="1439526" cy="722162"/>
            <a:chOff x="-1883765" y="2251969"/>
            <a:chExt cx="1439526" cy="72216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83765" y="2251969"/>
              <a:ext cx="1439526" cy="722162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-1552840" y="2445578"/>
              <a:ext cx="103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2756798" y="2797142"/>
            <a:ext cx="1820728" cy="745841"/>
            <a:chOff x="-2756798" y="2797142"/>
            <a:chExt cx="1820728" cy="7458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56798" y="2797142"/>
              <a:ext cx="1820728" cy="745841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-2248818" y="3076008"/>
              <a:ext cx="80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弧形 33"/>
          <p:cNvSpPr/>
          <p:nvPr/>
        </p:nvSpPr>
        <p:spPr>
          <a:xfrm flipV="1">
            <a:off x="-11919480" y="3422481"/>
            <a:ext cx="23676051" cy="45719"/>
          </a:xfrm>
          <a:prstGeom prst="arc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777767" y="1440067"/>
            <a:ext cx="5767424" cy="2890434"/>
            <a:chOff x="3362677" y="1526583"/>
            <a:chExt cx="5767424" cy="289043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677" y="1526583"/>
              <a:ext cx="5767424" cy="2890434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4803660" y="1627597"/>
              <a:ext cx="2758405" cy="445534"/>
              <a:chOff x="4803660" y="1627597"/>
              <a:chExt cx="2758405" cy="445534"/>
            </a:xfrm>
          </p:grpSpPr>
          <p:sp>
            <p:nvSpPr>
              <p:cNvPr id="11" name="文本框 10"/>
              <p:cNvSpPr txBox="1"/>
              <p:nvPr/>
            </p:nvSpPr>
            <p:spPr>
              <a:xfrm rot="1862108">
                <a:off x="6134536" y="1627597"/>
                <a:ext cx="142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SecFin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20213276">
                <a:off x="4803660" y="1703799"/>
                <a:ext cx="142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actory</a:t>
                </a:r>
                <a:endParaRPr lang="zh-CN" altLang="en-US" dirty="0"/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7" y="4887769"/>
            <a:ext cx="1680789" cy="1050758"/>
          </a:xfrm>
          <a:prstGeom prst="rect">
            <a:avLst/>
          </a:prstGeom>
        </p:spPr>
      </p:pic>
      <p:pic>
        <p:nvPicPr>
          <p:cNvPr id="1028" name="Picture 4" descr="“gear  wheel transparent”的图片搜索结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61" y="5520575"/>
            <a:ext cx="1000701" cy="10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“gear  wheel transparent”的图片搜索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4" y="4604598"/>
            <a:ext cx="1314836" cy="13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“shanghai transparent”的图片搜索结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17" y="3913964"/>
            <a:ext cx="12273455" cy="30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“database transparent”的图片搜索结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30" y="4519758"/>
            <a:ext cx="665433" cy="8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“report transparent”的图片搜索结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51" y="5468553"/>
            <a:ext cx="1112806" cy="111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79" y="4821803"/>
            <a:ext cx="1941436" cy="1501955"/>
          </a:xfrm>
          <a:prstGeom prst="rect">
            <a:avLst/>
          </a:prstGeom>
        </p:spPr>
      </p:pic>
      <p:pic>
        <p:nvPicPr>
          <p:cNvPr id="1066" name="Picture 42" descr="“blue arrow  transparent”的图片搜索结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81" y="5114879"/>
            <a:ext cx="1229973" cy="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2" descr="“blue arrow  transparent”的图片搜索结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77" y="5200199"/>
            <a:ext cx="1229973" cy="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1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70" y="4386699"/>
            <a:ext cx="1032897" cy="103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0.72265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33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54557 0.00162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79" y="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repeatCount="indefinite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08333E-7 -2.96296E-6 L 0.50664 0.00949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26" y="46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04167E-6 -3.33333E-6 L 0.56094 0.00996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4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4.16667E-7 -3.7037E-7 L 0.54987 -0.00231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9" dur="2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thinking transparen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67" y="485283"/>
            <a:ext cx="3892775" cy="548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0" y="849771"/>
            <a:ext cx="11955171" cy="4869148"/>
            <a:chOff x="0" y="849771"/>
            <a:chExt cx="11955171" cy="48691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49771"/>
              <a:ext cx="4556663" cy="2703746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/>
          </p:nvGrpSpPr>
          <p:grpSpPr>
            <a:xfrm>
              <a:off x="5044467" y="1895962"/>
              <a:ext cx="6910704" cy="3822957"/>
              <a:chOff x="5062398" y="2324102"/>
              <a:chExt cx="6910704" cy="382295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0744" y="4263117"/>
                <a:ext cx="1178846" cy="1178846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062398" y="2802150"/>
                <a:ext cx="1199570" cy="1199570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1718" y="3708659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18" y="2324102"/>
                <a:ext cx="2702984" cy="3117861"/>
              </a:xfrm>
              <a:prstGeom prst="rect">
                <a:avLst/>
              </a:prstGeom>
            </p:spPr>
          </p:pic>
        </p:grpSp>
      </p:grpSp>
      <p:pic>
        <p:nvPicPr>
          <p:cNvPr id="28" name="Picture 2" descr="相关图片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84" y="2234849"/>
            <a:ext cx="3411829" cy="227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3907" y="92539"/>
            <a:ext cx="11751264" cy="6765461"/>
            <a:chOff x="231867" y="223279"/>
            <a:chExt cx="11751264" cy="6765461"/>
          </a:xfrm>
        </p:grpSpPr>
        <p:pic>
          <p:nvPicPr>
            <p:cNvPr id="1032" name="Picture 8" descr="“blackboard transparent”的图片搜索结果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812" y="223279"/>
              <a:ext cx="10104319" cy="5441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“teacher transparent”的图片搜索结果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67" y="1550467"/>
              <a:ext cx="3143250" cy="540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133" y="4213505"/>
              <a:ext cx="9195056" cy="2775235"/>
            </a:xfrm>
            <a:prstGeom prst="rect">
              <a:avLst/>
            </a:prstGeom>
          </p:spPr>
        </p:pic>
      </p:grpSp>
      <p:sp>
        <p:nvSpPr>
          <p:cNvPr id="4" name="AutoShape 16" descr="相关图片"/>
          <p:cNvSpPr>
            <a:spLocks noChangeAspect="1" noChangeArrowheads="1"/>
          </p:cNvSpPr>
          <p:nvPr/>
        </p:nvSpPr>
        <p:spPr bwMode="auto">
          <a:xfrm>
            <a:off x="-1647194" y="3894977"/>
            <a:ext cx="96805" cy="9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30318" y="187673"/>
            <a:ext cx="8672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Based on Machine Learning</a:t>
            </a:r>
          </a:p>
          <a:p>
            <a:r>
              <a:rPr lang="en-US" altLang="zh-CN" sz="2800" dirty="0" smtClean="0"/>
              <a:t>      -</a:t>
            </a:r>
            <a:r>
              <a:rPr lang="en-US" altLang="zh-CN" sz="2400" dirty="0" smtClean="0"/>
              <a:t>Classification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…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Based on Statistics Theory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-Parametric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Normal Distribution and Percentile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-Non-parametric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Histogram </a:t>
            </a:r>
            <a:endParaRPr lang="zh-CN" altLang="en-US" sz="2400" dirty="0"/>
          </a:p>
        </p:txBody>
      </p:sp>
      <p:pic>
        <p:nvPicPr>
          <p:cNvPr id="29" name="Picture 16" descr="相关图片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963" y="2036181"/>
            <a:ext cx="3728761" cy="222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77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0882" y="46759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2283" y="1340427"/>
            <a:ext cx="852054" cy="1778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51710" y="1340427"/>
            <a:ext cx="10127672" cy="1778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1" y="2091266"/>
          <a:ext cx="11336480" cy="1133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648"/>
                <a:gridCol w="767887"/>
                <a:gridCol w="1257300"/>
                <a:gridCol w="1375757"/>
                <a:gridCol w="1133648"/>
                <a:gridCol w="1133648"/>
                <a:gridCol w="1133648"/>
                <a:gridCol w="1133648"/>
                <a:gridCol w="1133648"/>
                <a:gridCol w="1133648"/>
              </a:tblGrid>
              <a:tr h="3779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</a:t>
                      </a:r>
                      <a:r>
                        <a:rPr lang="en-US" altLang="zh-CN" baseline="0" dirty="0" smtClean="0"/>
                        <a:t>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 sys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Trade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Loan </a:t>
                      </a:r>
                      <a:r>
                        <a:rPr lang="en-US" altLang="zh-CN" dirty="0" err="1" smtClean="0"/>
                        <a:t>amt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9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05-17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37h23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FDTS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05-17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32783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JYP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圆角矩形 32"/>
          <p:cNvSpPr/>
          <p:nvPr/>
        </p:nvSpPr>
        <p:spPr>
          <a:xfrm>
            <a:off x="1551710" y="1879110"/>
            <a:ext cx="869372" cy="1330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627984" y="1940851"/>
            <a:ext cx="1310988" cy="1330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798360" y="3358261"/>
            <a:ext cx="9998384" cy="3310686"/>
            <a:chOff x="798360" y="3358261"/>
            <a:chExt cx="9998384" cy="331068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319645" y="6127810"/>
              <a:ext cx="3096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319645" y="3644383"/>
              <a:ext cx="0" cy="248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641764" y="41868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847952" y="41184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75656" y="40590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291380" y="4070564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743975" y="4169376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093109" y="4236937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45509" y="4276603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419425" y="4309021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724001" y="4285623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551710" y="4080216"/>
              <a:ext cx="2774515" cy="250812"/>
            </a:xfrm>
            <a:custGeom>
              <a:avLst/>
              <a:gdLst>
                <a:gd name="connsiteX0" fmla="*/ 0 w 2774515"/>
                <a:gd name="connsiteY0" fmla="*/ 188511 h 250812"/>
                <a:gd name="connsiteX1" fmla="*/ 701457 w 2774515"/>
                <a:gd name="connsiteY1" fmla="*/ 621 h 250812"/>
                <a:gd name="connsiteX2" fmla="*/ 1866378 w 2774515"/>
                <a:gd name="connsiteY2" fmla="*/ 244878 h 250812"/>
                <a:gd name="connsiteX3" fmla="*/ 2436312 w 2774515"/>
                <a:gd name="connsiteY3" fmla="*/ 175985 h 250812"/>
                <a:gd name="connsiteX4" fmla="*/ 2774515 w 2774515"/>
                <a:gd name="connsiteY4" fmla="*/ 182248 h 25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4515" h="250812">
                  <a:moveTo>
                    <a:pt x="0" y="188511"/>
                  </a:moveTo>
                  <a:cubicBezTo>
                    <a:pt x="195197" y="89869"/>
                    <a:pt x="390394" y="-8773"/>
                    <a:pt x="701457" y="621"/>
                  </a:cubicBezTo>
                  <a:cubicBezTo>
                    <a:pt x="1012520" y="10015"/>
                    <a:pt x="1577236" y="215651"/>
                    <a:pt x="1866378" y="244878"/>
                  </a:cubicBezTo>
                  <a:cubicBezTo>
                    <a:pt x="2155520" y="274105"/>
                    <a:pt x="2284956" y="186423"/>
                    <a:pt x="2436312" y="175985"/>
                  </a:cubicBezTo>
                  <a:cubicBezTo>
                    <a:pt x="2587668" y="165547"/>
                    <a:pt x="2681091" y="173897"/>
                    <a:pt x="2774515" y="1822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76401" y="4231344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896375" y="4183990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443780" y="4078915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596180" y="4112318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028801" y="4220906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16136" y="5930283"/>
              <a:ext cx="107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Bus date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8360" y="3358261"/>
              <a:ext cx="149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Trade price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621111" y="6138162"/>
              <a:ext cx="3096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6621111" y="3654735"/>
              <a:ext cx="0" cy="248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984905" y="55827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255954" y="41912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547127" y="55336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708597" y="4213894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397917" y="4726352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661165" y="5589522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177645" y="4749902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892527" y="4150019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099056" y="5528733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382777" y="4774008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8197841" y="4194342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145885" y="5536445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114403" y="4726352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255912" y="4186845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717602" y="5940635"/>
              <a:ext cx="107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Bus date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99826" y="3368613"/>
              <a:ext cx="149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Trade price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7013359" y="4154744"/>
              <a:ext cx="2601158" cy="1473707"/>
            </a:xfrm>
            <a:custGeom>
              <a:avLst/>
              <a:gdLst>
                <a:gd name="connsiteX0" fmla="*/ 0 w 2601158"/>
                <a:gd name="connsiteY0" fmla="*/ 1429309 h 1473707"/>
                <a:gd name="connsiteX1" fmla="*/ 275208 w 2601158"/>
                <a:gd name="connsiteY1" fmla="*/ 17759 h 1473707"/>
                <a:gd name="connsiteX2" fmla="*/ 559293 w 2601158"/>
                <a:gd name="connsiteY2" fmla="*/ 1393798 h 1473707"/>
                <a:gd name="connsiteX3" fmla="*/ 710214 w 2601158"/>
                <a:gd name="connsiteY3" fmla="*/ 44392 h 1473707"/>
                <a:gd name="connsiteX4" fmla="*/ 1154097 w 2601158"/>
                <a:gd name="connsiteY4" fmla="*/ 1411553 h 1473707"/>
                <a:gd name="connsiteX5" fmla="*/ 1198486 w 2601158"/>
                <a:gd name="connsiteY5" fmla="*/ 26637 h 1473707"/>
                <a:gd name="connsiteX6" fmla="*/ 1642369 w 2601158"/>
                <a:gd name="connsiteY6" fmla="*/ 1473697 h 1473707"/>
                <a:gd name="connsiteX7" fmla="*/ 1899822 w 2601158"/>
                <a:gd name="connsiteY7" fmla="*/ 4 h 1473707"/>
                <a:gd name="connsiteX8" fmla="*/ 2130641 w 2601158"/>
                <a:gd name="connsiteY8" fmla="*/ 1455942 h 1473707"/>
                <a:gd name="connsiteX9" fmla="*/ 2299317 w 2601158"/>
                <a:gd name="connsiteY9" fmla="*/ 44392 h 1473707"/>
                <a:gd name="connsiteX10" fmla="*/ 2601158 w 2601158"/>
                <a:gd name="connsiteY10" fmla="*/ 1455942 h 1473707"/>
                <a:gd name="connsiteX11" fmla="*/ 2601158 w 2601158"/>
                <a:gd name="connsiteY11" fmla="*/ 1455942 h 1473707"/>
                <a:gd name="connsiteX12" fmla="*/ 2592280 w 2601158"/>
                <a:gd name="connsiteY12" fmla="*/ 1464819 h 147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1158" h="1473707">
                  <a:moveTo>
                    <a:pt x="0" y="1429309"/>
                  </a:moveTo>
                  <a:cubicBezTo>
                    <a:pt x="90996" y="726493"/>
                    <a:pt x="181993" y="23677"/>
                    <a:pt x="275208" y="17759"/>
                  </a:cubicBezTo>
                  <a:cubicBezTo>
                    <a:pt x="368423" y="11841"/>
                    <a:pt x="486792" y="1389359"/>
                    <a:pt x="559293" y="1393798"/>
                  </a:cubicBezTo>
                  <a:cubicBezTo>
                    <a:pt x="631794" y="1398237"/>
                    <a:pt x="611080" y="41433"/>
                    <a:pt x="710214" y="44392"/>
                  </a:cubicBezTo>
                  <a:cubicBezTo>
                    <a:pt x="809348" y="47351"/>
                    <a:pt x="1072718" y="1414512"/>
                    <a:pt x="1154097" y="1411553"/>
                  </a:cubicBezTo>
                  <a:cubicBezTo>
                    <a:pt x="1235476" y="1408594"/>
                    <a:pt x="1117107" y="16280"/>
                    <a:pt x="1198486" y="26637"/>
                  </a:cubicBezTo>
                  <a:cubicBezTo>
                    <a:pt x="1279865" y="36994"/>
                    <a:pt x="1525480" y="1478136"/>
                    <a:pt x="1642369" y="1473697"/>
                  </a:cubicBezTo>
                  <a:cubicBezTo>
                    <a:pt x="1759258" y="1469258"/>
                    <a:pt x="1818443" y="2963"/>
                    <a:pt x="1899822" y="4"/>
                  </a:cubicBezTo>
                  <a:cubicBezTo>
                    <a:pt x="1981201" y="-2955"/>
                    <a:pt x="2064059" y="1448544"/>
                    <a:pt x="2130641" y="1455942"/>
                  </a:cubicBezTo>
                  <a:cubicBezTo>
                    <a:pt x="2197224" y="1463340"/>
                    <a:pt x="2220898" y="44392"/>
                    <a:pt x="2299317" y="44392"/>
                  </a:cubicBezTo>
                  <a:cubicBezTo>
                    <a:pt x="2377736" y="44392"/>
                    <a:pt x="2601158" y="1455942"/>
                    <a:pt x="2601158" y="1455942"/>
                  </a:cubicBezTo>
                  <a:lnTo>
                    <a:pt x="2601158" y="1455942"/>
                  </a:lnTo>
                  <a:lnTo>
                    <a:pt x="2592280" y="146481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780198" y="4732042"/>
              <a:ext cx="46942" cy="556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637232" y="4719102"/>
              <a:ext cx="45719" cy="54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74004" y="6299615"/>
              <a:ext cx="228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Stable security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393094" y="6290686"/>
              <a:ext cx="228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Volatile security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5" y="-81139"/>
            <a:ext cx="6858000" cy="62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2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09610" y="0"/>
            <a:ext cx="6076546" cy="6858000"/>
          </a:xfrm>
          <a:prstGeom prst="rect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1163" y="9033"/>
            <a:ext cx="6115455" cy="6839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85" y="3771257"/>
            <a:ext cx="4864340" cy="3068677"/>
          </a:xfrm>
          <a:prstGeom prst="rect">
            <a:avLst/>
          </a:prstGeom>
        </p:spPr>
      </p:pic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3630613" y="660400"/>
            <a:ext cx="4770437" cy="12366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>
              <a:solidFill>
                <a:srgbClr val="FF339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 rot="21047164">
            <a:off x="3748088" y="642938"/>
            <a:ext cx="4489450" cy="1274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6562" y="770899"/>
            <a:ext cx="275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1830" y="1278730"/>
            <a:ext cx="2281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Volatile security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812" y="1278730"/>
            <a:ext cx="2281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Stable security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2659" y="3951098"/>
            <a:ext cx="3670365" cy="115538"/>
            <a:chOff x="232659" y="3951098"/>
            <a:chExt cx="3670365" cy="115538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232659" y="3984978"/>
              <a:ext cx="3670365" cy="6773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842695" y="397844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03093" y="3977524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959940" y="3962304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17090" y="3951098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176386" y="397191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056512" y="397191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223084" y="3955408"/>
              <a:ext cx="74564" cy="634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028735" y="3998902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771921" y="397191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76398" y="397191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517093" y="397191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94993" y="3959828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12880" y="3991940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288971" y="3979143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330914" y="3969919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635636" y="3967106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31343" y="2092633"/>
            <a:ext cx="3383481" cy="3683058"/>
            <a:chOff x="465740" y="2088444"/>
            <a:chExt cx="3383481" cy="3683058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947334" y="2088444"/>
              <a:ext cx="0" cy="317217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754486" y="2116505"/>
              <a:ext cx="0" cy="317217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85330" y="2105216"/>
              <a:ext cx="0" cy="317217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478836" y="5230334"/>
              <a:ext cx="137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Mean value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65740" y="5245564"/>
              <a:ext cx="1371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Mean value </a:t>
              </a: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– 10SD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477619" y="5248282"/>
              <a:ext cx="1371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Mean value </a:t>
              </a: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+10SD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1375945" y="2268905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335248" y="2892338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1359018" y="3322585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367343" y="4266432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364231" y="4737670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2183742" y="2320057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132304" y="3059207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2126662" y="4122153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2133600" y="4728055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396438" y="2043453"/>
            <a:ext cx="3833757" cy="3517738"/>
            <a:chOff x="8298402" y="1900962"/>
            <a:chExt cx="3833757" cy="3517738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10029217" y="1929728"/>
              <a:ext cx="0" cy="317217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1115552" y="1900962"/>
              <a:ext cx="0" cy="317217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989481" y="1914670"/>
              <a:ext cx="0" cy="317217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9548522" y="5110923"/>
              <a:ext cx="137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50</a:t>
              </a:r>
              <a:r>
                <a:rPr lang="en-US" altLang="zh-CN" sz="1400" baseline="30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th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percentile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298402" y="5088659"/>
              <a:ext cx="137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15</a:t>
              </a:r>
              <a:r>
                <a:rPr lang="en-US" altLang="zh-CN" sz="1400" baseline="30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th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percentile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60557" y="5097118"/>
              <a:ext cx="1371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75</a:t>
              </a:r>
              <a:r>
                <a:rPr lang="en-US" altLang="zh-CN" sz="1400" baseline="30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th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percentile</a:t>
              </a: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9457828" y="2110189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9417131" y="2733622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9440901" y="3163869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9449226" y="4107716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9446114" y="4578954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10265625" y="2161341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10214187" y="2900491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10208545" y="3963437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10215483" y="4569339"/>
              <a:ext cx="441557" cy="28855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276131" y="3904183"/>
            <a:ext cx="3670365" cy="129866"/>
            <a:chOff x="8276131" y="3904183"/>
            <a:chExt cx="3670365" cy="129866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8276131" y="3934163"/>
              <a:ext cx="3670365" cy="6773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9260038" y="3960881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9420214" y="3946859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9627728" y="3938050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9753291" y="3934162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0179327" y="3934162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1026690" y="3907444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0289916" y="3914527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0096620" y="3938050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0388285" y="3904183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9952165" y="3938050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1683127" y="3906325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618326" y="3966315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167412" y="3909335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8972232" y="3946859"/>
              <a:ext cx="67733" cy="67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5641950" y="766287"/>
            <a:ext cx="275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414666" y="1626775"/>
            <a:ext cx="1722474" cy="4253023"/>
            <a:chOff x="1573619" y="988828"/>
            <a:chExt cx="1722474" cy="4253023"/>
          </a:xfrm>
        </p:grpSpPr>
        <p:sp>
          <p:nvSpPr>
            <p:cNvPr id="93" name="流程图: 多文档 92"/>
            <p:cNvSpPr/>
            <p:nvPr/>
          </p:nvSpPr>
          <p:spPr>
            <a:xfrm>
              <a:off x="1988288" y="4550735"/>
              <a:ext cx="1297172" cy="520995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security1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4" name="流程图: 多文档 93"/>
            <p:cNvSpPr/>
            <p:nvPr/>
          </p:nvSpPr>
          <p:spPr>
            <a:xfrm>
              <a:off x="1998921" y="2400299"/>
              <a:ext cx="1297172" cy="520995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security3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5" name="流程图: 多文档 94"/>
            <p:cNvSpPr/>
            <p:nvPr/>
          </p:nvSpPr>
          <p:spPr>
            <a:xfrm>
              <a:off x="1988288" y="3067493"/>
              <a:ext cx="1297172" cy="520995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security2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6" name="流程图: 多文档 95"/>
            <p:cNvSpPr/>
            <p:nvPr/>
          </p:nvSpPr>
          <p:spPr>
            <a:xfrm>
              <a:off x="1988288" y="1438052"/>
              <a:ext cx="1297172" cy="520995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securit4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97" name="直接箭头连接符 96"/>
            <p:cNvCxnSpPr/>
            <p:nvPr/>
          </p:nvCxnSpPr>
          <p:spPr>
            <a:xfrm flipV="1">
              <a:off x="1573619" y="988828"/>
              <a:ext cx="0" cy="425302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右中括号 97"/>
          <p:cNvSpPr/>
          <p:nvPr/>
        </p:nvSpPr>
        <p:spPr>
          <a:xfrm>
            <a:off x="2225743" y="3214565"/>
            <a:ext cx="255181" cy="701749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2140678" y="2232832"/>
            <a:ext cx="698204" cy="1416786"/>
            <a:chOff x="3554819" y="1594885"/>
            <a:chExt cx="698204" cy="1416786"/>
          </a:xfrm>
        </p:grpSpPr>
        <p:sp>
          <p:nvSpPr>
            <p:cNvPr id="100" name="右中括号 99"/>
            <p:cNvSpPr/>
            <p:nvPr/>
          </p:nvSpPr>
          <p:spPr>
            <a:xfrm>
              <a:off x="4068726" y="1594885"/>
              <a:ext cx="184297" cy="1416786"/>
            </a:xfrm>
            <a:prstGeom prst="rightBracke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>
            <a:xfrm flipH="1">
              <a:off x="3554819" y="1594885"/>
              <a:ext cx="5139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直接箭头连接符 101"/>
          <p:cNvCxnSpPr/>
          <p:nvPr/>
        </p:nvCxnSpPr>
        <p:spPr>
          <a:xfrm>
            <a:off x="3009012" y="3331528"/>
            <a:ext cx="10632" cy="185715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764463" y="2743194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Cluster2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615607" y="5223018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Cluster1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147235" y="4075439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Distance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8276131" y="3535156"/>
            <a:ext cx="3670365" cy="511609"/>
            <a:chOff x="8276131" y="3535156"/>
            <a:chExt cx="3670365" cy="511609"/>
          </a:xfrm>
        </p:grpSpPr>
        <p:grpSp>
          <p:nvGrpSpPr>
            <p:cNvPr id="106" name="组合 105"/>
            <p:cNvGrpSpPr/>
            <p:nvPr/>
          </p:nvGrpSpPr>
          <p:grpSpPr>
            <a:xfrm>
              <a:off x="8276131" y="3904183"/>
              <a:ext cx="3670365" cy="129866"/>
              <a:chOff x="8276131" y="3904183"/>
              <a:chExt cx="3670365" cy="129866"/>
            </a:xfrm>
          </p:grpSpPr>
          <p:cxnSp>
            <p:nvCxnSpPr>
              <p:cNvPr id="111" name="直接箭头连接符 110"/>
              <p:cNvCxnSpPr/>
              <p:nvPr/>
            </p:nvCxnSpPr>
            <p:spPr>
              <a:xfrm flipV="1">
                <a:off x="8276131" y="3934163"/>
                <a:ext cx="3670365" cy="6773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椭圆 111"/>
              <p:cNvSpPr/>
              <p:nvPr/>
            </p:nvSpPr>
            <p:spPr>
              <a:xfrm>
                <a:off x="9260038" y="3960881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9420214" y="3946859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9627728" y="3938050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9753291" y="3934162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0179327" y="3934162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1026690" y="3907444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0289916" y="3914527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0096620" y="3938050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0388285" y="3904183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9952165" y="3938050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1683127" y="3906325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8618326" y="3966315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1167412" y="3909335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8972232" y="3946859"/>
                <a:ext cx="67733" cy="6773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9800607" y="3874997"/>
              <a:ext cx="171768" cy="1717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664118" y="3870036"/>
              <a:ext cx="171768" cy="1717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566862" y="3535156"/>
              <a:ext cx="889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normal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0388285" y="3542731"/>
              <a:ext cx="1173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e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xception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41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ldLvl="0" animBg="1" autoUpdateAnimBg="0"/>
      <p:bldP spid="6" grpId="0" bldLvl="0" animBg="1" autoUpdateAnimBg="0"/>
      <p:bldP spid="7" grpId="0"/>
      <p:bldP spid="90" grpId="0"/>
      <p:bldP spid="98" grpId="0" animBg="1"/>
      <p:bldP spid="103" grpId="0"/>
      <p:bldP spid="104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6186" y="27403"/>
            <a:ext cx="6115455" cy="6839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109610" y="0"/>
            <a:ext cx="6076546" cy="6858000"/>
          </a:xfrm>
          <a:prstGeom prst="rect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659320" y="298201"/>
            <a:ext cx="275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Online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92034" y="298200"/>
            <a:ext cx="275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Offline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圆柱形 13"/>
          <p:cNvSpPr/>
          <p:nvPr/>
        </p:nvSpPr>
        <p:spPr>
          <a:xfrm>
            <a:off x="6109610" y="3819525"/>
            <a:ext cx="1550664" cy="93617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History data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  <p:sp>
        <p:nvSpPr>
          <p:cNvPr id="45" name="流程图: 预定义过程 44"/>
          <p:cNvSpPr/>
          <p:nvPr/>
        </p:nvSpPr>
        <p:spPr>
          <a:xfrm>
            <a:off x="7025977" y="1591269"/>
            <a:ext cx="2754488" cy="1294423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Filter &amp; </a:t>
            </a:r>
          </a:p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Generator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  <p:sp>
        <p:nvSpPr>
          <p:cNvPr id="46" name="流程图: 多文档 45"/>
          <p:cNvSpPr/>
          <p:nvPr/>
        </p:nvSpPr>
        <p:spPr>
          <a:xfrm>
            <a:off x="2830286" y="1685631"/>
            <a:ext cx="2068285" cy="114728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Features table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  <p:sp>
        <p:nvSpPr>
          <p:cNvPr id="47" name="流程图: 文档 46"/>
          <p:cNvSpPr/>
          <p:nvPr/>
        </p:nvSpPr>
        <p:spPr>
          <a:xfrm>
            <a:off x="530303" y="3709306"/>
            <a:ext cx="1833894" cy="119742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Current feed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  <p:sp>
        <p:nvSpPr>
          <p:cNvPr id="48" name="流程图: 决策 47"/>
          <p:cNvSpPr/>
          <p:nvPr/>
        </p:nvSpPr>
        <p:spPr>
          <a:xfrm>
            <a:off x="2824494" y="3695700"/>
            <a:ext cx="2162637" cy="121103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Checker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987131" y="4287611"/>
            <a:ext cx="1107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7327386" y="3218580"/>
            <a:ext cx="1408722" cy="742947"/>
          </a:xfrm>
          <a:prstGeom prst="bentConnector3">
            <a:avLst>
              <a:gd name="adj1" fmla="val 5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974771" y="2238480"/>
            <a:ext cx="2033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864428" y="2832917"/>
            <a:ext cx="0" cy="862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7" idx="3"/>
            <a:endCxn id="48" idx="1"/>
          </p:cNvCxnSpPr>
          <p:nvPr/>
        </p:nvCxnSpPr>
        <p:spPr>
          <a:xfrm flipV="1">
            <a:off x="2364197" y="4301217"/>
            <a:ext cx="460297" cy="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过程 66"/>
          <p:cNvSpPr/>
          <p:nvPr/>
        </p:nvSpPr>
        <p:spPr>
          <a:xfrm>
            <a:off x="3266451" y="5550353"/>
            <a:ext cx="1278722" cy="6640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Impact" panose="020B0806030902050204" pitchFamily="34" charset="0"/>
              </a:rPr>
              <a:t>report</a:t>
            </a:r>
            <a:endParaRPr lang="zh-CN" altLang="en-US" sz="2000" dirty="0">
              <a:latin typeface="Impact" panose="020B0806030902050204" pitchFamily="34" charset="0"/>
            </a:endParaRPr>
          </a:p>
        </p:txBody>
      </p:sp>
      <p:cxnSp>
        <p:nvCxnSpPr>
          <p:cNvPr id="69" name="直接箭头连接符 68"/>
          <p:cNvCxnSpPr>
            <a:stCxn id="48" idx="2"/>
            <a:endCxn id="67" idx="0"/>
          </p:cNvCxnSpPr>
          <p:nvPr/>
        </p:nvCxnSpPr>
        <p:spPr>
          <a:xfrm flipH="1">
            <a:off x="3905812" y="4906734"/>
            <a:ext cx="1" cy="64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七边形 70"/>
          <p:cNvSpPr/>
          <p:nvPr/>
        </p:nvSpPr>
        <p:spPr>
          <a:xfrm>
            <a:off x="5313374" y="3818165"/>
            <a:ext cx="435429" cy="346982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3" name="七边形 72"/>
          <p:cNvSpPr/>
          <p:nvPr/>
        </p:nvSpPr>
        <p:spPr>
          <a:xfrm>
            <a:off x="7925395" y="3447370"/>
            <a:ext cx="435429" cy="346982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4" name="七边形 73"/>
          <p:cNvSpPr/>
          <p:nvPr/>
        </p:nvSpPr>
        <p:spPr>
          <a:xfrm>
            <a:off x="6350079" y="1736272"/>
            <a:ext cx="435429" cy="346982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5" name="七边形 74"/>
          <p:cNvSpPr/>
          <p:nvPr/>
        </p:nvSpPr>
        <p:spPr>
          <a:xfrm>
            <a:off x="3386052" y="3088822"/>
            <a:ext cx="435429" cy="346982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6" name="七边形 75"/>
          <p:cNvSpPr/>
          <p:nvPr/>
        </p:nvSpPr>
        <p:spPr>
          <a:xfrm>
            <a:off x="2380202" y="3831771"/>
            <a:ext cx="435429" cy="346982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7" name="七边形 76"/>
          <p:cNvSpPr/>
          <p:nvPr/>
        </p:nvSpPr>
        <p:spPr>
          <a:xfrm>
            <a:off x="3428999" y="4991498"/>
            <a:ext cx="435429" cy="346982"/>
          </a:xfrm>
          <a:prstGeom prst="hep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563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659320" y="298201"/>
            <a:ext cx="3577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challenge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4791" y="1485900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Parameter is hard to determine at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Inconvenient to observe exception 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59320" y="3089892"/>
            <a:ext cx="3577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solution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9987" y="4106701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Visualization analysis tool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9505" y="2850963"/>
            <a:ext cx="1343888" cy="577872"/>
            <a:chOff x="6275408" y="2797142"/>
            <a:chExt cx="1343888" cy="57787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08" y="2797142"/>
              <a:ext cx="1343888" cy="57787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6588862" y="2991763"/>
              <a:ext cx="81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05693" y="2765211"/>
            <a:ext cx="1558325" cy="670080"/>
            <a:chOff x="5705693" y="2765211"/>
            <a:chExt cx="1558325" cy="67008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693" y="2765211"/>
              <a:ext cx="1558325" cy="67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6131727" y="2978366"/>
              <a:ext cx="7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2090751" y="2899593"/>
            <a:ext cx="1439526" cy="722162"/>
            <a:chOff x="-1883765" y="2251969"/>
            <a:chExt cx="1439526" cy="72216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83765" y="2251969"/>
              <a:ext cx="1439526" cy="722162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-1552840" y="2445578"/>
              <a:ext cx="103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2756798" y="2797142"/>
            <a:ext cx="1820728" cy="745841"/>
            <a:chOff x="-2756798" y="2797142"/>
            <a:chExt cx="1820728" cy="7458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56798" y="2797142"/>
              <a:ext cx="1820728" cy="745841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-2248818" y="3076008"/>
              <a:ext cx="80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弧形 33"/>
          <p:cNvSpPr/>
          <p:nvPr/>
        </p:nvSpPr>
        <p:spPr>
          <a:xfrm flipV="1">
            <a:off x="-11919480" y="3422481"/>
            <a:ext cx="23676051" cy="45719"/>
          </a:xfrm>
          <a:prstGeom prst="arc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777767" y="1440067"/>
            <a:ext cx="5767424" cy="2890434"/>
            <a:chOff x="3362677" y="1526583"/>
            <a:chExt cx="5767424" cy="289043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677" y="1526583"/>
              <a:ext cx="5767424" cy="2890434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4803660" y="1627597"/>
              <a:ext cx="2758405" cy="445534"/>
              <a:chOff x="4803660" y="1627597"/>
              <a:chExt cx="2758405" cy="445534"/>
            </a:xfrm>
          </p:grpSpPr>
          <p:sp>
            <p:nvSpPr>
              <p:cNvPr id="11" name="文本框 10"/>
              <p:cNvSpPr txBox="1"/>
              <p:nvPr/>
            </p:nvSpPr>
            <p:spPr>
              <a:xfrm rot="1862108">
                <a:off x="6134536" y="1627597"/>
                <a:ext cx="142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SecFin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20213276">
                <a:off x="4803660" y="1703799"/>
                <a:ext cx="142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actory</a:t>
                </a:r>
                <a:endParaRPr lang="zh-CN" altLang="en-US" dirty="0"/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7" y="4887769"/>
            <a:ext cx="1680789" cy="1050758"/>
          </a:xfrm>
          <a:prstGeom prst="rect">
            <a:avLst/>
          </a:prstGeom>
        </p:spPr>
      </p:pic>
      <p:pic>
        <p:nvPicPr>
          <p:cNvPr id="1028" name="Picture 4" descr="“gear  wheel transparent”的图片搜索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61" y="5520575"/>
            <a:ext cx="1000701" cy="10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“gear  wheel transparent”的图片搜索结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4" y="4604598"/>
            <a:ext cx="1314836" cy="13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“shanghai transparent”的图片搜索结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17" y="3913964"/>
            <a:ext cx="12273455" cy="30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“database transparent”的图片搜索结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30" y="4519758"/>
            <a:ext cx="665433" cy="8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“report transparent”的图片搜索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51" y="5468553"/>
            <a:ext cx="1112806" cy="111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79" y="4821803"/>
            <a:ext cx="1941436" cy="1501955"/>
          </a:xfrm>
          <a:prstGeom prst="rect">
            <a:avLst/>
          </a:prstGeom>
        </p:spPr>
      </p:pic>
      <p:pic>
        <p:nvPicPr>
          <p:cNvPr id="1066" name="Picture 42" descr="“blue arrow  transparent”的图片搜索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81" y="5114879"/>
            <a:ext cx="1229973" cy="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2" descr="“blue arrow  transparent”的图片搜索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77" y="5200199"/>
            <a:ext cx="1229973" cy="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70" y="4386699"/>
            <a:ext cx="1032897" cy="103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 rot="19678188">
            <a:off x="10453213" y="4082071"/>
            <a:ext cx="16241295" cy="1290488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1538574" y="6666919"/>
            <a:ext cx="4598547" cy="4086450"/>
            <a:chOff x="2780522" y="1856793"/>
            <a:chExt cx="4598547" cy="4086450"/>
          </a:xfrm>
        </p:grpSpPr>
        <p:cxnSp>
          <p:nvCxnSpPr>
            <p:cNvPr id="33" name="曲线连接符 32"/>
            <p:cNvCxnSpPr>
              <a:stCxn id="36" idx="1"/>
            </p:cNvCxnSpPr>
            <p:nvPr/>
          </p:nvCxnSpPr>
          <p:spPr>
            <a:xfrm rot="16200000" flipH="1">
              <a:off x="4620414" y="2754290"/>
              <a:ext cx="388977" cy="96977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14" descr="“superman  transparent”的图片搜索结果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86999">
              <a:off x="5815926" y="2816957"/>
              <a:ext cx="1563143" cy="312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心形 35"/>
            <p:cNvSpPr/>
            <p:nvPr/>
          </p:nvSpPr>
          <p:spPr>
            <a:xfrm rot="19023914">
              <a:off x="2780522" y="1856793"/>
              <a:ext cx="2164702" cy="1371600"/>
            </a:xfrm>
            <a:prstGeom prst="hear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downstream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1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0.72265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33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54557 0.00162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79" y="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repeatCount="indefinite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08333E-7 -2.96296E-6 L 0.50664 0.00949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26" y="46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04167E-6 -3.33333E-6 L 0.56094 0.00996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4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4.16667E-7 -3.7037E-7 L 0.54987 -0.00231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9" dur="2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0.23217 L -0.2073 -0.15185 C -0.25417 -0.2338 -0.33191 -0.33912 -0.4168 -0.44167 C -0.51237 -0.55579 -0.5931 -0.6382 -0.65352 -0.68727 L -0.93959 -0.91991 " pathEditMode="relative" rAng="12840000" ptsTypes="AAAAA">
                                      <p:cBhvr>
                                        <p:cTn id="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46" y="-6266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0065 -0.24051 L -0.08594 -0.22732 C -0.16719 -0.22014 -0.2793 -0.26157 -0.39037 -0.33357 C -0.5168 -0.41505 -0.6125 -0.50857 -0.67227 -0.6081 L -0.96459 -1.05903 " pathEditMode="relative" rAng="12000000" ptsTypes="AAAAA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58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rgbClr val="FF3399"/>
                </a:solidFill>
                <a:latin typeface="Impact" panose="020B0806030902050204" pitchFamily="34" charset="0"/>
              </a:rPr>
              <a:t>Data Exception Detector</a:t>
            </a:r>
            <a:endParaRPr lang="zh-CN" altLang="en-US" sz="6600" dirty="0">
              <a:solidFill>
                <a:srgbClr val="FF3399"/>
              </a:solidFill>
              <a:latin typeface="Impact" panose="020B080603090205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5400" dirty="0" smtClean="0">
                <a:solidFill>
                  <a:srgbClr val="00B0F0"/>
                </a:solidFill>
                <a:latin typeface="Impact" panose="020B0806030902050204" pitchFamily="34" charset="0"/>
              </a:rPr>
              <a:t>Aqua </a:t>
            </a:r>
            <a:r>
              <a:rPr lang="en-US" altLang="zh-CN" sz="5400" dirty="0" err="1" smtClean="0">
                <a:solidFill>
                  <a:srgbClr val="00B0F0"/>
                </a:solidFill>
                <a:latin typeface="Impact" panose="020B0806030902050204" pitchFamily="34" charset="0"/>
              </a:rPr>
              <a:t>SecFin</a:t>
            </a:r>
            <a:endParaRPr lang="en-US" altLang="zh-CN" sz="5400" dirty="0" smtClean="0">
              <a:solidFill>
                <a:srgbClr val="00B0F0"/>
              </a:solidFill>
              <a:latin typeface="Impact" panose="020B080603090205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3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355" y="633845"/>
            <a:ext cx="10515600" cy="46080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6000" dirty="0" smtClean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</a:endParaRPr>
          </a:p>
          <a:p>
            <a:pPr marL="457200" lvl="1" indent="0">
              <a:buNone/>
            </a:pPr>
            <a:r>
              <a:rPr lang="en-US" altLang="zh-CN" sz="6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Here </a:t>
            </a:r>
            <a:r>
              <a:rPr lang="en-US" altLang="zh-CN" sz="6000" dirty="0">
                <a:solidFill>
                  <a:srgbClr val="00B0F0"/>
                </a:solidFill>
                <a:latin typeface="Impact" panose="020B0806030902050204" pitchFamily="34" charset="0"/>
              </a:rPr>
              <a:t>is </a:t>
            </a:r>
            <a:r>
              <a:rPr lang="en-US" altLang="zh-CN" sz="6000" dirty="0" smtClean="0">
                <a:solidFill>
                  <a:srgbClr val="00B0F0"/>
                </a:solidFill>
                <a:latin typeface="Impact" panose="020B0806030902050204" pitchFamily="34" charset="0"/>
              </a:rPr>
              <a:t>an interesting story</a:t>
            </a:r>
            <a:r>
              <a:rPr lang="en-US" altLang="zh-CN" sz="6000" dirty="0">
                <a:solidFill>
                  <a:srgbClr val="00B0F0"/>
                </a:solidFill>
                <a:latin typeface="Impact" panose="020B0806030902050204" pitchFamily="34" charset="0"/>
              </a:rPr>
              <a:t>...</a:t>
            </a:r>
          </a:p>
          <a:p>
            <a:pPr marL="457200" lvl="1" indent="0">
              <a:buNone/>
            </a:pPr>
            <a:r>
              <a:rPr lang="en-US" altLang="zh-CN" sz="6000" dirty="0" smtClean="0">
                <a:solidFill>
                  <a:srgbClr val="FF3399"/>
                </a:solidFill>
                <a:latin typeface="Impact" panose="020B0806030902050204" pitchFamily="34" charset="0"/>
              </a:rPr>
              <a:t>             You will like it…</a:t>
            </a:r>
            <a:endParaRPr lang="zh-CN" altLang="en-US" sz="6000" dirty="0">
              <a:solidFill>
                <a:srgbClr val="FF339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9505" y="2850963"/>
            <a:ext cx="1343888" cy="577872"/>
            <a:chOff x="6275408" y="2797142"/>
            <a:chExt cx="1343888" cy="57787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08" y="2797142"/>
              <a:ext cx="1343888" cy="577872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6588862" y="2991763"/>
              <a:ext cx="81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705693" y="2765211"/>
            <a:ext cx="1558325" cy="670080"/>
            <a:chOff x="5705693" y="2765211"/>
            <a:chExt cx="1558325" cy="67008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693" y="2765211"/>
              <a:ext cx="1558325" cy="67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6131727" y="2978366"/>
              <a:ext cx="70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2090751" y="2899593"/>
            <a:ext cx="1439526" cy="722162"/>
            <a:chOff x="-1883765" y="2251969"/>
            <a:chExt cx="1439526" cy="72216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83765" y="2251969"/>
              <a:ext cx="1439526" cy="722162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-1552840" y="2445578"/>
              <a:ext cx="103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2756798" y="2797142"/>
            <a:ext cx="1820728" cy="745841"/>
            <a:chOff x="-2756798" y="2797142"/>
            <a:chExt cx="1820728" cy="74584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56798" y="2797142"/>
              <a:ext cx="1820728" cy="745841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-2248818" y="3076008"/>
              <a:ext cx="80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Data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弧形 33"/>
          <p:cNvSpPr/>
          <p:nvPr/>
        </p:nvSpPr>
        <p:spPr>
          <a:xfrm flipV="1">
            <a:off x="-11919480" y="3422481"/>
            <a:ext cx="23676051" cy="45719"/>
          </a:xfrm>
          <a:prstGeom prst="arc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777767" y="1440067"/>
            <a:ext cx="5767424" cy="2890434"/>
            <a:chOff x="3362677" y="1526583"/>
            <a:chExt cx="5767424" cy="289043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677" y="1526583"/>
              <a:ext cx="5767424" cy="2890434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4803660" y="1627597"/>
              <a:ext cx="2758405" cy="445534"/>
              <a:chOff x="4803660" y="1627597"/>
              <a:chExt cx="2758405" cy="445534"/>
            </a:xfrm>
          </p:grpSpPr>
          <p:sp>
            <p:nvSpPr>
              <p:cNvPr id="11" name="文本框 10"/>
              <p:cNvSpPr txBox="1"/>
              <p:nvPr/>
            </p:nvSpPr>
            <p:spPr>
              <a:xfrm rot="1862108">
                <a:off x="6134536" y="1627597"/>
                <a:ext cx="142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SecFin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 rot="20213276">
                <a:off x="4803660" y="1703799"/>
                <a:ext cx="142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actory</a:t>
                </a:r>
                <a:endParaRPr lang="zh-CN" altLang="en-US" dirty="0"/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7" y="4887769"/>
            <a:ext cx="1680789" cy="1050758"/>
          </a:xfrm>
          <a:prstGeom prst="rect">
            <a:avLst/>
          </a:prstGeom>
        </p:spPr>
      </p:pic>
      <p:pic>
        <p:nvPicPr>
          <p:cNvPr id="1028" name="Picture 4" descr="“gear  wheel transparent”的图片搜索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61" y="5520575"/>
            <a:ext cx="1000701" cy="10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“gear  wheel transparent”的图片搜索结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34" y="4604598"/>
            <a:ext cx="1314836" cy="13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“shanghai transparent”的图片搜索结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17" y="3913964"/>
            <a:ext cx="12273455" cy="30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“database transparent”的图片搜索结果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30" y="4519758"/>
            <a:ext cx="665433" cy="8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“report transparent”的图片搜索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51" y="5468553"/>
            <a:ext cx="1112806" cy="111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79" y="4821803"/>
            <a:ext cx="1941436" cy="1501955"/>
          </a:xfrm>
          <a:prstGeom prst="rect">
            <a:avLst/>
          </a:prstGeom>
        </p:spPr>
      </p:pic>
      <p:pic>
        <p:nvPicPr>
          <p:cNvPr id="1066" name="Picture 42" descr="“blue arrow  transparent”的图片搜索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81" y="5114879"/>
            <a:ext cx="1229973" cy="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2" descr="“blue arrow  transparent”的图片搜索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77" y="5200199"/>
            <a:ext cx="1229973" cy="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5"/>
          <p:cNvPicPr>
            <a:picLocks noChangeAspect="1" noChangeArrowheads="1"/>
          </p:cNvPicPr>
          <p:nvPr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70" y="4386699"/>
            <a:ext cx="1032897" cy="103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 rot="19678188">
            <a:off x="10453213" y="4082071"/>
            <a:ext cx="16241295" cy="1290488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1538574" y="6666919"/>
            <a:ext cx="4598547" cy="4086450"/>
            <a:chOff x="2780522" y="1856793"/>
            <a:chExt cx="4598547" cy="4086450"/>
          </a:xfrm>
        </p:grpSpPr>
        <p:cxnSp>
          <p:nvCxnSpPr>
            <p:cNvPr id="33" name="曲线连接符 32"/>
            <p:cNvCxnSpPr>
              <a:stCxn id="36" idx="1"/>
            </p:cNvCxnSpPr>
            <p:nvPr/>
          </p:nvCxnSpPr>
          <p:spPr>
            <a:xfrm rot="16200000" flipH="1">
              <a:off x="4620414" y="2754290"/>
              <a:ext cx="388977" cy="96977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14" descr="“superman  transparent”的图片搜索结果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86999">
              <a:off x="5815926" y="2816957"/>
              <a:ext cx="1563143" cy="312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心形 35"/>
            <p:cNvSpPr/>
            <p:nvPr/>
          </p:nvSpPr>
          <p:spPr>
            <a:xfrm rot="19023914">
              <a:off x="2780522" y="1856793"/>
              <a:ext cx="2164702" cy="1371600"/>
            </a:xfrm>
            <a:prstGeom prst="hear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D</a:t>
              </a: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</a:rPr>
                <a:t>ownstream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93651" y="456032"/>
            <a:ext cx="3904737" cy="1905000"/>
            <a:chOff x="4193651" y="456032"/>
            <a:chExt cx="3904737" cy="1905000"/>
          </a:xfrm>
        </p:grpSpPr>
        <p:pic>
          <p:nvPicPr>
            <p:cNvPr id="40" name="Picture 2" descr="“dialog  transparent”的图片搜索结果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651" y="456032"/>
              <a:ext cx="2925606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4464611" y="874712"/>
              <a:ext cx="36337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egoe UI Black" panose="020B0A02040204020203" pitchFamily="34" charset="0"/>
                </a:rPr>
                <a:t>Data </a:t>
              </a:r>
              <a:r>
                <a:rPr lang="en-US" altLang="zh-CN" dirty="0" err="1" smtClean="0">
                  <a:solidFill>
                    <a:schemeClr val="bg2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egoe UI Black" panose="020B0A02040204020203" pitchFamily="34" charset="0"/>
                </a:rPr>
                <a:t>issue!SecFin</a:t>
              </a: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egoe UI Black" panose="020B0A02040204020203" pitchFamily="34" charset="0"/>
                </a:rPr>
                <a:t>!!!</a:t>
              </a:r>
            </a:p>
            <a:p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egoe UI Black" panose="020B0A02040204020203" pitchFamily="34" charset="0"/>
                </a:rPr>
                <a:t>Trade Price is large!</a:t>
              </a:r>
            </a:p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egoe UI Black" panose="020B0A02040204020203" pitchFamily="34" charset="0"/>
                </a:rPr>
                <a:t> </a:t>
              </a:r>
              <a:r>
                <a:rPr lang="en-US" altLang="zh-CN" dirty="0" smtClean="0">
                  <a:solidFill>
                    <a:schemeClr val="bg2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egoe UI Black" panose="020B0A02040204020203" pitchFamily="34" charset="0"/>
                </a:rPr>
                <a:t>  Please Check!!!!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egoe UI Black" panose="020B0A02040204020203" pitchFamily="34" charset="0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85178"/>
              </p:ext>
            </p:extLst>
          </p:nvPr>
        </p:nvGraphicFramePr>
        <p:xfrm>
          <a:off x="6259505" y="3093202"/>
          <a:ext cx="503532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441"/>
                <a:gridCol w="1678441"/>
                <a:gridCol w="16784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Trade price</a:t>
                      </a:r>
                      <a:endParaRPr lang="zh-CN" altLang="en-US" dirty="0"/>
                    </a:p>
                  </a:txBody>
                  <a:tcPr/>
                </a:tc>
              </a:tr>
              <a:tr h="3398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24hkf278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2017-03-10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4635.839</a:t>
                      </a:r>
                      <a:endParaRPr lang="zh-CN" altLang="en-US" dirty="0"/>
                    </a:p>
                  </a:txBody>
                  <a:tcPr/>
                </a:tc>
              </a:tr>
              <a:tr h="33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24hkf278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2017-03-09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46.35839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24hkf278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2017-03-08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46.35839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39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24hkf278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2017-03-07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46.35839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688206" y="3477359"/>
            <a:ext cx="1250356" cy="2961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51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-0.72265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33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54557 0.00162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79" y="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repeatCount="indefinite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08333E-7 -2.96296E-6 L 0.50664 0.00949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26" y="46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04167E-6 -3.33333E-6 L 0.56094 0.00996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48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4.16667E-7 -3.7037E-7 L 0.54987 -0.00231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9" dur="2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0.23217 L -0.2073 -0.15185 C -0.25417 -0.2338 -0.33191 -0.33912 -0.4168 -0.44167 C -0.51237 -0.55579 -0.5931 -0.6382 -0.65352 -0.68727 L -0.93959 -0.91991 " pathEditMode="relative" rAng="12840000" ptsTypes="AAAAA">
                                      <p:cBhvr>
                                        <p:cTn id="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46" y="-6266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0065 -0.24051 L -0.08594 -0.22732 C -0.16719 -0.22014 -0.2793 -0.26157 -0.39037 -0.33357 C -0.5168 -0.41505 -0.6125 -0.50857 -0.67227 -0.6081 L -0.96459 -1.05903 " pathEditMode="relative" rAng="12000000" ptsTypes="AAAAA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58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266430" y="52800"/>
            <a:ext cx="12790077" cy="7323517"/>
            <a:chOff x="-266430" y="52800"/>
            <a:chExt cx="12790077" cy="732351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51" y="868683"/>
              <a:ext cx="3011817" cy="28849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106" y="1118505"/>
              <a:ext cx="3155673" cy="228199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136" y="4746166"/>
              <a:ext cx="3491915" cy="211183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85684">
              <a:off x="-266430" y="3828117"/>
              <a:ext cx="4829045" cy="3548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401" y="2033109"/>
              <a:ext cx="3645591" cy="246679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316" y="4800600"/>
              <a:ext cx="3088331" cy="2111834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10474850" y="3753584"/>
              <a:ext cx="1433132" cy="1285633"/>
              <a:chOff x="10474850" y="3753584"/>
              <a:chExt cx="1433132" cy="1285633"/>
            </a:xfrm>
          </p:grpSpPr>
          <p:pic>
            <p:nvPicPr>
              <p:cNvPr id="8" name="Picture 6" descr="https://a-ssl.duitang.com/uploads/item/201509/09/20150909160617_vmVMj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4850" y="3753584"/>
                <a:ext cx="1350818" cy="1285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10557164" y="4045598"/>
                <a:ext cx="1350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Our view is right!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781089" y="161917"/>
              <a:ext cx="1849292" cy="1913766"/>
              <a:chOff x="5781089" y="161917"/>
              <a:chExt cx="1849292" cy="191376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089" y="161917"/>
                <a:ext cx="1768008" cy="1913766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5862373" y="1437996"/>
                <a:ext cx="7040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Logic?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64566" y="622933"/>
                <a:ext cx="61266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Code</a:t>
                </a:r>
              </a:p>
              <a:p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714617" y="1303011"/>
                <a:ext cx="915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Filter</a:t>
                </a:r>
              </a:p>
              <a:p>
                <a:r>
                  <a:rPr lang="en-US" altLang="zh-CN" sz="1400" dirty="0" smtClean="0"/>
                  <a:t> condition</a:t>
                </a:r>
                <a:endParaRPr lang="zh-CN" altLang="en-US" sz="16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732707" y="3737523"/>
              <a:ext cx="1146324" cy="616149"/>
              <a:chOff x="1608016" y="3325555"/>
              <a:chExt cx="1146324" cy="616149"/>
            </a:xfrm>
          </p:grpSpPr>
          <p:pic>
            <p:nvPicPr>
              <p:cNvPr id="16" name="Picture 8" descr="思想泡沫, 认为, 漫画, 空白, 对话框, 情感, 感觉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016" y="3325555"/>
                <a:ext cx="1146324" cy="616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889543" y="3488047"/>
                <a:ext cx="841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Great</a:t>
                </a:r>
                <a:r>
                  <a:rPr lang="zh-CN" altLang="en-US" dirty="0" smtClean="0"/>
                  <a:t>！</a:t>
                </a:r>
                <a:endParaRPr lang="zh-CN" altLang="en-US" dirty="0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7615">
              <a:off x="942367" y="57987"/>
              <a:ext cx="1580678" cy="1548276"/>
            </a:xfrm>
            <a:prstGeom prst="rect">
              <a:avLst/>
            </a:prstGeom>
          </p:spPr>
        </p:pic>
        <p:pic>
          <p:nvPicPr>
            <p:cNvPr id="2050" name="Picture 2" descr="标注, 文本框中, 报价, 对话盒, 发言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65202">
              <a:off x="4321867" y="4767388"/>
              <a:ext cx="1112226" cy="97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 flipH="1">
              <a:off x="846713" y="352920"/>
              <a:ext cx="81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 agree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78586" y="919559"/>
              <a:ext cx="805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Avoid</a:t>
              </a:r>
            </a:p>
            <a:p>
              <a:r>
                <a:rPr lang="en-US" altLang="zh-CN" dirty="0" smtClean="0"/>
                <a:t>Such…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46884" y="52800"/>
              <a:ext cx="941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Use DQ </a:t>
              </a:r>
            </a:p>
            <a:p>
              <a:r>
                <a:rPr lang="en-US" altLang="zh-CN" dirty="0" smtClean="0"/>
                <a:t>check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38794" y="4960335"/>
              <a:ext cx="10783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Here’s the </a:t>
              </a:r>
            </a:p>
            <a:p>
              <a:r>
                <a:rPr lang="en-US" altLang="zh-CN" sz="1600" dirty="0" smtClean="0"/>
                <a:t>problem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228613" y="75921"/>
            <a:ext cx="350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B0F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SecFin</a:t>
            </a:r>
            <a:r>
              <a:rPr lang="en-US" altLang="zh-CN" sz="2400" dirty="0" smtClean="0">
                <a:solidFill>
                  <a:srgbClr val="00B0F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Data Issue</a:t>
            </a:r>
            <a:endParaRPr lang="zh-CN" altLang="en-US" sz="2400" dirty="0">
              <a:solidFill>
                <a:srgbClr val="00B0F0"/>
              </a:solidFill>
              <a:latin typeface="Impact" panose="020B0806030902050204" pitchFamily="34" charset="0"/>
              <a:cs typeface="Segoe UI Black" panose="020B0A02040204020203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19" y="1108019"/>
            <a:ext cx="3169443" cy="229195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5" y="2203580"/>
            <a:ext cx="466531" cy="45712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5" y="2169505"/>
            <a:ext cx="466531" cy="466531"/>
          </a:xfrm>
          <a:prstGeom prst="rect">
            <a:avLst/>
          </a:prstGeom>
        </p:spPr>
      </p:pic>
      <p:sp>
        <p:nvSpPr>
          <p:cNvPr id="32" name="六边形 31"/>
          <p:cNvSpPr/>
          <p:nvPr/>
        </p:nvSpPr>
        <p:spPr>
          <a:xfrm>
            <a:off x="3753747" y="352920"/>
            <a:ext cx="5374171" cy="4261521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95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32552 0.176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6" y="88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6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90" y="1215255"/>
            <a:ext cx="1905000" cy="1905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90" y="3249006"/>
            <a:ext cx="1905000" cy="1905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" y="2240339"/>
            <a:ext cx="1905000" cy="1905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4016" y="3641249"/>
            <a:ext cx="113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3647494656"/>
              </p:ext>
            </p:extLst>
          </p:nvPr>
        </p:nvGraphicFramePr>
        <p:xfrm>
          <a:off x="134883" y="5475885"/>
          <a:ext cx="11226800" cy="72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圆角矩形 34"/>
          <p:cNvSpPr/>
          <p:nvPr/>
        </p:nvSpPr>
        <p:spPr>
          <a:xfrm>
            <a:off x="5249115" y="3512441"/>
            <a:ext cx="1985141" cy="507783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759320" y="2741578"/>
            <a:ext cx="1985141" cy="507783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6745525" y="913439"/>
            <a:ext cx="1985141" cy="508107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287872" y="1812887"/>
            <a:ext cx="1985141" cy="507783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6759320" y="4323218"/>
            <a:ext cx="1985141" cy="507783"/>
          </a:xfrm>
          <a:prstGeom prst="roundRect">
            <a:avLst/>
          </a:pr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57" idx="0"/>
            <a:endCxn id="91" idx="4"/>
          </p:cNvCxnSpPr>
          <p:nvPr/>
        </p:nvCxnSpPr>
        <p:spPr>
          <a:xfrm>
            <a:off x="6967721" y="1028297"/>
            <a:ext cx="15347" cy="3643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210609" y="971010"/>
            <a:ext cx="135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Linkage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74394" y="1810307"/>
            <a:ext cx="188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Optimization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14044" y="2731174"/>
            <a:ext cx="188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Generator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82674" y="3523699"/>
            <a:ext cx="188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Recover 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93353" y="4323478"/>
            <a:ext cx="188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Outbound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842089" y="1028297"/>
            <a:ext cx="251264" cy="24495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6862780" y="1949166"/>
            <a:ext cx="251264" cy="24495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42089" y="2868389"/>
            <a:ext cx="251264" cy="24495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862780" y="3673345"/>
            <a:ext cx="251264" cy="24495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9" y="2639406"/>
            <a:ext cx="609600" cy="609600"/>
          </a:xfrm>
          <a:prstGeom prst="rect">
            <a:avLst/>
          </a:prstGeom>
        </p:spPr>
      </p:pic>
      <p:sp>
        <p:nvSpPr>
          <p:cNvPr id="91" name="椭圆 90"/>
          <p:cNvSpPr/>
          <p:nvPr/>
        </p:nvSpPr>
        <p:spPr>
          <a:xfrm>
            <a:off x="6857436" y="4426962"/>
            <a:ext cx="251264" cy="24495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31" y="2959990"/>
            <a:ext cx="447820" cy="44782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9" y="3016630"/>
            <a:ext cx="609600" cy="609600"/>
          </a:xfrm>
          <a:prstGeom prst="rect">
            <a:avLst/>
          </a:prstGeom>
        </p:spPr>
      </p:pic>
      <p:pic>
        <p:nvPicPr>
          <p:cNvPr id="3072" name="图片 30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5" y="3168243"/>
            <a:ext cx="609600" cy="609600"/>
          </a:xfrm>
          <a:prstGeom prst="rect">
            <a:avLst/>
          </a:prstGeom>
        </p:spPr>
      </p:pic>
      <p:pic>
        <p:nvPicPr>
          <p:cNvPr id="3073" name="图片 30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38" y="2990063"/>
            <a:ext cx="609600" cy="609600"/>
          </a:xfrm>
          <a:prstGeom prst="rect">
            <a:avLst/>
          </a:prstGeom>
        </p:spPr>
      </p:pic>
      <p:pic>
        <p:nvPicPr>
          <p:cNvPr id="3075" name="图片 30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0" y="3061111"/>
            <a:ext cx="504331" cy="504331"/>
          </a:xfrm>
          <a:prstGeom prst="rect">
            <a:avLst/>
          </a:prstGeom>
        </p:spPr>
      </p:pic>
      <p:pic>
        <p:nvPicPr>
          <p:cNvPr id="3077" name="图片 30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" y="2873008"/>
            <a:ext cx="6096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28" y="3617882"/>
            <a:ext cx="841280" cy="84128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80" y="3631780"/>
            <a:ext cx="841280" cy="84128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10319953" y="4097350"/>
            <a:ext cx="353322" cy="95978"/>
          </a:xfrm>
          <a:prstGeom prst="right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9476510" y="2639406"/>
            <a:ext cx="2275608" cy="6019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16200000">
            <a:off x="8676670" y="1871468"/>
            <a:ext cx="2275608" cy="6019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955599" y="959184"/>
            <a:ext cx="1639092" cy="1058003"/>
            <a:chOff x="10024567" y="1283954"/>
            <a:chExt cx="1639092" cy="1058003"/>
          </a:xfrm>
        </p:grpSpPr>
        <p:sp>
          <p:nvSpPr>
            <p:cNvPr id="5" name="椭圆 4"/>
            <p:cNvSpPr/>
            <p:nvPr/>
          </p:nvSpPr>
          <p:spPr>
            <a:xfrm>
              <a:off x="10024567" y="2256169"/>
              <a:ext cx="85788" cy="857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597160" y="2057535"/>
              <a:ext cx="85788" cy="857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998080" y="1703123"/>
              <a:ext cx="85788" cy="857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437244" y="1615795"/>
              <a:ext cx="85788" cy="857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0033628" y="1316108"/>
              <a:ext cx="1587137" cy="992777"/>
            </a:xfrm>
            <a:custGeom>
              <a:avLst/>
              <a:gdLst>
                <a:gd name="connsiteX0" fmla="*/ 0 w 1587137"/>
                <a:gd name="connsiteY0" fmla="*/ 992777 h 992777"/>
                <a:gd name="connsiteX1" fmla="*/ 613954 w 1587137"/>
                <a:gd name="connsiteY1" fmla="*/ 783771 h 992777"/>
                <a:gd name="connsiteX2" fmla="*/ 999308 w 1587137"/>
                <a:gd name="connsiteY2" fmla="*/ 424543 h 992777"/>
                <a:gd name="connsiteX3" fmla="*/ 1463040 w 1587137"/>
                <a:gd name="connsiteY3" fmla="*/ 339634 h 992777"/>
                <a:gd name="connsiteX4" fmla="*/ 1587137 w 1587137"/>
                <a:gd name="connsiteY4" fmla="*/ 0 h 99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137" h="992777">
                  <a:moveTo>
                    <a:pt x="0" y="992777"/>
                  </a:moveTo>
                  <a:cubicBezTo>
                    <a:pt x="242207" y="923652"/>
                    <a:pt x="484414" y="854528"/>
                    <a:pt x="613954" y="783771"/>
                  </a:cubicBezTo>
                  <a:cubicBezTo>
                    <a:pt x="742405" y="664028"/>
                    <a:pt x="876299" y="492034"/>
                    <a:pt x="999308" y="424543"/>
                  </a:cubicBezTo>
                  <a:lnTo>
                    <a:pt x="1463040" y="339634"/>
                  </a:lnTo>
                  <a:lnTo>
                    <a:pt x="1587137" y="0"/>
                  </a:ln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577871" y="1283954"/>
              <a:ext cx="85788" cy="8578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841887" y="4390984"/>
            <a:ext cx="2227759" cy="2478888"/>
            <a:chOff x="9841887" y="4390984"/>
            <a:chExt cx="2227759" cy="2478888"/>
          </a:xfrm>
        </p:grpSpPr>
        <p:pic>
          <p:nvPicPr>
            <p:cNvPr id="1034" name="Picture 10" descr="“柯南 transparent”的图片搜索结果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7089" y="4671912"/>
              <a:ext cx="1952557" cy="219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95216">
              <a:off x="9841887" y="4887715"/>
              <a:ext cx="609600" cy="609600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7060">
              <a:off x="10102314" y="4553173"/>
              <a:ext cx="609600" cy="609600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0529">
              <a:off x="10544111" y="4441476"/>
              <a:ext cx="561148" cy="56114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937" y="4390984"/>
              <a:ext cx="609600" cy="609600"/>
            </a:xfrm>
            <a:prstGeom prst="rect">
              <a:avLst/>
            </a:prstGeom>
          </p:spPr>
        </p:pic>
      </p:grpSp>
      <p:pic>
        <p:nvPicPr>
          <p:cNvPr id="76" name="图片 7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79" y="507339"/>
            <a:ext cx="1258733" cy="1180713"/>
          </a:xfrm>
          <a:prstGeom prst="rect">
            <a:avLst/>
          </a:prstGeom>
        </p:spPr>
      </p:pic>
      <p:pic>
        <p:nvPicPr>
          <p:cNvPr id="75" name="Picture 12" descr="“柯南 transparent”的图片搜索结果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63" y="664906"/>
            <a:ext cx="1061483" cy="102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相关图片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46" y="2075446"/>
            <a:ext cx="1290453" cy="30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相关图片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7" y="2075446"/>
            <a:ext cx="1290453" cy="30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“柯南 transparent”的图片搜索结果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16" y="424501"/>
            <a:ext cx="1169337" cy="116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相关图片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43" y="2075446"/>
            <a:ext cx="1290453" cy="30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“柯南 transparent”的图片搜索结果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41" y="462152"/>
            <a:ext cx="1588396" cy="12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相关图片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33" y="2075446"/>
            <a:ext cx="1290453" cy="30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495849" y="199535"/>
            <a:ext cx="4952578" cy="2825086"/>
            <a:chOff x="495849" y="199535"/>
            <a:chExt cx="4714171" cy="229410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49" y="199535"/>
              <a:ext cx="4714171" cy="229410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47843" y="575865"/>
              <a:ext cx="2173469" cy="82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</a:rPr>
                <a:t>Data Exception</a:t>
              </a:r>
            </a:p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</a:rPr>
                <a:t>     Detector!</a:t>
              </a:r>
            </a:p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</a:rPr>
                <a:t>  You want it!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442" y="1785761"/>
            <a:ext cx="1368482" cy="33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2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2.91667E-6 -0.08032 C -2.91667E-6 -0.11644 0.04844 -0.16042 0.08776 -0.16042 L 0.17591 -0.16042 " pathEditMode="relative" rAng="0" ptsTypes="AAAA">
                                      <p:cBhvr>
                                        <p:cTn id="6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-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0.00023 L 0.01394 -0.15046 C 0.01628 -0.1831 0.02683 -0.20903 0.04193 -0.22245 C 0.05834 -0.2375 0.07565 -0.2368 0.09219 -0.22153 L 0.1694 -0.15324 " pathEditMode="relative" rAng="19980000" ptsTypes="AAAAA">
                                      <p:cBhvr>
                                        <p:cTn id="8" dur="5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15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7" presetClass="path" presetSubtype="0" repeatCount="indefinite" accel="50000" decel="5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4.16667E-6 -1.48148E-6 L 4.16667E-6 -0.16458 C 4.16667E-6 -0.23842 0.05703 -0.32917 0.10325 -0.32917 L 0.20664 -0.32917 " pathEditMode="relative" rAng="0" ptsTypes="AAAA">
                                      <p:cBhvr>
                                        <p:cTn id="10" dur="50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6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repeatCount="indefinite" accel="50000" decel="5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0.01146 0.00416 L 0.01836 -0.14514 C 0.01914 -0.17801 0.028 -0.20371 0.04167 -0.21806 C 0.05716 -0.2338 0.0737 -0.23334 0.09011 -0.21898 L 0.16602 -0.15533 " pathEditMode="relative" rAng="19800000" ptsTypes="AAAAA">
                                      <p:cBhvr>
                                        <p:cTn id="12" dur="5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15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7" presetClass="path" presetSubtype="0" repeatCount="indefinite" accel="50000" decel="50000" fill="hold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2.70833E-6 7.40741E-7 L 2.70833E-6 -0.12732 C 2.70833E-6 -0.18426 0.05182 -0.2544 0.09388 -0.2544 L 0.18789 -0.2544 " pathEditMode="relative" rAng="0" ptsTypes="AAAA">
                                      <p:cBhvr>
                                        <p:cTn id="14" dur="5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127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7" presetClass="path" presetSubtype="0" repeatCount="indefinite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2.08333E-6 -2.59259E-6 L -2.08333E-6 -0.14953 C -2.08333E-6 -0.21643 0.06289 -0.29884 0.11393 -0.29884 L 0.22787 -0.29884 " pathEditMode="relative" rAng="0" ptsTypes="AAAA">
                                      <p:cBhvr>
                                        <p:cTn id="16" dur="5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149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7" presetClass="path" presetSubtype="0" repeatCount="indefinite" accel="50000" decel="50000" fill="hold" nodeType="withEffect">
                                  <p:stCondLst>
                                    <p:cond delay="12100"/>
                                  </p:stCondLst>
                                  <p:childTnLst>
                                    <p:animMotion origin="layout" path="M 3.95833E-6 4.07407E-6 L 3.95833E-6 -0.12732 C 3.95833E-6 -0.18449 0.06211 -0.25463 0.1125 -0.25463 L 0.22513 -0.25463 " pathEditMode="relative" rAng="0" ptsTypes="AAAA">
                                      <p:cBhvr>
                                        <p:cTn id="18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27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6 -0.00162 L 0.07851 0.00139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6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repeatCount="indefinite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2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indefinite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5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repeatCount="indefinite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repeatCount="indefinite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1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repeatCount="indefinite" fill="hold" nodeType="withEffect">
                                  <p:stCondLst>
                                    <p:cond delay="1230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indefinite" fill="hold" nodeType="withEffect">
                                  <p:stCondLst>
                                    <p:cond delay="1240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7" dur="5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repeatCount="indefinite" fill="hold" nodeType="withEffect">
                                  <p:stCondLst>
                                    <p:cond delay="1660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0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indefinite" fill="hold" nodeType="withEffect">
                                  <p:stCondLst>
                                    <p:cond delay="167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3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"/>
                            </p:stCondLst>
                            <p:childTnLst>
                              <p:par>
                                <p:cTn id="17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2" grpId="0">
        <p:bldAsOne/>
      </p:bldGraphic>
      <p:bldP spid="35" grpId="0" animBg="1"/>
      <p:bldP spid="40" grpId="0" animBg="1"/>
      <p:bldP spid="41" grpId="0" animBg="1"/>
      <p:bldP spid="43" grpId="0" animBg="1"/>
      <p:bldP spid="45" grpId="0" animBg="1"/>
      <p:bldP spid="33" grpId="0"/>
      <p:bldP spid="51" grpId="0"/>
      <p:bldP spid="52" grpId="0"/>
      <p:bldP spid="53" grpId="0"/>
      <p:bldP spid="54" grpId="0"/>
      <p:bldP spid="57" grpId="0" animBg="1"/>
      <p:bldP spid="85" grpId="0" animBg="1"/>
      <p:bldP spid="87" grpId="0" animBg="1"/>
      <p:bldP spid="89" grpId="0" animBg="1"/>
      <p:bldP spid="91" grpId="0" animBg="1"/>
      <p:bldP spid="3" grpId="0" animBg="1"/>
      <p:bldP spid="3" grpId="1" animBg="1"/>
      <p:bldP spid="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0882" y="46759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2283" y="1340427"/>
            <a:ext cx="852054" cy="1778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51710" y="1340427"/>
            <a:ext cx="10127672" cy="1778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23308"/>
              </p:ext>
            </p:extLst>
          </p:nvPr>
        </p:nvGraphicFramePr>
        <p:xfrm>
          <a:off x="457201" y="2091266"/>
          <a:ext cx="11336480" cy="1133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648"/>
                <a:gridCol w="767887"/>
                <a:gridCol w="1257300"/>
                <a:gridCol w="1375757"/>
                <a:gridCol w="1133648"/>
                <a:gridCol w="1133648"/>
                <a:gridCol w="1133648"/>
                <a:gridCol w="1133648"/>
                <a:gridCol w="1133648"/>
                <a:gridCol w="1133648"/>
              </a:tblGrid>
              <a:tr h="3779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</a:t>
                      </a:r>
                      <a:r>
                        <a:rPr lang="en-US" altLang="zh-CN" baseline="0" dirty="0" smtClean="0"/>
                        <a:t>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Cusip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 sys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Trade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Loan </a:t>
                      </a:r>
                      <a:r>
                        <a:rPr lang="en-US" altLang="zh-CN" dirty="0" err="1" smtClean="0"/>
                        <a:t>amt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9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05-17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37h23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FDTS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7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05-17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32783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JYP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820882" y="3545350"/>
            <a:ext cx="10273057" cy="3242284"/>
            <a:chOff x="133872" y="3066027"/>
            <a:chExt cx="10273057" cy="324228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472" y="3071677"/>
              <a:ext cx="1034586" cy="136354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472" y="4435217"/>
              <a:ext cx="1034586" cy="136354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3872" y="4255668"/>
              <a:ext cx="173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Sum  each source syste</a:t>
              </a:r>
              <a:r>
                <a:rPr lang="en-US" altLang="zh-CN" dirty="0">
                  <a:solidFill>
                    <a:srgbClr val="00B0F0"/>
                  </a:solidFill>
                  <a:latin typeface="Impact" panose="020B0806030902050204" pitchFamily="34" charset="0"/>
                </a:rPr>
                <a:t>m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82089" y="3683317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82089" y="5050570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sys2</a:t>
              </a:r>
              <a:endParaRPr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872" y="3066027"/>
              <a:ext cx="1034586" cy="1363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872" y="4429567"/>
              <a:ext cx="1034586" cy="136354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770199" y="5938979"/>
              <a:ext cx="170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History data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123489" y="3708840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123489" y="5036548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sys2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16307" y="3071677"/>
              <a:ext cx="2011161" cy="29182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528869" y="3070689"/>
              <a:ext cx="2011161" cy="29182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16475" y="5900810"/>
              <a:ext cx="170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Current data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5" name="直接连接符 24"/>
            <p:cNvCxnSpPr>
              <a:endCxn id="17" idx="1"/>
            </p:cNvCxnSpPr>
            <p:nvPr/>
          </p:nvCxnSpPr>
          <p:spPr>
            <a:xfrm>
              <a:off x="3085058" y="3979786"/>
              <a:ext cx="4038431" cy="52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055054" y="5433576"/>
              <a:ext cx="4038431" cy="52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671648" y="4255668"/>
              <a:ext cx="17352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Average of sum each source system with 3 days data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6073312" y="1957210"/>
            <a:ext cx="1310988" cy="1330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442914" y="1960551"/>
            <a:ext cx="1310988" cy="1330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627984" y="1940851"/>
            <a:ext cx="1310988" cy="13300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3" y="-15811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4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0882" y="467591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2283" y="1340427"/>
            <a:ext cx="852054" cy="1778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51710" y="1340427"/>
            <a:ext cx="10127672" cy="1778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20882" y="3545350"/>
            <a:ext cx="10273057" cy="3242284"/>
            <a:chOff x="133872" y="3066027"/>
            <a:chExt cx="10273057" cy="324228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472" y="3071677"/>
              <a:ext cx="1034586" cy="136354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472" y="4435217"/>
              <a:ext cx="1034586" cy="1363540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33872" y="4255668"/>
              <a:ext cx="173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Sum  each source syste</a:t>
              </a:r>
              <a:r>
                <a:rPr lang="en-US" altLang="zh-CN" dirty="0">
                  <a:solidFill>
                    <a:srgbClr val="00B0F0"/>
                  </a:solidFill>
                  <a:latin typeface="Impact" panose="020B0806030902050204" pitchFamily="34" charset="0"/>
                </a:rPr>
                <a:t>m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82089" y="3683317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sys1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82089" y="5050570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sys2</a:t>
              </a:r>
              <a:endParaRPr lang="zh-CN" altLang="en-US" dirty="0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872" y="3066027"/>
              <a:ext cx="1034586" cy="136354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872" y="4429567"/>
              <a:ext cx="1034586" cy="136354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770199" y="5938979"/>
              <a:ext cx="170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History data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123489" y="3708840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sys1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123489" y="5036548"/>
              <a:ext cx="135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Source </a:t>
              </a:r>
            </a:p>
            <a:p>
              <a:r>
                <a:rPr lang="en-US" altLang="zh-CN" dirty="0" smtClean="0"/>
                <a:t>sys2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616307" y="3071677"/>
              <a:ext cx="2011161" cy="29182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528869" y="3070689"/>
              <a:ext cx="2011161" cy="29182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16475" y="5900810"/>
              <a:ext cx="1704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3399"/>
                  </a:solidFill>
                  <a:latin typeface="Impact" panose="020B0806030902050204" pitchFamily="34" charset="0"/>
                </a:rPr>
                <a:t>Current data</a:t>
              </a:r>
              <a:endParaRPr lang="zh-CN" altLang="en-US" dirty="0">
                <a:solidFill>
                  <a:srgbClr val="FF3399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3" name="直接连接符 42"/>
            <p:cNvCxnSpPr>
              <a:endCxn id="38" idx="1"/>
            </p:cNvCxnSpPr>
            <p:nvPr/>
          </p:nvCxnSpPr>
          <p:spPr>
            <a:xfrm>
              <a:off x="3085058" y="3979786"/>
              <a:ext cx="4038431" cy="52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3055054" y="5433576"/>
              <a:ext cx="4038431" cy="52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671648" y="4255668"/>
              <a:ext cx="17352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Impact" panose="020B0806030902050204" pitchFamily="34" charset="0"/>
                </a:rPr>
                <a:t>Average of sum each source system with 3 days data</a:t>
              </a:r>
              <a:endParaRPr lang="zh-CN" altLang="en-US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030109"/>
            <a:ext cx="6858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-10571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326</Words>
  <Application>Microsoft Office PowerPoint</Application>
  <PresentationFormat>宽屏</PresentationFormat>
  <Paragraphs>194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Meiryo</vt:lpstr>
      <vt:lpstr>宋体</vt:lpstr>
      <vt:lpstr>Arial</vt:lpstr>
      <vt:lpstr>Calibri</vt:lpstr>
      <vt:lpstr>Calibri Light</vt:lpstr>
      <vt:lpstr>Impact</vt:lpstr>
      <vt:lpstr>Segoe UI Black</vt:lpstr>
      <vt:lpstr>Wingdings</vt:lpstr>
      <vt:lpstr>Office 主题</vt:lpstr>
      <vt:lpstr>PowerPoint 演示文稿</vt:lpstr>
      <vt:lpstr>PowerPoint 演示文稿</vt:lpstr>
      <vt:lpstr>Data Exception Detector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check</dc:title>
  <dc:creator>dan meng</dc:creator>
  <cp:lastModifiedBy>dan meng</cp:lastModifiedBy>
  <cp:revision>655</cp:revision>
  <dcterms:created xsi:type="dcterms:W3CDTF">2017-01-26T03:56:12Z</dcterms:created>
  <dcterms:modified xsi:type="dcterms:W3CDTF">2017-06-27T15:27:54Z</dcterms:modified>
</cp:coreProperties>
</file>