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257" r:id="rId5"/>
    <p:sldId id="258" r:id="rId6"/>
    <p:sldId id="267" r:id="rId7"/>
    <p:sldId id="264" r:id="rId8"/>
    <p:sldId id="268" r:id="rId9"/>
    <p:sldId id="269" r:id="rId10"/>
    <p:sldId id="273" r:id="rId11"/>
    <p:sldId id="274" r:id="rId12"/>
    <p:sldId id="299" r:id="rId13"/>
    <p:sldId id="276" r:id="rId14"/>
    <p:sldId id="275" r:id="rId15"/>
    <p:sldId id="279" r:id="rId16"/>
    <p:sldId id="281" r:id="rId17"/>
    <p:sldId id="280" r:id="rId18"/>
    <p:sldId id="301" r:id="rId19"/>
    <p:sldId id="282" r:id="rId20"/>
    <p:sldId id="284" r:id="rId21"/>
    <p:sldId id="293" r:id="rId22"/>
    <p:sldId id="288" r:id="rId23"/>
    <p:sldId id="285" r:id="rId24"/>
    <p:sldId id="286" r:id="rId25"/>
    <p:sldId id="297" r:id="rId26"/>
    <p:sldId id="312" r:id="rId27"/>
    <p:sldId id="311" r:id="rId28"/>
    <p:sldId id="313" r:id="rId29"/>
    <p:sldId id="314" r:id="rId30"/>
    <p:sldId id="309" r:id="rId31"/>
    <p:sldId id="310" r:id="rId32"/>
    <p:sldId id="316" r:id="rId33"/>
    <p:sldId id="320" r:id="rId34"/>
    <p:sldId id="317" r:id="rId35"/>
    <p:sldId id="318" r:id="rId36"/>
    <p:sldId id="319" r:id="rId37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409"/>
    <a:srgbClr val="008B8B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5726" autoAdjust="0"/>
  </p:normalViewPr>
  <p:slideViewPr>
    <p:cSldViewPr>
      <p:cViewPr varScale="1">
        <p:scale>
          <a:sx n="114" d="100"/>
          <a:sy n="114" d="100"/>
        </p:scale>
        <p:origin x="24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Ecole\2018-SIS\Projet\Presentation\bil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fr-FR" sz="2000" baseline="0"/>
              <a:t>Temps passé par étape du projet</a:t>
            </a:r>
          </a:p>
        </c:rich>
      </c:tx>
      <c:layout>
        <c:manualLayout>
          <c:xMode val="edge"/>
          <c:yMode val="edge"/>
          <c:x val="0.31936133597562749"/>
          <c:y val="1.47720656078399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6151759393578659E-2"/>
          <c:y val="0.12255403868031857"/>
          <c:w val="0.49878319787409287"/>
          <c:h val="0.8266066037820357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F-4BE1-9F49-A996E4BB420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F-4BE1-9F49-A996E4BB4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BF-4BE1-9F49-A996E4BB4202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BF-4BE1-9F49-A996E4BB4202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t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EBF-4BE1-9F49-A996E4BB420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t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EBF-4BE1-9F49-A996E4BB4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t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Feuil1!$B$1:$E$1</c:f>
              <c:strCache>
                <c:ptCount val="4"/>
                <c:pt idx="0">
                  <c:v>Comparaison des Protocoles</c:v>
                </c:pt>
                <c:pt idx="1">
                  <c:v>Etude de libPrelude</c:v>
                </c:pt>
                <c:pt idx="2">
                  <c:v>Implémentation MQTT</c:v>
                </c:pt>
                <c:pt idx="3">
                  <c:v>Implémentation AMQP</c:v>
                </c:pt>
              </c:strCache>
            </c:strRef>
          </c:cat>
          <c:val>
            <c:numRef>
              <c:f>Feuil1!$B$2:$E$2</c:f>
              <c:numCache>
                <c:formatCode>General</c:formatCode>
                <c:ptCount val="4"/>
                <c:pt idx="0">
                  <c:v>35</c:v>
                </c:pt>
                <c:pt idx="1">
                  <c:v>100</c:v>
                </c:pt>
                <c:pt idx="2">
                  <c:v>55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BF-4BE1-9F49-A996E4BB4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779043895820819"/>
          <c:y val="0.27330695224530382"/>
          <c:w val="0.34989915724510429"/>
          <c:h val="0.456485985326919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26/03/2019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26/03/2019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de projet, système de messagerie ? Mail, instantané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53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EE8356-ED02-4BB6-A0F6-861A99120AC9}" type="datetime1">
              <a:rPr lang="fr-FR" smtClean="0"/>
              <a:t>26/03/2019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922FA8-F413-4AB8-9C04-680A059DD1B5}" type="datetime1">
              <a:rPr lang="fr-FR" smtClean="0"/>
              <a:t>26/03/2019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DED2EC-B02D-4136-8C8F-CFA526371321}" type="datetime1">
              <a:rPr lang="fr-FR" smtClean="0"/>
              <a:t>26/03/2019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dirty="0"/>
              <a:t>Modifier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F8BF51-05C6-4670-9A0B-ADE7EE61AFF6}" type="datetime1">
              <a:rPr lang="fr-FR" smtClean="0"/>
              <a:t>26/03/2019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>
                <a:latin typeface="Baskerville Old Face" panose="02020602080505020303" pitchFamily="18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Century Schoolbook" panose="02040604050505020304" pitchFamily="18" charset="0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248B49-2D75-4ADE-95F8-AC65D0AE7DE8}" type="datetime1">
              <a:rPr lang="fr-FR" smtClean="0"/>
              <a:t>26/03/2019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>
                <a:latin typeface="Baskerville Old Face" panose="02020602080505020303" pitchFamily="18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Century Schoolbook" panose="02040604050505020304" pitchFamily="18" charset="0"/>
              </a:defRPr>
            </a:lvl1pPr>
            <a:lvl2pPr algn="l" rtl="0">
              <a:defRPr sz="2400">
                <a:latin typeface="Century Schoolbook" panose="02040604050505020304" pitchFamily="18" charset="0"/>
              </a:defRPr>
            </a:lvl2pPr>
            <a:lvl3pPr algn="l" rtl="0">
              <a:defRPr sz="2000">
                <a:latin typeface="Century Schoolbook" panose="02040604050505020304" pitchFamily="18" charset="0"/>
              </a:defRPr>
            </a:lvl3pPr>
            <a:lvl4pPr algn="l" rtl="0">
              <a:defRPr sz="2000">
                <a:latin typeface="Century Schoolbook" panose="02040604050505020304" pitchFamily="18" charset="0"/>
              </a:defRPr>
            </a:lvl4pPr>
            <a:lvl5pPr algn="l" rtl="0">
              <a:defRPr sz="2000">
                <a:latin typeface="Century Schoolbook" panose="02040604050505020304" pitchFamily="18" charset="0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dirty="0"/>
              <a:t>Modifier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Century Schoolbook" panose="02040604050505020304" pitchFamily="18" charset="0"/>
              </a:defRPr>
            </a:lvl1pPr>
            <a:lvl2pPr algn="l" rtl="0">
              <a:defRPr sz="2400">
                <a:latin typeface="Century Schoolbook" panose="02040604050505020304" pitchFamily="18" charset="0"/>
              </a:defRPr>
            </a:lvl2pPr>
            <a:lvl3pPr algn="l" rtl="0">
              <a:defRPr sz="2000">
                <a:latin typeface="Century Schoolbook" panose="02040604050505020304" pitchFamily="18" charset="0"/>
              </a:defRPr>
            </a:lvl3pPr>
            <a:lvl4pPr algn="l" rtl="0">
              <a:defRPr sz="2000">
                <a:latin typeface="Century Schoolbook" panose="02040604050505020304" pitchFamily="18" charset="0"/>
              </a:defRPr>
            </a:lvl4pPr>
            <a:lvl5pPr algn="l" rtl="0">
              <a:defRPr sz="2000">
                <a:latin typeface="Century Schoolbook" panose="02040604050505020304" pitchFamily="18" charset="0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 dirty="0"/>
              <a:t>Modifier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B5D045-065A-4597-8DE4-C9140F7A43B0}" type="datetime1">
              <a:rPr lang="fr-FR" smtClean="0"/>
              <a:t>26/03/2019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 rtl="0">
              <a:defRPr sz="4800">
                <a:latin typeface="Baskerville Old Face" panose="02020602080505020303" pitchFamily="18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  <a:latin typeface="Baskerville Old Face" panose="02020602080505020303" pitchFamily="18" charset="0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>
                <a:latin typeface="Century Schoolbook" panose="02040604050505020304" pitchFamily="18" charset="0"/>
              </a:defRPr>
            </a:lvl1pPr>
            <a:lvl2pPr algn="l" rtl="0">
              <a:defRPr sz="2400">
                <a:latin typeface="Century Schoolbook" panose="02040604050505020304" pitchFamily="18" charset="0"/>
              </a:defRPr>
            </a:lvl2pPr>
            <a:lvl3pPr algn="l" rtl="0">
              <a:defRPr sz="2000">
                <a:latin typeface="Century Schoolbook" panose="02040604050505020304" pitchFamily="18" charset="0"/>
              </a:defRPr>
            </a:lvl3pPr>
            <a:lvl4pPr algn="l" rtl="0">
              <a:defRPr sz="2000">
                <a:latin typeface="Century Schoolbook" panose="02040604050505020304" pitchFamily="18" charset="0"/>
              </a:defRPr>
            </a:lvl4pPr>
            <a:lvl5pPr algn="l" rtl="0">
              <a:defRPr sz="2000">
                <a:latin typeface="Century Schoolbook" panose="02040604050505020304" pitchFamily="18" charset="0"/>
              </a:defRPr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dirty="0"/>
              <a:t>Modifier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  <a:latin typeface="Baskerville Old Face" panose="02020602080505020303" pitchFamily="18" charset="0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dirty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>
                <a:latin typeface="Century Schoolbook" panose="02040604050505020304" pitchFamily="18" charset="0"/>
              </a:defRPr>
            </a:lvl1pPr>
            <a:lvl2pPr algn="l" rtl="0">
              <a:defRPr sz="2400">
                <a:latin typeface="Century Schoolbook" panose="02040604050505020304" pitchFamily="18" charset="0"/>
              </a:defRPr>
            </a:lvl2pPr>
            <a:lvl3pPr algn="l" rtl="0">
              <a:defRPr sz="2000">
                <a:latin typeface="Century Schoolbook" panose="02040604050505020304" pitchFamily="18" charset="0"/>
              </a:defRPr>
            </a:lvl3pPr>
            <a:lvl4pPr algn="l" rtl="0">
              <a:defRPr sz="2000">
                <a:latin typeface="Century Schoolbook" panose="02040604050505020304" pitchFamily="18" charset="0"/>
              </a:defRPr>
            </a:lvl4pPr>
            <a:lvl5pPr algn="l" rtl="0">
              <a:defRPr sz="2000">
                <a:latin typeface="Century Schoolbook" panose="02040604050505020304" pitchFamily="18" charset="0"/>
              </a:defRPr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dirty="0"/>
              <a:t>Modifier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80DFE2-7306-4187-B5C8-DF8AE5E70356}" type="datetime1">
              <a:rPr lang="fr-FR" smtClean="0"/>
              <a:t>26/03/2019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800">
                <a:latin typeface="Baskerville Old Face" panose="02020602080505020303" pitchFamily="18" charset="0"/>
              </a:defRPr>
            </a:lvl1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F2019B-FF76-4B18-B0FC-656ECE4B2472}" type="datetime1">
              <a:rPr lang="fr-FR" smtClean="0"/>
              <a:t>26/03/2019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9F9012-189E-4E88-A8B1-1BCF16124586}" type="datetime1">
              <a:rPr lang="fr-FR" smtClean="0"/>
              <a:t>26/03/2019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4B1E7E-03F1-4E2C-9701-568FB5927682}" type="datetime1">
              <a:rPr lang="fr-FR" smtClean="0"/>
              <a:t>26/03/2019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25B892-C261-4154-A404-5E14FEC82869}" type="datetime1">
              <a:rPr lang="fr-FR" smtClean="0"/>
              <a:t>26/03/2019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C381E-F5CD-4E0D-9726-D85FEEF2C82F}" type="datetime1">
              <a:rPr lang="fr-FR" smtClean="0"/>
              <a:t>26/03/2019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ALE1JKU-zHnq_fQHkWiSTN_o19AFB49c4iN2lmxsR3Q/edit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005740" cy="2196728"/>
          </a:xfrm>
        </p:spPr>
        <p:txBody>
          <a:bodyPr rtlCol="0" anchor="ctr">
            <a:normAutofit fontScale="90000"/>
          </a:bodyPr>
          <a:lstStyle/>
          <a:p>
            <a:r>
              <a:rPr lang="fr-FR" dirty="0">
                <a:latin typeface="Baskerville Old Face" panose="02020602080505020303" pitchFamily="18" charset="0"/>
                <a:ea typeface="HGGothicE" panose="020B0400000000000000" pitchFamily="49" charset="-128"/>
              </a:rPr>
              <a:t>CEI : Analyse des protocoles standards d’échange pour la</a:t>
            </a:r>
            <a:br>
              <a:rPr lang="fr-FR" dirty="0">
                <a:latin typeface="Baskerville Old Face" panose="02020602080505020303" pitchFamily="18" charset="0"/>
                <a:ea typeface="HGGothicE" panose="020B0400000000000000" pitchFamily="49" charset="-128"/>
              </a:rPr>
            </a:br>
            <a:r>
              <a:rPr lang="fr-FR" dirty="0">
                <a:latin typeface="Baskerville Old Face" panose="02020602080505020303" pitchFamily="18" charset="0"/>
                <a:ea typeface="HGGothicE" panose="020B0400000000000000" pitchFamily="49" charset="-128"/>
              </a:rPr>
              <a:t>détection d’intrusion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25176" y="3501008"/>
            <a:ext cx="8735325" cy="1752600"/>
          </a:xfrm>
        </p:spPr>
        <p:txBody>
          <a:bodyPr rtlCol="0" anchor="ctr"/>
          <a:lstStyle/>
          <a:p>
            <a:pPr rtl="0"/>
            <a:r>
              <a:rPr lang="fr-FR" dirty="0" err="1">
                <a:latin typeface="Century Schoolbook" panose="02040604050505020304" pitchFamily="18" charset="0"/>
              </a:rPr>
              <a:t>Issanchou</a:t>
            </a:r>
            <a:r>
              <a:rPr lang="fr-FR" dirty="0">
                <a:latin typeface="Century Schoolbook" panose="02040604050505020304" pitchFamily="18" charset="0"/>
              </a:rPr>
              <a:t> </a:t>
            </a:r>
            <a:r>
              <a:rPr lang="fr-FR" dirty="0" err="1">
                <a:latin typeface="Century Schoolbook" panose="02040604050505020304" pitchFamily="18" charset="0"/>
              </a:rPr>
              <a:t>damien</a:t>
            </a:r>
            <a:r>
              <a:rPr lang="fr-FR" dirty="0">
                <a:latin typeface="Century Schoolbook" panose="02040604050505020304" pitchFamily="18" charset="0"/>
              </a:rPr>
              <a:t> – </a:t>
            </a:r>
            <a:r>
              <a:rPr lang="fr-FR" dirty="0" err="1">
                <a:latin typeface="Century Schoolbook" panose="02040604050505020304" pitchFamily="18" charset="0"/>
              </a:rPr>
              <a:t>Ricter</a:t>
            </a:r>
            <a:r>
              <a:rPr lang="fr-FR" dirty="0">
                <a:latin typeface="Century Schoolbook" panose="02040604050505020304" pitchFamily="18" charset="0"/>
              </a:rPr>
              <a:t> Diane</a:t>
            </a:r>
          </a:p>
          <a:p>
            <a:pPr rtl="0"/>
            <a:endParaRPr lang="fr-FR" dirty="0">
              <a:latin typeface="Century Schoolbook" panose="02040604050505020304" pitchFamily="18" charset="0"/>
            </a:endParaRPr>
          </a:p>
          <a:p>
            <a:pPr algn="r" rtl="0"/>
            <a:r>
              <a:rPr lang="fr-FR" dirty="0">
                <a:latin typeface="Century Schoolbook" panose="02040604050505020304" pitchFamily="18" charset="0"/>
              </a:rPr>
              <a:t>Présentation du 29-03-2019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4A45FB-28C6-4AAA-864A-866A2F3BD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796" y="5172970"/>
            <a:ext cx="2508523" cy="11833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entraleSupÃ©lec NÂ°2 au classement Ecoles d&amp;#39;IngÃ©nieurs ...">
            <a:extLst>
              <a:ext uri="{FF2B5EF4-FFF2-40B4-BE49-F238E27FC236}">
                <a16:creationId xmlns:a16="http://schemas.microsoft.com/office/drawing/2014/main" id="{F485A8EF-F5D3-4DE3-80E9-1796C9D66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8" y="5161546"/>
            <a:ext cx="2323356" cy="1192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2.2. Critères de sélection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4C45-6207-470A-BAE2-38B466E9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751539"/>
          </a:xfrm>
        </p:spPr>
        <p:txBody>
          <a:bodyPr>
            <a:normAutofit/>
          </a:bodyPr>
          <a:lstStyle/>
          <a:p>
            <a:r>
              <a:rPr lang="fr-FR" dirty="0">
                <a:latin typeface="Century Schoolbook" panose="02040604050505020304" pitchFamily="18" charset="0"/>
              </a:rPr>
              <a:t>Licence / portabilité</a:t>
            </a:r>
          </a:p>
          <a:p>
            <a:r>
              <a:rPr lang="fr-FR" dirty="0">
                <a:latin typeface="Century Schoolbook" panose="02040604050505020304" pitchFamily="18" charset="0"/>
              </a:rPr>
              <a:t>Activité du projet / renommée du standard</a:t>
            </a:r>
          </a:p>
          <a:p>
            <a:r>
              <a:rPr lang="fr-FR" dirty="0">
                <a:latin typeface="Century Schoolbook" panose="02040604050505020304" pitchFamily="18" charset="0"/>
              </a:rPr>
              <a:t>Disponibilité et Tolérance</a:t>
            </a:r>
          </a:p>
          <a:p>
            <a:r>
              <a:rPr lang="fr-FR" dirty="0">
                <a:latin typeface="Century Schoolbook" panose="02040604050505020304" pitchFamily="18" charset="0"/>
              </a:rPr>
              <a:t>Intégrité</a:t>
            </a:r>
          </a:p>
          <a:p>
            <a:r>
              <a:rPr lang="fr-FR" dirty="0">
                <a:latin typeface="Century Schoolbook" panose="02040604050505020304" pitchFamily="18" charset="0"/>
              </a:rPr>
              <a:t>Authentification</a:t>
            </a:r>
          </a:p>
          <a:p>
            <a:r>
              <a:rPr lang="fr-FR" dirty="0">
                <a:latin typeface="Century Schoolbook" panose="02040604050505020304" pitchFamily="18" charset="0"/>
              </a:rPr>
              <a:t>Performance</a:t>
            </a: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83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0F78B-2C69-4CD2-8FFE-A1D7913C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2.3. Comparaison de Protocoles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1D9F5-D6AB-47C1-A7AB-9C55ED72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entury Schoolbook" panose="02040604050505020304" pitchFamily="18" charset="0"/>
              </a:rPr>
              <a:t>Tableau de comparaison des protocoles : </a:t>
            </a:r>
            <a:r>
              <a:rPr lang="fr-FR" dirty="0">
                <a:latin typeface="Century Schoolbook" panose="02040604050505020304" pitchFamily="18" charset="0"/>
                <a:hlinkClick r:id="rId2"/>
              </a:rPr>
              <a:t>ici</a:t>
            </a: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3126F3-F4F2-4F55-AF0F-DB0B8935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5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2.4. Protocoles choisis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4C45-6207-470A-BAE2-38B466E9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824535"/>
          </a:xfrm>
        </p:spPr>
        <p:txBody>
          <a:bodyPr/>
          <a:lstStyle/>
          <a:p>
            <a:r>
              <a:rPr lang="fr-FR" dirty="0">
                <a:latin typeface="Century Schoolbook" panose="02040604050505020304" pitchFamily="18" charset="0"/>
              </a:rPr>
              <a:t>AMQP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Routage complexe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Meilleure performance dans la situation « At Least Once »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Conservation de l’ordre des messages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Connu de CS</a:t>
            </a:r>
          </a:p>
          <a:p>
            <a:r>
              <a:rPr lang="fr-FR" dirty="0">
                <a:latin typeface="Century Schoolbook" panose="02040604050505020304" pitchFamily="18" charset="0"/>
              </a:rPr>
              <a:t>MQTT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Plus léger que les autres protocoles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Orienté </a:t>
            </a:r>
            <a:r>
              <a:rPr lang="fr-FR" dirty="0" err="1">
                <a:latin typeface="Century Schoolbook" panose="02040604050505020304" pitchFamily="18" charset="0"/>
              </a:rPr>
              <a:t>IoTs</a:t>
            </a:r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34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2.4. Protocoles choisis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13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76FB90C-A2A3-46D2-AAF9-178B5E81E8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32" y="1779170"/>
            <a:ext cx="885698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D1E98-46D5-4883-B2E8-6D238B1B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15" y="260649"/>
            <a:ext cx="8938472" cy="1646086"/>
          </a:xfrm>
        </p:spPr>
        <p:txBody>
          <a:bodyPr anchor="ctr"/>
          <a:lstStyle/>
          <a:p>
            <a:pPr algn="ctr"/>
            <a:r>
              <a:rPr lang="fr-FR" dirty="0"/>
              <a:t>3. Travail sur </a:t>
            </a:r>
            <a:r>
              <a:rPr lang="fr-FR" dirty="0" err="1"/>
              <a:t>libPrelude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A0C8B9-BE00-4593-9864-3EA4B1C89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844" y="1910190"/>
            <a:ext cx="7056784" cy="4111098"/>
          </a:xfrm>
        </p:spPr>
        <p:txBody>
          <a:bodyPr>
            <a:normAutofit/>
          </a:bodyPr>
          <a:lstStyle/>
          <a:p>
            <a:pPr marL="819096" lvl="1" indent="-514350">
              <a:lnSpc>
                <a:spcPct val="110000"/>
              </a:lnSpc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Qu’est-ce que </a:t>
            </a:r>
            <a:r>
              <a:rPr lang="fr-FR" sz="3200" dirty="0" err="1">
                <a:solidFill>
                  <a:schemeClr val="accent1"/>
                </a:solidFill>
                <a:latin typeface="Century Schoolbook" panose="02040604050505020304" pitchFamily="18" charset="0"/>
              </a:rPr>
              <a:t>libPrelude</a:t>
            </a: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?</a:t>
            </a:r>
          </a:p>
          <a:p>
            <a:pPr marL="819096" lvl="1" indent="-514350">
              <a:lnSpc>
                <a:spcPct val="110000"/>
              </a:lnSpc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La vie d’une sonde</a:t>
            </a:r>
          </a:p>
          <a:p>
            <a:pPr marL="819096" lvl="1" indent="-514350">
              <a:lnSpc>
                <a:spcPct val="110000"/>
              </a:lnSpc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Exemple d’étude</a:t>
            </a:r>
          </a:p>
          <a:p>
            <a:pPr marL="819096" lvl="1" indent="-514350">
              <a:lnSpc>
                <a:spcPct val="110000"/>
              </a:lnSpc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Conclusions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120CF0-DFE3-4961-A4D9-5AC418E9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14</a:t>
            </a:fld>
            <a:endParaRPr lang="fr-FR" dirty="0"/>
          </a:p>
        </p:txBody>
      </p:sp>
      <p:pic>
        <p:nvPicPr>
          <p:cNvPr id="5" name="Picture 2" descr="RÃ©sultat de recherche d'images pour &quot;bonhomme blanc comprendre&quot;">
            <a:extLst>
              <a:ext uri="{FF2B5EF4-FFF2-40B4-BE49-F238E27FC236}">
                <a16:creationId xmlns:a16="http://schemas.microsoft.com/office/drawing/2014/main" id="{06A2BBA8-8A4B-459A-B85B-423A23810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84" y="2636912"/>
            <a:ext cx="2470334" cy="259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1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3.1. Qu’est-ce que </a:t>
            </a:r>
            <a:r>
              <a:rPr lang="fr-FR" sz="4400" dirty="0" err="1">
                <a:latin typeface="Baskerville Old Face" panose="02020602080505020303" pitchFamily="18" charset="0"/>
              </a:rPr>
              <a:t>LibPrelude</a:t>
            </a:r>
            <a:r>
              <a:rPr lang="fr-FR" sz="4400" dirty="0">
                <a:latin typeface="Baskerville Old Face" panose="02020602080505020303" pitchFamily="18" charset="0"/>
              </a:rPr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4C45-6207-470A-BAE2-38B466E9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15</a:t>
            </a:fld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6CC3BDB-1EA4-4873-AF17-6852010A1A01}"/>
              </a:ext>
            </a:extLst>
          </p:cNvPr>
          <p:cNvSpPr txBox="1">
            <a:spLocks/>
          </p:cNvSpPr>
          <p:nvPr/>
        </p:nvSpPr>
        <p:spPr>
          <a:xfrm>
            <a:off x="1218883" y="1854197"/>
            <a:ext cx="105129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latin typeface="Century Schoolbook" panose="02040604050505020304" pitchFamily="18" charset="0"/>
              </a:rPr>
              <a:t>libPrelude</a:t>
            </a:r>
            <a:r>
              <a:rPr lang="fr-FR" dirty="0">
                <a:latin typeface="Century Schoolbook" panose="02040604050505020304" pitchFamily="18" charset="0"/>
              </a:rPr>
              <a:t> est la bibliothèque sur laquelle repose en partie tous les composants de Prelude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En totalité pour les sondes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En complément de librairies spécifiques pour le manager et le corrélateur</a:t>
            </a: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Problèmes: 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77 307 lignes de code, 2 157 fonctions 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Documentation : des commentaires dans le code au niveau des fonctions exposées</a:t>
            </a:r>
          </a:p>
          <a:p>
            <a:pPr marL="377886" lvl="1" indent="0">
              <a:buNone/>
            </a:pPr>
            <a:r>
              <a:rPr lang="fr-FR" dirty="0">
                <a:latin typeface="Century Schoolbook" panose="02040604050505020304" pitchFamily="18" charset="0"/>
              </a:rPr>
              <a:t>    de l’API</a:t>
            </a: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Deux choses à étudier: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Comment sont créées les sondes ?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Comment un message est-il envoyé ?</a:t>
            </a:r>
          </a:p>
        </p:txBody>
      </p:sp>
    </p:spTree>
    <p:extLst>
      <p:ext uri="{BB962C8B-B14F-4D97-AF65-F5344CB8AC3E}">
        <p14:creationId xmlns:p14="http://schemas.microsoft.com/office/powerpoint/2010/main" val="284193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3.2. La vie d’une sonde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16</a:t>
            </a:fld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6CC3BDB-1EA4-4873-AF17-6852010A1A01}"/>
              </a:ext>
            </a:extLst>
          </p:cNvPr>
          <p:cNvSpPr txBox="1">
            <a:spLocks/>
          </p:cNvSpPr>
          <p:nvPr/>
        </p:nvSpPr>
        <p:spPr>
          <a:xfrm>
            <a:off x="1218883" y="1854197"/>
            <a:ext cx="105129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entury Schoolbook" panose="02040604050505020304" pitchFamily="18" charset="0"/>
              </a:rPr>
              <a:t>Schéma: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Création</a:t>
            </a:r>
          </a:p>
          <a:p>
            <a:pPr lvl="1"/>
            <a:r>
              <a:rPr lang="fr-FR" dirty="0" err="1">
                <a:latin typeface="Century Schoolbook" panose="02040604050505020304" pitchFamily="18" charset="0"/>
              </a:rPr>
              <a:t>Get</a:t>
            </a:r>
            <a:r>
              <a:rPr lang="fr-FR" dirty="0">
                <a:latin typeface="Century Schoolbook" panose="02040604050505020304" pitchFamily="18" charset="0"/>
              </a:rPr>
              <a:t> </a:t>
            </a:r>
            <a:r>
              <a:rPr lang="fr-FR" dirty="0" err="1">
                <a:latin typeface="Century Schoolbook" panose="02040604050505020304" pitchFamily="18" charset="0"/>
              </a:rPr>
              <a:t>credentials</a:t>
            </a:r>
            <a:endParaRPr lang="fr-FR" dirty="0">
              <a:latin typeface="Century Schoolbook" panose="02040604050505020304" pitchFamily="18" charset="0"/>
            </a:endParaRP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Abonnement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Connexion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Envoi/Réception de messages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Déconnexion</a:t>
            </a: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851E95A6-F2CC-4434-A2A9-C3A2CB040E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88" y="2516115"/>
            <a:ext cx="3520942" cy="223224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0C45C2C-1BC0-4187-9825-A886389782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892"/>
            <a:ext cx="4266256" cy="193319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731373-2ACE-4AFA-98A9-74C12F09C0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2302733"/>
            <a:ext cx="4632003" cy="265901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3.3. Exemple d’étude : Envoi d’un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4C45-6207-470A-BAE2-38B466E9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824535"/>
          </a:xfrm>
        </p:spPr>
        <p:txBody>
          <a:bodyPr/>
          <a:lstStyle/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17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AC53C1-57AF-488C-9BFC-E909472604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8" y="1994123"/>
            <a:ext cx="12215092" cy="309772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F5D3E3-0EC5-4054-91D5-71F5FC9F6E0A}"/>
              </a:ext>
            </a:extLst>
          </p:cNvPr>
          <p:cNvSpPr/>
          <p:nvPr/>
        </p:nvSpPr>
        <p:spPr>
          <a:xfrm>
            <a:off x="-14506" y="1994123"/>
            <a:ext cx="1233389" cy="858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3459C-4B26-497C-B8AD-79C6447F1914}"/>
              </a:ext>
            </a:extLst>
          </p:cNvPr>
          <p:cNvSpPr/>
          <p:nvPr/>
        </p:nvSpPr>
        <p:spPr>
          <a:xfrm>
            <a:off x="9334772" y="3429000"/>
            <a:ext cx="172819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F58CD5-EBAB-4779-979A-2D474D6E127B}"/>
              </a:ext>
            </a:extLst>
          </p:cNvPr>
          <p:cNvSpPr/>
          <p:nvPr/>
        </p:nvSpPr>
        <p:spPr>
          <a:xfrm>
            <a:off x="11302479" y="3789040"/>
            <a:ext cx="886345" cy="1302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60826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3.4. Conclusions sur </a:t>
            </a:r>
            <a:r>
              <a:rPr lang="fr-FR" sz="4400" dirty="0" err="1">
                <a:latin typeface="Baskerville Old Face" panose="02020602080505020303" pitchFamily="18" charset="0"/>
              </a:rPr>
              <a:t>libPrelude</a:t>
            </a:r>
            <a:endParaRPr lang="fr-FR" sz="4400" dirty="0">
              <a:latin typeface="Baskerville Old Face" panose="020206020805050203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4C45-6207-470A-BAE2-38B466E9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824535"/>
          </a:xfrm>
        </p:spPr>
        <p:txBody>
          <a:bodyPr/>
          <a:lstStyle/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18</a:t>
            </a:fld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9974999-8774-4AE2-A849-05833E2D7B2C}"/>
              </a:ext>
            </a:extLst>
          </p:cNvPr>
          <p:cNvSpPr txBox="1">
            <a:spLocks/>
          </p:cNvSpPr>
          <p:nvPr/>
        </p:nvSpPr>
        <p:spPr>
          <a:xfrm>
            <a:off x="1218883" y="1854197"/>
            <a:ext cx="105129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entury Schoolbook" panose="02040604050505020304" pitchFamily="18" charset="0"/>
              </a:rPr>
              <a:t>Création d’un client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Modifier la </a:t>
            </a:r>
            <a:r>
              <a:rPr lang="fr-FR" i="1" dirty="0" err="1">
                <a:latin typeface="Century Schoolbook" panose="02040604050505020304" pitchFamily="18" charset="0"/>
              </a:rPr>
              <a:t>connection_pool</a:t>
            </a:r>
            <a:r>
              <a:rPr lang="fr-FR" i="1" dirty="0">
                <a:latin typeface="Century Schoolbook" panose="02040604050505020304" pitchFamily="18" charset="0"/>
              </a:rPr>
              <a:t> </a:t>
            </a:r>
            <a:r>
              <a:rPr lang="fr-FR" dirty="0">
                <a:latin typeface="Century Schoolbook" panose="02040604050505020304" pitchFamily="18" charset="0"/>
              </a:rPr>
              <a:t>pour permettre des adresses IP MQTT</a:t>
            </a: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Initialisation du client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Récupérer les certificats nécessaires aux connexions MQTT et AMQP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Abonner la sonde à un topic/à une queue d’envoi et/ou de réception</a:t>
            </a: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Envoi d’un message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Encodage binaire très tôt =&gt; </a:t>
            </a:r>
            <a:r>
              <a:rPr lang="fr-FR" dirty="0" err="1">
                <a:latin typeface="Century Schoolbook" panose="02040604050505020304" pitchFamily="18" charset="0"/>
              </a:rPr>
              <a:t>réencodage</a:t>
            </a:r>
            <a:r>
              <a:rPr lang="fr-FR" dirty="0">
                <a:latin typeface="Century Schoolbook" panose="02040604050505020304" pitchFamily="18" charset="0"/>
              </a:rPr>
              <a:t> textuel avant l’envoi AMQP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Ajout de callback spécifiques à MQTT/AMQP </a:t>
            </a: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6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D1E98-46D5-4883-B2E8-6D238B1B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419590"/>
            <a:ext cx="10441160" cy="2217321"/>
          </a:xfrm>
        </p:spPr>
        <p:txBody>
          <a:bodyPr anchor="ctr">
            <a:normAutofit/>
          </a:bodyPr>
          <a:lstStyle/>
          <a:p>
            <a:r>
              <a:rPr lang="fr-FR" dirty="0">
                <a:latin typeface="Century Schoolbook" panose="02040604050505020304" pitchFamily="18" charset="0"/>
              </a:rPr>
              <a:t>4. Module interfaçant MQTT et </a:t>
            </a:r>
            <a:r>
              <a:rPr lang="fr-FR" dirty="0" err="1">
                <a:latin typeface="Century Schoolbook" panose="02040604050505020304" pitchFamily="18" charset="0"/>
              </a:rPr>
              <a:t>libPrelude</a:t>
            </a: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A0C8B9-BE00-4593-9864-3EA4B1C89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0963" y="2924944"/>
            <a:ext cx="6696744" cy="2433345"/>
          </a:xfrm>
        </p:spPr>
        <p:txBody>
          <a:bodyPr>
            <a:normAutofit/>
          </a:bodyPr>
          <a:lstStyle/>
          <a:p>
            <a:pPr marL="819096" lvl="1" indent="-514350"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Interface MQTT</a:t>
            </a:r>
          </a:p>
          <a:p>
            <a:pPr marL="819096" lvl="1" indent="-514350"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Modification de </a:t>
            </a:r>
            <a:r>
              <a:rPr lang="fr-FR" sz="3200" dirty="0" err="1">
                <a:solidFill>
                  <a:schemeClr val="accent1"/>
                </a:solidFill>
                <a:latin typeface="Century Schoolbook" panose="02040604050505020304" pitchFamily="18" charset="0"/>
              </a:rPr>
              <a:t>libPrelude</a:t>
            </a:r>
            <a:endParaRPr lang="fr-FR" sz="3200" dirty="0">
              <a:solidFill>
                <a:schemeClr val="accent1"/>
              </a:solidFill>
              <a:latin typeface="Century Schoolbook" panose="020406040505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120CF0-DFE3-4961-A4D9-5AC418E9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19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174FFC-A9E9-4BD0-B65F-D5CD9134B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34"/>
          <a:stretch/>
        </p:blipFill>
        <p:spPr>
          <a:xfrm>
            <a:off x="8902724" y="4437112"/>
            <a:ext cx="2352675" cy="171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95BAF-5D71-415F-85F7-ACC45D64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6632"/>
            <a:ext cx="10360501" cy="936104"/>
          </a:xfrm>
        </p:spPr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FDBDF-076E-4CAC-B1D4-C1CC6499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5" y="908721"/>
            <a:ext cx="10597540" cy="568863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Century Schoolbook" panose="02040604050505020304" pitchFamily="18" charset="0"/>
              </a:rPr>
              <a:t>Sujet du CEI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Century Schoolbook" panose="02040604050505020304" pitchFamily="18" charset="0"/>
              </a:rPr>
              <a:t>Choix du protocole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Century Schoolbook" panose="02040604050505020304" pitchFamily="18" charset="0"/>
              </a:rPr>
              <a:t>Travail sur </a:t>
            </a:r>
            <a:r>
              <a:rPr lang="fr-FR" dirty="0" err="1">
                <a:latin typeface="Century Schoolbook" panose="02040604050505020304" pitchFamily="18" charset="0"/>
              </a:rPr>
              <a:t>libPrelude</a:t>
            </a:r>
            <a:endParaRPr lang="fr-FR" dirty="0">
              <a:latin typeface="Century Schoolbook" panose="020406040505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Century Schoolbook" panose="02040604050505020304" pitchFamily="18" charset="0"/>
              </a:rPr>
              <a:t>Module interfaçant MQTT et </a:t>
            </a:r>
            <a:r>
              <a:rPr lang="fr-FR" dirty="0" err="1">
                <a:latin typeface="Century Schoolbook" panose="02040604050505020304" pitchFamily="18" charset="0"/>
              </a:rPr>
              <a:t>libPrelude</a:t>
            </a:r>
            <a:endParaRPr lang="fr-FR" dirty="0">
              <a:latin typeface="Century Schoolbook" panose="020406040505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Century Schoolbook" panose="02040604050505020304" pitchFamily="18" charset="0"/>
              </a:rPr>
              <a:t>Module interfaçant AMQP et </a:t>
            </a:r>
            <a:r>
              <a:rPr lang="fr-FR" dirty="0" err="1">
                <a:latin typeface="Century Schoolbook" panose="02040604050505020304" pitchFamily="18" charset="0"/>
              </a:rPr>
              <a:t>libPrelude</a:t>
            </a:r>
            <a:endParaRPr lang="fr-FR" dirty="0">
              <a:latin typeface="Century Schoolbook" panose="020406040505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Century Schoolbook" panose="02040604050505020304" pitchFamily="18" charset="0"/>
              </a:rPr>
              <a:t>Exemples d’utilisation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Century Schoolbook" panose="02040604050505020304" pitchFamily="18" charset="0"/>
              </a:rPr>
              <a:t>Conclusion</a:t>
            </a:r>
          </a:p>
        </p:txBody>
      </p:sp>
      <p:pic>
        <p:nvPicPr>
          <p:cNvPr id="2050" name="Picture 2" descr="RÃ©sultat de recherche d'images pour &quot;chaton&quot;">
            <a:extLst>
              <a:ext uri="{FF2B5EF4-FFF2-40B4-BE49-F238E27FC236}">
                <a16:creationId xmlns:a16="http://schemas.microsoft.com/office/drawing/2014/main" id="{95E52517-2068-4FCB-BEE2-4C379F0E9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0" r="14606"/>
          <a:stretch/>
        </p:blipFill>
        <p:spPr bwMode="auto">
          <a:xfrm>
            <a:off x="9800197" y="247308"/>
            <a:ext cx="2016225" cy="1590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D359B6-FA49-44AD-B22D-6DF336A0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61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4.1. Interface MQTT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4C45-6207-470A-BAE2-38B466E9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824535"/>
          </a:xfrm>
        </p:spPr>
        <p:txBody>
          <a:bodyPr/>
          <a:lstStyle/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20</a:t>
            </a:fld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2D64540-C5AC-4B24-9837-65D07ECE403D}"/>
              </a:ext>
            </a:extLst>
          </p:cNvPr>
          <p:cNvSpPr txBox="1">
            <a:spLocks/>
          </p:cNvSpPr>
          <p:nvPr/>
        </p:nvSpPr>
        <p:spPr>
          <a:xfrm>
            <a:off x="1053853" y="1412776"/>
            <a:ext cx="10677932" cy="5308701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entury Schoolbook" panose="02040604050505020304" pitchFamily="18" charset="0"/>
              </a:rPr>
              <a:t>Ensemble de fonctions utilisant la librairie MQTT et qui seront appelées par Prelude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Abstraction de la librairie MQTT</a:t>
            </a: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650 lignes de code</a:t>
            </a:r>
          </a:p>
          <a:p>
            <a:r>
              <a:rPr lang="fr-FR" dirty="0">
                <a:latin typeface="Century Schoolbook" panose="02040604050505020304" pitchFamily="18" charset="0"/>
              </a:rPr>
              <a:t>20 fonctions</a:t>
            </a:r>
          </a:p>
          <a:p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Nouvelle classe </a:t>
            </a:r>
            <a:r>
              <a:rPr lang="fr-FR" dirty="0" err="1">
                <a:latin typeface="Century Schoolbook" panose="02040604050505020304" pitchFamily="18" charset="0"/>
              </a:rPr>
              <a:t>MQTT_transporter</a:t>
            </a:r>
            <a:r>
              <a:rPr lang="fr-FR" dirty="0">
                <a:latin typeface="Century Schoolbook" panose="02040604050505020304" pitchFamily="18" charset="0"/>
              </a:rPr>
              <a:t> contenant: 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Un client MQTT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Connexion, Déconnexion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Mise en place des certificats et des topics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Envoi et réception de messages</a:t>
            </a: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4.2. Modification de </a:t>
            </a:r>
            <a:r>
              <a:rPr lang="fr-FR" sz="4400" dirty="0" err="1">
                <a:latin typeface="Baskerville Old Face" panose="02020602080505020303" pitchFamily="18" charset="0"/>
              </a:rPr>
              <a:t>libPrelude</a:t>
            </a:r>
            <a:endParaRPr lang="fr-FR" sz="4400" dirty="0">
              <a:latin typeface="Baskerville Old Face" panose="020206020805050203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4C45-6207-470A-BAE2-38B466E9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824535"/>
          </a:xfrm>
        </p:spPr>
        <p:txBody>
          <a:bodyPr/>
          <a:lstStyle/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21</a:t>
            </a:fld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3755F73-8BB3-4355-9393-120813081541}"/>
              </a:ext>
            </a:extLst>
          </p:cNvPr>
          <p:cNvSpPr txBox="1">
            <a:spLocks/>
          </p:cNvSpPr>
          <p:nvPr/>
        </p:nvSpPr>
        <p:spPr>
          <a:xfrm>
            <a:off x="1218883" y="1491934"/>
            <a:ext cx="10512901" cy="5091429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entury Schoolbook" panose="02040604050505020304" pitchFamily="18" charset="0"/>
              </a:rPr>
              <a:t>Ajout de 1400 lignes de code</a:t>
            </a:r>
          </a:p>
          <a:p>
            <a:r>
              <a:rPr lang="fr-FR" dirty="0">
                <a:latin typeface="Century Schoolbook" panose="02040604050505020304" pitchFamily="18" charset="0"/>
              </a:rPr>
              <a:t>X nouvelles fonctions</a:t>
            </a:r>
          </a:p>
          <a:p>
            <a:r>
              <a:rPr lang="fr-FR" dirty="0">
                <a:latin typeface="Century Schoolbook" panose="02040604050505020304" pitchFamily="18" charset="0"/>
              </a:rPr>
              <a:t>X fonctions </a:t>
            </a:r>
            <a:r>
              <a:rPr lang="fr-FR" dirty="0" err="1">
                <a:latin typeface="Century Schoolbook" panose="02040604050505020304" pitchFamily="18" charset="0"/>
              </a:rPr>
              <a:t>fonctions</a:t>
            </a:r>
            <a:r>
              <a:rPr lang="fr-FR" dirty="0">
                <a:latin typeface="Century Schoolbook" panose="02040604050505020304" pitchFamily="18" charset="0"/>
              </a:rPr>
              <a:t> modifiées</a:t>
            </a:r>
          </a:p>
          <a:p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Dans le fichier de conf de la sonde :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Champs server-</a:t>
            </a:r>
            <a:r>
              <a:rPr lang="fr-FR" dirty="0" err="1">
                <a:latin typeface="Century Schoolbook" panose="02040604050505020304" pitchFamily="18" charset="0"/>
              </a:rPr>
              <a:t>addr</a:t>
            </a:r>
            <a:r>
              <a:rPr lang="fr-FR" dirty="0">
                <a:latin typeface="Century Schoolbook" panose="02040604050505020304" pitchFamily="18" charset="0"/>
              </a:rPr>
              <a:t>: 	</a:t>
            </a:r>
            <a:r>
              <a:rPr lang="fr-FR" i="1" dirty="0" err="1">
                <a:latin typeface="Century Schoolbook" panose="02040604050505020304" pitchFamily="18" charset="0"/>
              </a:rPr>
              <a:t>mqtt:ip_broker</a:t>
            </a:r>
            <a:r>
              <a:rPr lang="fr-FR" i="1" dirty="0">
                <a:latin typeface="Century Schoolbook" panose="02040604050505020304" pitchFamily="18" charset="0"/>
              </a:rPr>
              <a:t>[:port]/</a:t>
            </a:r>
            <a:r>
              <a:rPr lang="fr-FR" i="1" dirty="0" err="1">
                <a:latin typeface="Century Schoolbook" panose="02040604050505020304" pitchFamily="18" charset="0"/>
              </a:rPr>
              <a:t>topics_publication</a:t>
            </a:r>
            <a:r>
              <a:rPr lang="fr-FR" i="1" dirty="0">
                <a:latin typeface="Century Schoolbook" panose="02040604050505020304" pitchFamily="18" charset="0"/>
              </a:rPr>
              <a:t>/</a:t>
            </a:r>
            <a:r>
              <a:rPr lang="fr-FR" i="1" dirty="0" err="1">
                <a:latin typeface="Century Schoolbook" panose="02040604050505020304" pitchFamily="18" charset="0"/>
              </a:rPr>
              <a:t>topics_ecoute</a:t>
            </a:r>
            <a:endParaRPr lang="fr-FR" i="1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Lors de l’initialisation, le </a:t>
            </a:r>
            <a:r>
              <a:rPr lang="fr-FR" dirty="0" err="1">
                <a:latin typeface="Century Schoolbook" panose="02040604050505020304" pitchFamily="18" charset="0"/>
              </a:rPr>
              <a:t>parsing</a:t>
            </a:r>
            <a:r>
              <a:rPr lang="fr-FR" dirty="0">
                <a:latin typeface="Century Schoolbook" panose="02040604050505020304" pitchFamily="18" charset="0"/>
              </a:rPr>
              <a:t> de la chaîne de connexion reconnaît une adresse MQTT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Création d’un objet MQTT pour les I/O de la connexion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Cet objet est de la classe </a:t>
            </a:r>
            <a:r>
              <a:rPr lang="fr-FR" dirty="0" err="1">
                <a:latin typeface="Century Schoolbook" panose="02040604050505020304" pitchFamily="18" charset="0"/>
              </a:rPr>
              <a:t>MQTT_transporter</a:t>
            </a:r>
            <a:endParaRPr lang="fr-F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D1E98-46D5-4883-B2E8-6D238B1B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419590"/>
            <a:ext cx="10441160" cy="2217321"/>
          </a:xfrm>
        </p:spPr>
        <p:txBody>
          <a:bodyPr anchor="ctr">
            <a:normAutofit/>
          </a:bodyPr>
          <a:lstStyle/>
          <a:p>
            <a:r>
              <a:rPr lang="fr-FR" dirty="0">
                <a:latin typeface="Century Schoolbook" panose="02040604050505020304" pitchFamily="18" charset="0"/>
              </a:rPr>
              <a:t>5. Module interfaçant AMQP et </a:t>
            </a:r>
            <a:r>
              <a:rPr lang="fr-FR" dirty="0" err="1">
                <a:latin typeface="Century Schoolbook" panose="02040604050505020304" pitchFamily="18" charset="0"/>
              </a:rPr>
              <a:t>libPrelude</a:t>
            </a: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A0C8B9-BE00-4593-9864-3EA4B1C89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0963" y="2924944"/>
            <a:ext cx="6696744" cy="2433345"/>
          </a:xfrm>
        </p:spPr>
        <p:txBody>
          <a:bodyPr>
            <a:normAutofit/>
          </a:bodyPr>
          <a:lstStyle/>
          <a:p>
            <a:pPr marL="819096" lvl="1" indent="-514350"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Surcouche de la lib AMQP</a:t>
            </a:r>
          </a:p>
          <a:p>
            <a:pPr marL="819096" lvl="1" indent="-514350">
              <a:buFont typeface="+mj-lt"/>
              <a:buAutoNum type="arabicParenR"/>
            </a:pPr>
            <a:r>
              <a:rPr lang="fr-FR" sz="3200" dirty="0" err="1">
                <a:solidFill>
                  <a:schemeClr val="accent1"/>
                </a:solidFill>
                <a:latin typeface="Century Schoolbook" panose="02040604050505020304" pitchFamily="18" charset="0"/>
              </a:rPr>
              <a:t>Wrapper</a:t>
            </a: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 C</a:t>
            </a:r>
          </a:p>
          <a:p>
            <a:pPr marL="819096" lvl="1" indent="-514350"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Interface AMQP et modification </a:t>
            </a:r>
            <a:r>
              <a:rPr lang="fr-FR" sz="3200" dirty="0" err="1">
                <a:solidFill>
                  <a:schemeClr val="accent1"/>
                </a:solidFill>
                <a:latin typeface="Century Schoolbook" panose="02040604050505020304" pitchFamily="18" charset="0"/>
              </a:rPr>
              <a:t>libPrelude</a:t>
            </a:r>
            <a:endParaRPr lang="fr-FR" sz="3200" dirty="0">
              <a:solidFill>
                <a:schemeClr val="accent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120CF0-DFE3-4961-A4D9-5AC418E9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22</a:t>
            </a:fld>
            <a:endParaRPr lang="fr-FR" dirty="0"/>
          </a:p>
        </p:txBody>
      </p:sp>
      <p:pic>
        <p:nvPicPr>
          <p:cNvPr id="5" name="Picture 2" descr="RÃ©sultat de recherche d'images pour &quot;bonhomme blanc ordinateur png&quot;">
            <a:extLst>
              <a:ext uri="{FF2B5EF4-FFF2-40B4-BE49-F238E27FC236}">
                <a16:creationId xmlns:a16="http://schemas.microsoft.com/office/drawing/2014/main" id="{225F539E-1078-438B-A464-84EC55ED4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6676" r="7691" b="6676"/>
          <a:stretch/>
        </p:blipFill>
        <p:spPr bwMode="auto">
          <a:xfrm>
            <a:off x="8614692" y="3923007"/>
            <a:ext cx="2376264" cy="243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4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5.0. Schéma de l’implémentation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4C45-6207-470A-BAE2-38B466E9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824535"/>
          </a:xfrm>
        </p:spPr>
        <p:txBody>
          <a:bodyPr/>
          <a:lstStyle/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962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5.1. Surcouche AMQP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4C45-6207-470A-BAE2-38B466E9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824535"/>
          </a:xfrm>
        </p:spPr>
        <p:txBody>
          <a:bodyPr/>
          <a:lstStyle/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24</a:t>
            </a:fld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2D64540-C5AC-4B24-9837-65D07ECE403D}"/>
              </a:ext>
            </a:extLst>
          </p:cNvPr>
          <p:cNvSpPr txBox="1">
            <a:spLocks/>
          </p:cNvSpPr>
          <p:nvPr/>
        </p:nvSpPr>
        <p:spPr>
          <a:xfrm>
            <a:off x="1053853" y="1412776"/>
            <a:ext cx="10677932" cy="5308701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entury Schoolbook" panose="02040604050505020304" pitchFamily="18" charset="0"/>
              </a:rPr>
              <a:t>Surcouche de la librairie pika permettant de gérer un fonctionnement asynchrone et multi-threadé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En Python</a:t>
            </a:r>
          </a:p>
          <a:p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323 lignes de code</a:t>
            </a:r>
          </a:p>
          <a:p>
            <a:r>
              <a:rPr lang="fr-FR" dirty="0">
                <a:latin typeface="Century Schoolbook" panose="02040604050505020304" pitchFamily="18" charset="0"/>
              </a:rPr>
              <a:t>60 fonctions et méthodes</a:t>
            </a:r>
          </a:p>
          <a:p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Contenu: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Définition des classes AMQP Client, Producer et Consumer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Connexion, Déconnexion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Mise en place des certificats et des queues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Envoi et réception de messages</a:t>
            </a: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994122"/>
          </a:xfrm>
        </p:spPr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5.2. </a:t>
            </a:r>
            <a:r>
              <a:rPr lang="fr-FR" sz="4400" dirty="0" err="1">
                <a:latin typeface="Baskerville Old Face" panose="02020602080505020303" pitchFamily="18" charset="0"/>
              </a:rPr>
              <a:t>Wrapper</a:t>
            </a:r>
            <a:r>
              <a:rPr lang="fr-FR" sz="4400" dirty="0">
                <a:latin typeface="Baskerville Old Face" panose="02020602080505020303" pitchFamily="18" charset="0"/>
              </a:rPr>
              <a:t> 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4C45-6207-470A-BAE2-38B466E9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824535"/>
          </a:xfrm>
        </p:spPr>
        <p:txBody>
          <a:bodyPr/>
          <a:lstStyle/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25</a:t>
            </a:fld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2D64540-C5AC-4B24-9837-65D07ECE403D}"/>
              </a:ext>
            </a:extLst>
          </p:cNvPr>
          <p:cNvSpPr txBox="1">
            <a:spLocks/>
          </p:cNvSpPr>
          <p:nvPr/>
        </p:nvSpPr>
        <p:spPr>
          <a:xfrm>
            <a:off x="909836" y="1268761"/>
            <a:ext cx="10945215" cy="5314602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latin typeface="Century Schoolbook" panose="02040604050505020304" pitchFamily="18" charset="0"/>
              </a:rPr>
              <a:t>Wrapper</a:t>
            </a:r>
            <a:r>
              <a:rPr lang="fr-FR" dirty="0">
                <a:latin typeface="Century Schoolbook" panose="02040604050505020304" pitchFamily="18" charset="0"/>
              </a:rPr>
              <a:t> C des fonctions Python de la surcouche pika</a:t>
            </a:r>
          </a:p>
          <a:p>
            <a:r>
              <a:rPr lang="fr-FR" dirty="0">
                <a:latin typeface="Century Schoolbook" panose="02040604050505020304" pitchFamily="18" charset="0"/>
              </a:rPr>
              <a:t>Ensemble de fonctions qui seront appelées par l’interface AMQP</a:t>
            </a:r>
          </a:p>
          <a:p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767 lignes de code</a:t>
            </a:r>
          </a:p>
          <a:p>
            <a:r>
              <a:rPr lang="fr-FR" dirty="0">
                <a:latin typeface="Century Schoolbook" panose="02040604050505020304" pitchFamily="18" charset="0"/>
              </a:rPr>
              <a:t>11 fonctions et méthodes</a:t>
            </a:r>
          </a:p>
          <a:p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Le </a:t>
            </a:r>
            <a:r>
              <a:rPr lang="fr-FR" dirty="0" err="1">
                <a:latin typeface="Century Schoolbook" panose="02040604050505020304" pitchFamily="18" charset="0"/>
              </a:rPr>
              <a:t>wrapper</a:t>
            </a:r>
            <a:r>
              <a:rPr lang="fr-FR" dirty="0">
                <a:latin typeface="Century Schoolbook" panose="02040604050505020304" pitchFamily="18" charset="0"/>
              </a:rPr>
              <a:t> embarque l’interpréteur Python</a:t>
            </a:r>
          </a:p>
          <a:p>
            <a:r>
              <a:rPr lang="fr-FR" dirty="0">
                <a:latin typeface="Century Schoolbook" panose="02040604050505020304" pitchFamily="18" charset="0"/>
              </a:rPr>
              <a:t>Chaque fonction C appelle son équivalente python dans la surcouche pika via des objets </a:t>
            </a:r>
            <a:r>
              <a:rPr lang="fr-FR" dirty="0" err="1">
                <a:latin typeface="Century Schoolbook" panose="02040604050505020304" pitchFamily="18" charset="0"/>
              </a:rPr>
              <a:t>PyObject</a:t>
            </a:r>
            <a:endParaRPr lang="fr-FR" dirty="0">
              <a:latin typeface="Century Schoolbook" panose="02040604050505020304" pitchFamily="18" charset="0"/>
            </a:endParaRP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1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7" y="274638"/>
            <a:ext cx="10669548" cy="99412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5.3. Interface AMQP et modification de </a:t>
            </a:r>
            <a:r>
              <a:rPr lang="fr-FR" sz="4400" dirty="0" err="1">
                <a:latin typeface="Baskerville Old Face" panose="02020602080505020303" pitchFamily="18" charset="0"/>
              </a:rPr>
              <a:t>libPrelude</a:t>
            </a:r>
            <a:endParaRPr lang="fr-FR" sz="4400" dirty="0">
              <a:latin typeface="Baskerville Old Face" panose="020206020805050203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4C45-6207-470A-BAE2-38B466E9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824535"/>
          </a:xfrm>
        </p:spPr>
        <p:txBody>
          <a:bodyPr/>
          <a:lstStyle/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26</a:t>
            </a:fld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2D64540-C5AC-4B24-9837-65D07ECE403D}"/>
              </a:ext>
            </a:extLst>
          </p:cNvPr>
          <p:cNvSpPr txBox="1">
            <a:spLocks/>
          </p:cNvSpPr>
          <p:nvPr/>
        </p:nvSpPr>
        <p:spPr>
          <a:xfrm>
            <a:off x="909836" y="2420888"/>
            <a:ext cx="10945215" cy="43924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entury Schoolbook" panose="02040604050505020304" pitchFamily="18" charset="0"/>
              </a:rPr>
              <a:t>Similaire à l’interface MQTT</a:t>
            </a:r>
          </a:p>
          <a:p>
            <a:r>
              <a:rPr lang="fr-FR" dirty="0">
                <a:latin typeface="Century Schoolbook" panose="02040604050505020304" pitchFamily="18" charset="0"/>
              </a:rPr>
              <a:t>Ensemble des fonctions qui seront appelées par </a:t>
            </a:r>
            <a:r>
              <a:rPr lang="fr-FR" dirty="0" err="1">
                <a:latin typeface="Century Schoolbook" panose="02040604050505020304" pitchFamily="18" charset="0"/>
              </a:rPr>
              <a:t>libPrelude</a:t>
            </a:r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D1E98-46D5-4883-B2E8-6D238B1B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419590"/>
            <a:ext cx="10441160" cy="2217321"/>
          </a:xfrm>
        </p:spPr>
        <p:txBody>
          <a:bodyPr anchor="ctr">
            <a:normAutofit/>
          </a:bodyPr>
          <a:lstStyle/>
          <a:p>
            <a:r>
              <a:rPr lang="fr-FR" dirty="0">
                <a:latin typeface="Century Schoolbook" panose="02040604050505020304" pitchFamily="18" charset="0"/>
              </a:rPr>
              <a:t>6. Exemples d’utilisation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A0C8B9-BE00-4593-9864-3EA4B1C89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7868" y="2924946"/>
            <a:ext cx="10153128" cy="2592288"/>
          </a:xfrm>
        </p:spPr>
        <p:txBody>
          <a:bodyPr>
            <a:normAutofit/>
          </a:bodyPr>
          <a:lstStyle/>
          <a:p>
            <a:pPr marL="304746" lvl="1"/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Démonstration de sondes Prélude et </a:t>
            </a:r>
            <a:r>
              <a:rPr lang="fr-FR" sz="3200" dirty="0" err="1">
                <a:solidFill>
                  <a:schemeClr val="accent1"/>
                </a:solidFill>
                <a:latin typeface="Century Schoolbook" panose="02040604050505020304" pitchFamily="18" charset="0"/>
              </a:rPr>
              <a:t>Suricata</a:t>
            </a:r>
            <a:endParaRPr lang="fr-FR" sz="3200" dirty="0">
              <a:solidFill>
                <a:schemeClr val="accent1"/>
              </a:solidFill>
              <a:latin typeface="Century Schoolbook" panose="020406040505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120CF0-DFE3-4961-A4D9-5AC418E9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27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18673-D98B-4F18-B25F-ABB2133C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75" y="4545123"/>
            <a:ext cx="4104456" cy="20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D1E98-46D5-4883-B2E8-6D238B1B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419590"/>
            <a:ext cx="10441160" cy="2217321"/>
          </a:xfrm>
        </p:spPr>
        <p:txBody>
          <a:bodyPr anchor="ctr">
            <a:normAutofit/>
          </a:bodyPr>
          <a:lstStyle/>
          <a:p>
            <a:r>
              <a:rPr lang="fr-FR" dirty="0">
                <a:latin typeface="Century Schoolbook" panose="02040604050505020304" pitchFamily="18" charset="0"/>
              </a:rPr>
              <a:t>7. 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A0C8B9-BE00-4593-9864-3EA4B1C89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7868" y="2924946"/>
            <a:ext cx="10153128" cy="2592288"/>
          </a:xfrm>
        </p:spPr>
        <p:txBody>
          <a:bodyPr>
            <a:normAutofit/>
          </a:bodyPr>
          <a:lstStyle/>
          <a:p>
            <a:pPr marL="819096" lvl="1" indent="-514350"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Bilan de l’avancée</a:t>
            </a:r>
          </a:p>
          <a:p>
            <a:pPr marL="819096" lvl="1" indent="-514350"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Ce qu’on aurait fait différemment</a:t>
            </a:r>
          </a:p>
          <a:p>
            <a:pPr marL="819096" lvl="1" indent="-514350"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Ce qu’il reste à faire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120CF0-DFE3-4961-A4D9-5AC418E9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40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7.1 Bilan de l’avancée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4C45-6207-470A-BAE2-38B466E937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29</a:t>
            </a:fld>
            <a:endParaRPr lang="fr-FR" dirty="0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490BF5BB-5392-4D01-9465-7EB201478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003956"/>
              </p:ext>
            </p:extLst>
          </p:nvPr>
        </p:nvGraphicFramePr>
        <p:xfrm>
          <a:off x="2942748" y="1706880"/>
          <a:ext cx="7400135" cy="446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14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1C7A1-589A-4728-BED5-29F21678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260649"/>
            <a:ext cx="8938472" cy="1368152"/>
          </a:xfrm>
        </p:spPr>
        <p:txBody>
          <a:bodyPr anchor="ctr"/>
          <a:lstStyle/>
          <a:p>
            <a:pPr algn="ctr"/>
            <a:r>
              <a:rPr lang="fr-FR" dirty="0"/>
              <a:t>1. Sujet </a:t>
            </a:r>
            <a:r>
              <a:rPr lang="fr-FR" dirty="0">
                <a:latin typeface="Baskerville Old Face" panose="02020602080505020303" pitchFamily="18" charset="0"/>
              </a:rPr>
              <a:t>du</a:t>
            </a:r>
            <a:r>
              <a:rPr lang="fr-FR" dirty="0"/>
              <a:t> CEI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89AC8A-D2CF-46CA-A450-A80EC82BC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7908" y="1628801"/>
            <a:ext cx="8429676" cy="1800200"/>
          </a:xfrm>
        </p:spPr>
        <p:txBody>
          <a:bodyPr>
            <a:normAutofit/>
          </a:bodyPr>
          <a:lstStyle/>
          <a:p>
            <a:pPr marL="819096" lvl="1" indent="-514350"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Contexte : Prelude et IDMEF</a:t>
            </a:r>
          </a:p>
          <a:p>
            <a:pPr marL="819096" lvl="1" indent="-514350"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But du CEI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2E4163-0DDF-4AFC-822A-60125664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37" y="3327226"/>
            <a:ext cx="10506075" cy="3486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5F0BEC-563C-4C36-8425-B796EB8F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8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7.1 Bilan de l’avancée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4C45-6207-470A-BAE2-38B466E937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30</a:t>
            </a:fld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2D64540-C5AC-4B24-9837-65D07ECE403D}"/>
              </a:ext>
            </a:extLst>
          </p:cNvPr>
          <p:cNvSpPr txBox="1">
            <a:spLocks/>
          </p:cNvSpPr>
          <p:nvPr/>
        </p:nvSpPr>
        <p:spPr>
          <a:xfrm>
            <a:off x="909836" y="1268760"/>
            <a:ext cx="10801200" cy="49685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Livrables</a:t>
            </a:r>
          </a:p>
          <a:p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On a des sondes </a:t>
            </a:r>
            <a:r>
              <a:rPr lang="fr-FR" dirty="0" err="1">
                <a:latin typeface="Century Schoolbook" panose="02040604050505020304" pitchFamily="18" charset="0"/>
              </a:rPr>
              <a:t>prelude</a:t>
            </a:r>
            <a:r>
              <a:rPr lang="fr-FR" dirty="0">
                <a:latin typeface="Century Schoolbook" panose="02040604050505020304" pitchFamily="18" charset="0"/>
              </a:rPr>
              <a:t> dont </a:t>
            </a:r>
            <a:r>
              <a:rPr lang="fr-FR" dirty="0" err="1">
                <a:latin typeface="Century Schoolbook" panose="02040604050505020304" pitchFamily="18" charset="0"/>
              </a:rPr>
              <a:t>Suricata</a:t>
            </a:r>
            <a:r>
              <a:rPr lang="fr-FR" dirty="0">
                <a:latin typeface="Century Schoolbook" panose="02040604050505020304" pitchFamily="18" charset="0"/>
              </a:rPr>
              <a:t> qui peuvent envoyer des messages IDMEF via MQTT ou AMQP et qui peuvent recevoir des messages via ces protocoles</a:t>
            </a:r>
          </a:p>
          <a:p>
            <a:r>
              <a:rPr lang="fr-FR" dirty="0">
                <a:latin typeface="Century Schoolbook" panose="02040604050505020304" pitchFamily="18" charset="0"/>
              </a:rPr>
              <a:t>Bilan perso</a:t>
            </a: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7.2. Ce que l’on aurait fait différemment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4C45-6207-470A-BAE2-38B466E9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31</a:t>
            </a:fld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2D64540-C5AC-4B24-9837-65D07ECE403D}"/>
              </a:ext>
            </a:extLst>
          </p:cNvPr>
          <p:cNvSpPr txBox="1">
            <a:spLocks/>
          </p:cNvSpPr>
          <p:nvPr/>
        </p:nvSpPr>
        <p:spPr>
          <a:xfrm>
            <a:off x="909837" y="1916832"/>
            <a:ext cx="10801200" cy="45365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entury Schoolbook" panose="02040604050505020304" pitchFamily="18" charset="0"/>
              </a:rPr>
              <a:t>Commencer par étudier </a:t>
            </a:r>
            <a:r>
              <a:rPr lang="fr-FR" dirty="0" err="1">
                <a:latin typeface="Century Schoolbook" panose="02040604050505020304" pitchFamily="18" charset="0"/>
              </a:rPr>
              <a:t>libPrelude</a:t>
            </a:r>
            <a:endParaRPr lang="fr-FR" dirty="0">
              <a:latin typeface="Century Schoolbook" panose="020406040505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Century Schoolbook" panose="02040604050505020304" pitchFamily="18" charset="0"/>
              </a:rPr>
              <a:t>Meilleur compréhension de l’existant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Century Schoolbook" panose="02040604050505020304" pitchFamily="18" charset="0"/>
              </a:rPr>
              <a:t>Facilité pour la recherche de protocole</a:t>
            </a: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58C5-1573-4766-A20A-FF9557F9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821"/>
            <a:ext cx="10360501" cy="1223963"/>
          </a:xfrm>
        </p:spPr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7.3. Ce qu’il reste à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4C45-6207-470A-BAE2-38B466E9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7C42E-1E5D-4D34-A4E0-F4E4050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32</a:t>
            </a:fld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2D64540-C5AC-4B24-9837-65D07ECE403D}"/>
              </a:ext>
            </a:extLst>
          </p:cNvPr>
          <p:cNvSpPr txBox="1">
            <a:spLocks/>
          </p:cNvSpPr>
          <p:nvPr/>
        </p:nvSpPr>
        <p:spPr>
          <a:xfrm>
            <a:off x="909837" y="1484784"/>
            <a:ext cx="10801200" cy="496855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Century Schoolbook" panose="02040604050505020304" pitchFamily="18" charset="0"/>
            </a:endParaRP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02EDE03-BE2D-498E-AF73-526131148B22}"/>
              </a:ext>
            </a:extLst>
          </p:cNvPr>
          <p:cNvSpPr txBox="1">
            <a:spLocks/>
          </p:cNvSpPr>
          <p:nvPr/>
        </p:nvSpPr>
        <p:spPr>
          <a:xfrm>
            <a:off x="909836" y="1772816"/>
            <a:ext cx="10945215" cy="496855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entury Schoolbook" panose="02040604050505020304" pitchFamily="18" charset="0"/>
              </a:rPr>
              <a:t>Etude et modification de Prelude-Manager et </a:t>
            </a:r>
            <a:r>
              <a:rPr lang="fr-FR" dirty="0" err="1">
                <a:latin typeface="Century Schoolbook" panose="02040604050505020304" pitchFamily="18" charset="0"/>
              </a:rPr>
              <a:t>prelude</a:t>
            </a:r>
            <a:r>
              <a:rPr lang="fr-FR" dirty="0">
                <a:latin typeface="Century Schoolbook" panose="02040604050505020304" pitchFamily="18" charset="0"/>
              </a:rPr>
              <a:t>-admin </a:t>
            </a:r>
            <a:r>
              <a:rPr lang="fr-FR" dirty="0" err="1">
                <a:latin typeface="Century Schoolbook" panose="02040604050505020304" pitchFamily="18" charset="0"/>
              </a:rPr>
              <a:t>register</a:t>
            </a:r>
            <a:endParaRPr lang="fr-FR" dirty="0">
              <a:latin typeface="Century Schoolbook" panose="02040604050505020304" pitchFamily="18" charset="0"/>
            </a:endParaRPr>
          </a:p>
          <a:p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Modifier la </a:t>
            </a:r>
            <a:r>
              <a:rPr lang="fr-FR" dirty="0" err="1">
                <a:latin typeface="Century Schoolbook" panose="02040604050505020304" pitchFamily="18" charset="0"/>
              </a:rPr>
              <a:t>sérialization</a:t>
            </a:r>
            <a:r>
              <a:rPr lang="fr-FR" dirty="0">
                <a:latin typeface="Century Schoolbook" panose="02040604050505020304" pitchFamily="18" charset="0"/>
              </a:rPr>
              <a:t> de Prelude</a:t>
            </a:r>
          </a:p>
          <a:p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Envoyer et recevoir des messages sur différents topics/queues selon le contenu du message</a:t>
            </a:r>
          </a:p>
          <a:p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Permettre l’utilisation au choix de </a:t>
            </a:r>
            <a:r>
              <a:rPr lang="fr-FR" dirty="0" err="1">
                <a:latin typeface="Century Schoolbook" panose="02040604050505020304" pitchFamily="18" charset="0"/>
              </a:rPr>
              <a:t>libIDMEF</a:t>
            </a:r>
            <a:r>
              <a:rPr lang="fr-FR" dirty="0">
                <a:latin typeface="Century Schoolbook" panose="02040604050505020304" pitchFamily="18" charset="0"/>
              </a:rPr>
              <a:t> ou </a:t>
            </a:r>
            <a:r>
              <a:rPr lang="fr-FR" dirty="0" err="1">
                <a:latin typeface="Century Schoolbook" panose="02040604050505020304" pitchFamily="18" charset="0"/>
              </a:rPr>
              <a:t>libPrelude</a:t>
            </a:r>
            <a:endParaRPr lang="fr-FR" dirty="0">
              <a:latin typeface="Century Schoolbook" panose="02040604050505020304" pitchFamily="18" charset="0"/>
            </a:endParaRP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68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D1E98-46D5-4883-B2E8-6D238B1B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700808"/>
            <a:ext cx="10441160" cy="2217321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latin typeface="Century Schoolbook" panose="02040604050505020304" pitchFamily="18" charset="0"/>
              </a:rPr>
              <a:t>Des 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120CF0-DFE3-4961-A4D9-5AC418E9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33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AB16CCC-E755-4ACD-974B-CAC64F99D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C’est le moment!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63EAB9-1320-4028-B01A-67C9F80FF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657" y="4485407"/>
            <a:ext cx="2124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9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52EA3-8F63-4CEC-A57E-5117FD82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35" y="274637"/>
            <a:ext cx="10360501" cy="1223963"/>
          </a:xfrm>
        </p:spPr>
        <p:txBody>
          <a:bodyPr anchor="ctr">
            <a:normAutofit/>
          </a:bodyPr>
          <a:lstStyle/>
          <a:p>
            <a:pPr algn="ctr"/>
            <a:r>
              <a:rPr lang="fr-FR" sz="4000" dirty="0">
                <a:latin typeface="Baskerville Old Face" panose="02020602080505020303" pitchFamily="18" charset="0"/>
              </a:rPr>
              <a:t>1.1. Contexte : Prelude et IDMEF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245C0-7647-4A74-A50D-2C9808D65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967564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latin typeface="Century Schoolbook" panose="02040604050505020304" pitchFamily="18" charset="0"/>
              </a:rPr>
              <a:t>Prelude est un SIEM français développé par CS.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Solution de supervision de sécurité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Alerte en temps réel des tentatives d'intrusion et des menaces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Plusieurs fonctions d'investigation et de </a:t>
            </a:r>
            <a:r>
              <a:rPr lang="fr-FR" i="1" dirty="0" err="1">
                <a:latin typeface="Century Schoolbook" panose="02040604050505020304" pitchFamily="18" charset="0"/>
              </a:rPr>
              <a:t>reporting</a:t>
            </a:r>
            <a:endParaRPr lang="fr-FR" i="1" dirty="0">
              <a:latin typeface="Century Schoolbook" panose="02040604050505020304" pitchFamily="18" charset="0"/>
            </a:endParaRP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« Prelude SIEM fournit donc une vision globale du niveau de sécurité des systèmes afin de prévenir les attaques, les intrusions et autres infections virales. »</a:t>
            </a:r>
          </a:p>
          <a:p>
            <a:pPr lvl="1"/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IDMEF est un modèle de données pour représenter les alertes de sécurité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Implémenté dans Prelude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Décrit par la RFC 4765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Utilisé en BE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A19E78-CBE4-4EC5-B976-1093B0A44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33"/>
          <a:stretch/>
        </p:blipFill>
        <p:spPr>
          <a:xfrm rot="20717652">
            <a:off x="1009145" y="633967"/>
            <a:ext cx="1847850" cy="5053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DC5C58-77CE-4FFF-8E0B-AA48C930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18572">
            <a:off x="10428465" y="390319"/>
            <a:ext cx="1225909" cy="1634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A4FC6-87BD-45B0-AEDF-831D6C90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66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884B8-91E1-4F15-BFA6-30E27646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88640"/>
            <a:ext cx="10360501" cy="1066131"/>
          </a:xfrm>
        </p:spPr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1.1. Contexte : Prelude et IDMEF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78790-A2B8-40F1-B6E3-378AC723E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254771"/>
            <a:ext cx="10492153" cy="541458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>
                <a:latin typeface="Century Schoolbook" panose="02040604050505020304" pitchFamily="18" charset="0"/>
              </a:rPr>
              <a:t>IDMEF est repris par le projet SECEF pour: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Créer une version 2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Normaliser cette version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L’implémenter</a:t>
            </a:r>
          </a:p>
          <a:p>
            <a:pPr marL="0" indent="0">
              <a:buNone/>
            </a:pPr>
            <a:endParaRPr lang="fr-FR" sz="1500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L’envoi de ces alertes se fait pour le moment par </a:t>
            </a:r>
            <a:r>
              <a:rPr lang="fr-FR" dirty="0" err="1">
                <a:latin typeface="Century Schoolbook" panose="02040604050505020304" pitchFamily="18" charset="0"/>
              </a:rPr>
              <a:t>libprelude</a:t>
            </a:r>
            <a:endParaRPr lang="fr-FR" dirty="0">
              <a:latin typeface="Century Schoolbook" panose="02040604050505020304" pitchFamily="18" charset="0"/>
            </a:endParaRP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Transport dépendant de Prelude et de sa bibliothèque</a:t>
            </a:r>
          </a:p>
          <a:p>
            <a:pPr lvl="1"/>
            <a:r>
              <a:rPr lang="fr-FR" dirty="0">
                <a:latin typeface="Century Schoolbook" panose="02040604050505020304" pitchFamily="18" charset="0"/>
              </a:rPr>
              <a:t>Transport non standard</a:t>
            </a:r>
          </a:p>
          <a:p>
            <a:pPr marL="377886" lvl="1" indent="0">
              <a:buNone/>
            </a:pPr>
            <a:endParaRPr lang="fr-FR" dirty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Objectif: </a:t>
            </a:r>
            <a:r>
              <a:rPr lang="fr-FR" b="1" dirty="0">
                <a:solidFill>
                  <a:schemeClr val="accent1"/>
                </a:solidFill>
                <a:latin typeface="Century Schoolbook" panose="02040604050505020304" pitchFamily="18" charset="0"/>
              </a:rPr>
              <a:t>comment effectuer le transport  </a:t>
            </a:r>
            <a:r>
              <a:rPr lang="fr-FR" dirty="0">
                <a:latin typeface="Century Schoolbook" panose="02040604050505020304" pitchFamily="18" charset="0"/>
              </a:rPr>
              <a:t>de ce format d’alerte de manière standard entre les différents modules d’une architecture de détection d’intrusion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A1C4A5-6C80-4541-A0D1-E80A7577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29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7A271-A639-44E9-A475-FE757C52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1.2. But du CEI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8F251D-5C78-4D65-8DA6-E52523B2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entury Schoolbook" panose="02040604050505020304" pitchFamily="18" charset="0"/>
              </a:rPr>
              <a:t>Trouver parmi les </a:t>
            </a:r>
            <a:r>
              <a:rPr lang="fr-FR" b="1" dirty="0">
                <a:solidFill>
                  <a:schemeClr val="accent1"/>
                </a:solidFill>
                <a:latin typeface="Century Schoolbook" panose="02040604050505020304" pitchFamily="18" charset="0"/>
              </a:rPr>
              <a:t>protocoles de transport standards existants</a:t>
            </a:r>
            <a:r>
              <a:rPr lang="fr-FR" dirty="0">
                <a:latin typeface="Century Schoolbook" panose="02040604050505020304" pitchFamily="18" charset="0"/>
              </a:rPr>
              <a:t>, un moyen pour effectuer </a:t>
            </a:r>
            <a:r>
              <a:rPr lang="fr-FR" b="1" dirty="0">
                <a:solidFill>
                  <a:schemeClr val="accent1"/>
                </a:solidFill>
                <a:latin typeface="Century Schoolbook" panose="02040604050505020304" pitchFamily="18" charset="0"/>
              </a:rPr>
              <a:t>les échanges de messages IDMEF </a:t>
            </a:r>
            <a:r>
              <a:rPr lang="fr-FR" dirty="0">
                <a:latin typeface="Century Schoolbook" panose="02040604050505020304" pitchFamily="18" charset="0"/>
              </a:rPr>
              <a:t>en premier lieu et des </a:t>
            </a:r>
            <a:r>
              <a:rPr lang="fr-FR" b="1" dirty="0">
                <a:solidFill>
                  <a:schemeClr val="accent1"/>
                </a:solidFill>
                <a:latin typeface="Century Schoolbook" panose="02040604050505020304" pitchFamily="18" charset="0"/>
              </a:rPr>
              <a:t>messages d’administration </a:t>
            </a:r>
            <a:r>
              <a:rPr lang="fr-FR" dirty="0">
                <a:latin typeface="Century Schoolbook" panose="02040604050505020304" pitchFamily="18" charset="0"/>
              </a:rPr>
              <a:t>des sondes dans un second temps.</a:t>
            </a:r>
          </a:p>
          <a:p>
            <a:endParaRPr lang="fr-FR" dirty="0">
              <a:latin typeface="Century Schoolbook" panose="020406040505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latin typeface="Century Schoolbook" panose="02040604050505020304" pitchFamily="18" charset="0"/>
              </a:rPr>
              <a:t>Spécification du besoin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latin typeface="Century Schoolbook" panose="02040604050505020304" pitchFamily="18" charset="0"/>
              </a:rPr>
              <a:t>Etude des alternatives possibles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latin typeface="Century Schoolbook" panose="02040604050505020304" pitchFamily="18" charset="0"/>
              </a:rPr>
              <a:t>Prototypage d’une ou deux solutions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7C6C23-02E8-4F19-96C4-57760DD3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549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8BEB95F-93AD-4B89-A173-25D77C55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580" y="2230404"/>
            <a:ext cx="4653136" cy="4653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A9B3A8-638B-4A14-88B4-46753725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542" y="260648"/>
            <a:ext cx="9005739" cy="2371327"/>
          </a:xfrm>
        </p:spPr>
        <p:txBody>
          <a:bodyPr anchor="ctr"/>
          <a:lstStyle/>
          <a:p>
            <a:pPr algn="ctr"/>
            <a:r>
              <a:rPr lang="fr-FR" dirty="0"/>
              <a:t>2. Choix des Protocoles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54F199-B8DA-427F-BBDD-72CFC3DA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860" y="2453444"/>
            <a:ext cx="7069519" cy="1951111"/>
          </a:xfrm>
        </p:spPr>
        <p:txBody>
          <a:bodyPr>
            <a:normAutofit fontScale="92500" lnSpcReduction="10000"/>
          </a:bodyPr>
          <a:lstStyle/>
          <a:p>
            <a:pPr marL="819096" lvl="1" indent="-514350"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Protocoles étudiés</a:t>
            </a:r>
          </a:p>
          <a:p>
            <a:pPr marL="819096" lvl="1" indent="-514350"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Critères de sélection</a:t>
            </a:r>
          </a:p>
          <a:p>
            <a:pPr marL="819096" lvl="1" indent="-514350"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Comparaison des protocoles</a:t>
            </a:r>
          </a:p>
          <a:p>
            <a:pPr marL="819096" lvl="1" indent="-514350">
              <a:buFont typeface="+mj-lt"/>
              <a:buAutoNum type="arabicParenR"/>
            </a:pPr>
            <a:r>
              <a:rPr lang="fr-FR" sz="32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Choix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FEBD94-A97F-4862-B845-419C5362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>
                <a:solidFill>
                  <a:schemeClr val="bg1"/>
                </a:solidFill>
              </a:rPr>
              <a:pPr algn="r"/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7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DAF5D-B4D3-4364-A4DE-1EC86675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4797"/>
            <a:ext cx="10360501" cy="1223963"/>
          </a:xfrm>
        </p:spPr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2.1. Protocoles étudiés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19A5F-4A87-4A45-A460-0A1715EB9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8488" y="1196578"/>
            <a:ext cx="10660895" cy="5544789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Century Schoolbook" panose="02040604050505020304" pitchFamily="18" charset="0"/>
              </a:rPr>
              <a:t>BEEP/IDXP</a:t>
            </a:r>
          </a:p>
          <a:p>
            <a:pPr lvl="1"/>
            <a:r>
              <a:rPr lang="fr-FR" sz="2000" dirty="0"/>
              <a:t>Référence</a:t>
            </a:r>
          </a:p>
          <a:p>
            <a:pPr lvl="1"/>
            <a:r>
              <a:rPr lang="fr-FR" sz="2000" dirty="0">
                <a:latin typeface="Century Schoolbook" panose="02040604050505020304" pitchFamily="18" charset="0"/>
              </a:rPr>
              <a:t>Transport des messages IDMEF, standard non implémenté</a:t>
            </a:r>
          </a:p>
          <a:p>
            <a:pPr lvl="1"/>
            <a:endParaRPr lang="fr-FR" sz="1400" dirty="0">
              <a:latin typeface="Century Schoolbook" panose="02040604050505020304" pitchFamily="18" charset="0"/>
            </a:endParaRPr>
          </a:p>
          <a:p>
            <a:r>
              <a:rPr lang="fr-FR" sz="2400" dirty="0">
                <a:latin typeface="Century Schoolbook" panose="02040604050505020304" pitchFamily="18" charset="0"/>
              </a:rPr>
              <a:t>AMQP (</a:t>
            </a:r>
            <a:r>
              <a:rPr lang="fr-FR" sz="2400" i="1" dirty="0">
                <a:latin typeface="Century Schoolbook" panose="02040604050505020304" pitchFamily="18" charset="0"/>
              </a:rPr>
              <a:t>Advanced Message Queuing Protocol</a:t>
            </a:r>
            <a:r>
              <a:rPr lang="fr-FR" sz="2400" dirty="0">
                <a:latin typeface="Century Schoolbook" panose="02040604050505020304" pitchFamily="18" charset="0"/>
              </a:rPr>
              <a:t>)</a:t>
            </a:r>
          </a:p>
          <a:p>
            <a:pPr lvl="1"/>
            <a:r>
              <a:rPr lang="fr-FR" sz="2000" dirty="0">
                <a:latin typeface="Century Schoolbook" panose="02040604050505020304" pitchFamily="18" charset="0"/>
              </a:rPr>
              <a:t>Protocole d’échange entre systèmes de messagerie en point par point et en diffusion/abonnement</a:t>
            </a:r>
            <a:endParaRPr lang="fr-FR" sz="2000" dirty="0"/>
          </a:p>
          <a:p>
            <a:pPr lvl="1"/>
            <a:endParaRPr lang="fr-FR" sz="1400" dirty="0"/>
          </a:p>
          <a:p>
            <a:r>
              <a:rPr lang="fr-FR" sz="2400" dirty="0">
                <a:latin typeface="Century Schoolbook" panose="02040604050505020304" pitchFamily="18" charset="0"/>
              </a:rPr>
              <a:t>Apache Kafka (Protocole + Implémentation)</a:t>
            </a:r>
          </a:p>
          <a:p>
            <a:pPr lvl="1"/>
            <a:r>
              <a:rPr lang="fr-FR" sz="2000" dirty="0"/>
              <a:t>OVNI : pour des systèmes de messagerie, de stockage redondant et de transport de flux</a:t>
            </a:r>
          </a:p>
          <a:p>
            <a:r>
              <a:rPr lang="fr-FR" sz="2400" dirty="0">
                <a:latin typeface="Century Schoolbook" panose="02040604050505020304" pitchFamily="18" charset="0"/>
              </a:rPr>
              <a:t>Syslog</a:t>
            </a:r>
          </a:p>
          <a:p>
            <a:pPr lvl="1"/>
            <a:r>
              <a:rPr lang="fr-FR" sz="2100" dirty="0"/>
              <a:t>Transport de messages de journalisation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B8944C-7E99-416E-B308-E2DF59FA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765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E5FB0A45-B55A-4116-A03A-1DC6110B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6632"/>
            <a:ext cx="10360501" cy="1223963"/>
          </a:xfrm>
        </p:spPr>
        <p:txBody>
          <a:bodyPr anchor="ctr">
            <a:normAutofit/>
          </a:bodyPr>
          <a:lstStyle/>
          <a:p>
            <a:pPr algn="ctr"/>
            <a:r>
              <a:rPr lang="fr-FR" sz="4400" dirty="0">
                <a:latin typeface="Baskerville Old Face" panose="02020602080505020303" pitchFamily="18" charset="0"/>
              </a:rPr>
              <a:t>2.1. Protocoles étudiés</a:t>
            </a:r>
            <a:endParaRPr lang="fr-FR" sz="44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42C6C3B0-B652-4113-9CDF-F1C86892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019681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Century Schoolbook" panose="02040604050505020304" pitchFamily="18" charset="0"/>
              </a:rPr>
              <a:t>MQTT (</a:t>
            </a:r>
            <a:r>
              <a:rPr lang="fr-FR" sz="2200" i="1" dirty="0">
                <a:latin typeface="Century Schoolbook" panose="02040604050505020304" pitchFamily="18" charset="0"/>
              </a:rPr>
              <a:t>Message Queuing </a:t>
            </a:r>
            <a:r>
              <a:rPr lang="fr-FR" sz="2200" i="1" dirty="0" err="1">
                <a:latin typeface="Century Schoolbook" panose="02040604050505020304" pitchFamily="18" charset="0"/>
              </a:rPr>
              <a:t>Telemetry</a:t>
            </a:r>
            <a:r>
              <a:rPr lang="fr-FR" sz="2200" i="1" dirty="0">
                <a:latin typeface="Century Schoolbook" panose="02040604050505020304" pitchFamily="18" charset="0"/>
              </a:rPr>
              <a:t> Transport</a:t>
            </a:r>
            <a:r>
              <a:rPr lang="fr-FR" sz="2200" dirty="0">
                <a:latin typeface="Century Schoolbook" panose="02040604050505020304" pitchFamily="18" charset="0"/>
              </a:rPr>
              <a:t>) </a:t>
            </a:r>
          </a:p>
          <a:p>
            <a:pPr lvl="1"/>
            <a:r>
              <a:rPr lang="fr-FR" sz="1900" dirty="0">
                <a:latin typeface="Century Schoolbook" panose="02040604050505020304" pitchFamily="18" charset="0"/>
              </a:rPr>
              <a:t>Pour les systèmes de messageries par diffusion/abonnement orienté </a:t>
            </a:r>
            <a:r>
              <a:rPr lang="fr-FR" sz="1900" dirty="0" err="1">
                <a:latin typeface="Century Schoolbook" panose="02040604050505020304" pitchFamily="18" charset="0"/>
              </a:rPr>
              <a:t>IOTs</a:t>
            </a:r>
            <a:endParaRPr lang="fr-FR" sz="1900" dirty="0">
              <a:latin typeface="Century Schoolbook" panose="02040604050505020304" pitchFamily="18" charset="0"/>
            </a:endParaRPr>
          </a:p>
          <a:p>
            <a:pPr lvl="1"/>
            <a:endParaRPr lang="fr-FR" sz="1400" dirty="0">
              <a:latin typeface="Century Schoolbook" panose="02040604050505020304" pitchFamily="18" charset="0"/>
            </a:endParaRPr>
          </a:p>
          <a:p>
            <a:r>
              <a:rPr lang="fr-FR" sz="2200" dirty="0">
                <a:latin typeface="Century Schoolbook" panose="02040604050505020304" pitchFamily="18" charset="0"/>
              </a:rPr>
              <a:t>WBEM </a:t>
            </a:r>
            <a:r>
              <a:rPr lang="fr-FR" sz="2200" i="1" dirty="0">
                <a:latin typeface="Century Schoolbook" panose="02040604050505020304" pitchFamily="18" charset="0"/>
              </a:rPr>
              <a:t>(Web-</a:t>
            </a:r>
            <a:r>
              <a:rPr lang="fr-FR" sz="2200" i="1" dirty="0" err="1">
                <a:latin typeface="Century Schoolbook" panose="02040604050505020304" pitchFamily="18" charset="0"/>
              </a:rPr>
              <a:t>Based</a:t>
            </a:r>
            <a:r>
              <a:rPr lang="fr-FR" sz="2200" i="1" dirty="0">
                <a:latin typeface="Century Schoolbook" panose="02040604050505020304" pitchFamily="18" charset="0"/>
              </a:rPr>
              <a:t> Enterprise Management</a:t>
            </a:r>
            <a:r>
              <a:rPr lang="fr-FR" sz="2200" dirty="0">
                <a:latin typeface="Century Schoolbook" panose="02040604050505020304" pitchFamily="18" charset="0"/>
              </a:rPr>
              <a:t>) / WMI (</a:t>
            </a:r>
            <a:r>
              <a:rPr lang="fr-FR" sz="2200" i="1" dirty="0">
                <a:latin typeface="Century Schoolbook" panose="02040604050505020304" pitchFamily="18" charset="0"/>
              </a:rPr>
              <a:t>Windows Management Instrumentation</a:t>
            </a:r>
            <a:r>
              <a:rPr lang="fr-FR" sz="2200" dirty="0">
                <a:latin typeface="Century Schoolbook" panose="02040604050505020304" pitchFamily="18" charset="0"/>
              </a:rPr>
              <a:t>)</a:t>
            </a:r>
          </a:p>
          <a:p>
            <a:pPr lvl="1"/>
            <a:r>
              <a:rPr lang="fr-FR" sz="1900" dirty="0">
                <a:latin typeface="Century Schoolbook" panose="02040604050505020304" pitchFamily="18" charset="0"/>
              </a:rPr>
              <a:t>Pour les système de gestion interne Windows</a:t>
            </a:r>
          </a:p>
          <a:p>
            <a:pPr lvl="1"/>
            <a:endParaRPr lang="fr-FR" sz="1400" dirty="0">
              <a:latin typeface="Century Schoolbook" panose="02040604050505020304" pitchFamily="18" charset="0"/>
            </a:endParaRPr>
          </a:p>
          <a:p>
            <a:r>
              <a:rPr lang="fr-FR" sz="2200" dirty="0">
                <a:latin typeface="Century Schoolbook" panose="02040604050505020304" pitchFamily="18" charset="0"/>
              </a:rPr>
              <a:t>TAXII (</a:t>
            </a:r>
            <a:r>
              <a:rPr lang="en-US" sz="2200" i="1" dirty="0">
                <a:latin typeface="Century Schoolbook" panose="02040604050505020304" pitchFamily="18" charset="0"/>
              </a:rPr>
              <a:t>Trusted Automated </a:t>
            </a:r>
            <a:r>
              <a:rPr lang="en-US" sz="2200" i="1" dirty="0" err="1">
                <a:latin typeface="Century Schoolbook" panose="02040604050505020304" pitchFamily="18" charset="0"/>
              </a:rPr>
              <a:t>eXchange</a:t>
            </a:r>
            <a:r>
              <a:rPr lang="en-US" sz="2200" i="1" dirty="0">
                <a:latin typeface="Century Schoolbook" panose="02040604050505020304" pitchFamily="18" charset="0"/>
              </a:rPr>
              <a:t> of Indicator Information</a:t>
            </a:r>
            <a:r>
              <a:rPr lang="fr-FR" sz="2200" dirty="0">
                <a:latin typeface="Century Schoolbook" panose="02040604050505020304" pitchFamily="18" charset="0"/>
              </a:rPr>
              <a:t>) </a:t>
            </a:r>
            <a:endParaRPr lang="fr-FR" sz="1800" dirty="0">
              <a:latin typeface="Century Schoolbook" panose="02040604050505020304" pitchFamily="18" charset="0"/>
            </a:endParaRPr>
          </a:p>
          <a:p>
            <a:pPr lvl="1"/>
            <a:r>
              <a:rPr lang="fr-FR" sz="1900" dirty="0">
                <a:latin typeface="Century Schoolbook" panose="02040604050505020304" pitchFamily="18" charset="0"/>
              </a:rPr>
              <a:t>Pour les systèmes de veille en temps réel</a:t>
            </a:r>
          </a:p>
          <a:p>
            <a:pPr lvl="1"/>
            <a:r>
              <a:rPr lang="fr-FR" sz="1900" dirty="0">
                <a:latin typeface="Century Schoolbook" panose="02040604050505020304" pitchFamily="18" charset="0"/>
              </a:rPr>
              <a:t>Transport de CTI (cyber </a:t>
            </a:r>
            <a:r>
              <a:rPr lang="fr-FR" sz="1900" dirty="0" err="1">
                <a:latin typeface="Century Schoolbook" panose="02040604050505020304" pitchFamily="18" charset="0"/>
              </a:rPr>
              <a:t>threat</a:t>
            </a:r>
            <a:r>
              <a:rPr lang="fr-FR" sz="1900" dirty="0">
                <a:latin typeface="Century Schoolbook" panose="02040604050505020304" pitchFamily="18" charset="0"/>
              </a:rPr>
              <a:t> intelligence) au format textuel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9D1A72-72D7-468F-9927-3DD7C556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413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4873beb7-5857-4685-be1f-d57550cc96cc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1365</TotalTime>
  <Words>1033</Words>
  <Application>Microsoft Office PowerPoint</Application>
  <PresentationFormat>Personnalisé</PresentationFormat>
  <Paragraphs>288</Paragraphs>
  <Slides>33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Baskerville Old Face</vt:lpstr>
      <vt:lpstr>Calibri</vt:lpstr>
      <vt:lpstr>Century Schoolbook</vt:lpstr>
      <vt:lpstr>Wingdings</vt:lpstr>
      <vt:lpstr>Technologie 16:9</vt:lpstr>
      <vt:lpstr>CEI : Analyse des protocoles standards d’échange pour la détection d’intrusion</vt:lpstr>
      <vt:lpstr>Plan</vt:lpstr>
      <vt:lpstr>1. Sujet du CEI</vt:lpstr>
      <vt:lpstr>1.1. Contexte : Prelude et IDMEF</vt:lpstr>
      <vt:lpstr>1.1. Contexte : Prelude et IDMEF</vt:lpstr>
      <vt:lpstr>1.2. But du CEI</vt:lpstr>
      <vt:lpstr>2. Choix des Protocoles</vt:lpstr>
      <vt:lpstr>2.1. Protocoles étudiés</vt:lpstr>
      <vt:lpstr>2.1. Protocoles étudiés</vt:lpstr>
      <vt:lpstr>2.2. Critères de sélection</vt:lpstr>
      <vt:lpstr>2.3. Comparaison de Protocoles</vt:lpstr>
      <vt:lpstr>2.4. Protocoles choisis</vt:lpstr>
      <vt:lpstr>2.4. Protocoles choisis</vt:lpstr>
      <vt:lpstr>3. Travail sur libPrelude</vt:lpstr>
      <vt:lpstr>3.1. Qu’est-ce que LibPrelude?</vt:lpstr>
      <vt:lpstr>3.2. La vie d’une sonde</vt:lpstr>
      <vt:lpstr>3.3. Exemple d’étude : Envoi d’un message</vt:lpstr>
      <vt:lpstr>3.4. Conclusions sur libPrelude</vt:lpstr>
      <vt:lpstr>4. Module interfaçant MQTT et libPrelude</vt:lpstr>
      <vt:lpstr>4.1. Interface MQTT</vt:lpstr>
      <vt:lpstr>4.2. Modification de libPrelude</vt:lpstr>
      <vt:lpstr>5. Module interfaçant AMQP et libPrelude</vt:lpstr>
      <vt:lpstr>5.0. Schéma de l’implémentation</vt:lpstr>
      <vt:lpstr>5.1. Surcouche AMQP</vt:lpstr>
      <vt:lpstr>5.2. Wrapper C</vt:lpstr>
      <vt:lpstr>5.3. Interface AMQP et modification de libPrelude</vt:lpstr>
      <vt:lpstr>6. Exemples d’utilisation</vt:lpstr>
      <vt:lpstr>7. Conclusion</vt:lpstr>
      <vt:lpstr>7.1 Bilan de l’avancée</vt:lpstr>
      <vt:lpstr>7.1 Bilan de l’avancée</vt:lpstr>
      <vt:lpstr>7.2. Ce que l’on aurait fait différemment</vt:lpstr>
      <vt:lpstr>7.3. Ce qu’il reste à faire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 : Analyse des protocoles standards d’échange pour la détection d’intrusion</dc:title>
  <dc:creator>Diane R</dc:creator>
  <cp:lastModifiedBy>Diane R</cp:lastModifiedBy>
  <cp:revision>130</cp:revision>
  <dcterms:created xsi:type="dcterms:W3CDTF">2018-11-22T21:24:01Z</dcterms:created>
  <dcterms:modified xsi:type="dcterms:W3CDTF">2019-03-26T17:37:22Z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