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0"/>
  </p:notesMasterIdLst>
  <p:handoutMasterIdLst>
    <p:handoutMasterId r:id="rId21"/>
  </p:handoutMasterIdLst>
  <p:sldIdLst>
    <p:sldId id="256" r:id="rId5"/>
    <p:sldId id="270" r:id="rId6"/>
    <p:sldId id="272" r:id="rId7"/>
    <p:sldId id="264" r:id="rId8"/>
    <p:sldId id="273" r:id="rId9"/>
    <p:sldId id="274" r:id="rId10"/>
    <p:sldId id="280" r:id="rId11"/>
    <p:sldId id="278" r:id="rId12"/>
    <p:sldId id="281" r:id="rId13"/>
    <p:sldId id="282" r:id="rId14"/>
    <p:sldId id="279" r:id="rId15"/>
    <p:sldId id="275" r:id="rId16"/>
    <p:sldId id="267" r:id="rId17"/>
    <p:sldId id="276" r:id="rId18"/>
    <p:sldId id="277" r:id="rId19"/>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DC9A0-771B-484E-9422-9A135081D6FA}" v="5" dt="2021-11-03T14:05:39.516"/>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328" autoAdjust="0"/>
  </p:normalViewPr>
  <p:slideViewPr>
    <p:cSldViewPr snapToGrid="0">
      <p:cViewPr varScale="1">
        <p:scale>
          <a:sx n="91" d="100"/>
          <a:sy n="91" d="100"/>
        </p:scale>
        <p:origin x="370" y="67"/>
      </p:cViewPr>
      <p:guideLst/>
    </p:cSldViewPr>
  </p:slideViewPr>
  <p:notesTextViewPr>
    <p:cViewPr>
      <p:scale>
        <a:sx n="1" d="1"/>
        <a:sy n="1" d="1"/>
      </p:scale>
      <p:origin x="0" y="0"/>
    </p:cViewPr>
  </p:notesTextViewPr>
  <p:notesViewPr>
    <p:cSldViewPr snapToGrid="0">
      <p:cViewPr varScale="1">
        <p:scale>
          <a:sx n="89" d="100"/>
          <a:sy n="89" d="100"/>
        </p:scale>
        <p:origin x="30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AF1E655-8005-439B-A707-E0DFC1D589DB}" type="datetime1">
              <a:rPr lang="fr-FR" smtClean="0"/>
              <a:t>03/11/2021</a:t>
            </a:fld>
            <a:endParaRPr lang="fr-FR"/>
          </a:p>
        </p:txBody>
      </p:sp>
      <p:sp>
        <p:nvSpPr>
          <p:cNvPr id="4" name="Espace réservé du pied de page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D65BC62-3B36-43F8-8B69-D6E5E743DA31}" type="slidenum">
              <a:rPr lang="fr-FR" smtClean="0"/>
              <a:t>‹N°›</a:t>
            </a:fld>
            <a:endParaRPr lang="fr-FR"/>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17E75E7-B22D-43B4-8F53-B0241C6C4C44}" type="datetime1">
              <a:rPr lang="fr-FR" noProof="0" smtClean="0"/>
              <a:t>03/11/2021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AEB063-7F11-4E3B-BA52-07405B1C2D95}" type="slidenum">
              <a:rPr lang="fr-FR" noProof="0" smtClean="0"/>
              <a:t>‹N°›</a:t>
            </a:fld>
            <a:endParaRPr lang="fr-FR" noProof="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sz="1200">
                <a:latin typeface="Tahoma" panose="020B0604030504040204" pitchFamily="34" charset="0"/>
                <a:ea typeface="Tahoma" panose="020B0604030504040204" pitchFamily="34" charset="0"/>
                <a:cs typeface="Tahoma" panose="020B0604030504040204" pitchFamily="34" charset="0"/>
              </a:rPr>
              <a:t>Utilisez un titre spécifique et direct. Utilisez le sous-titre pour décrire le contexte spécifique de l’argumentaire.</a:t>
            </a:r>
          </a:p>
          <a:p>
            <a:pPr rtl="0"/>
            <a:r>
              <a:rPr lang="fr-FR" sz="1200">
                <a:latin typeface="Tahoma" panose="020B0604030504040204" pitchFamily="34" charset="0"/>
                <a:ea typeface="Tahoma" panose="020B0604030504040204" pitchFamily="34" charset="0"/>
                <a:cs typeface="Tahoma" panose="020B0604030504040204" pitchFamily="34" charset="0"/>
              </a:rPr>
              <a:t>- L’objectif doit être de capter l’attention du public. Vous pouvez inclure une citation, une statistique surprenante ou un fait pour y parvenir.  Il n’est pas nécessaire d’inclure cette information sur la diapositive.</a:t>
            </a:r>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a:t>
            </a:fld>
            <a:endParaRPr lang="fr-FR"/>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14</a:t>
            </a:fld>
            <a:endParaRPr lang="fr-FR"/>
          </a:p>
        </p:txBody>
      </p:sp>
    </p:spTree>
    <p:extLst>
      <p:ext uri="{BB962C8B-B14F-4D97-AF65-F5344CB8AC3E}">
        <p14:creationId xmlns:p14="http://schemas.microsoft.com/office/powerpoint/2010/main" val="1317945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15</a:t>
            </a:fld>
            <a:endParaRPr lang="fr-FR"/>
          </a:p>
        </p:txBody>
      </p:sp>
    </p:spTree>
    <p:extLst>
      <p:ext uri="{BB962C8B-B14F-4D97-AF65-F5344CB8AC3E}">
        <p14:creationId xmlns:p14="http://schemas.microsoft.com/office/powerpoint/2010/main" val="2353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2</a:t>
            </a:fld>
            <a:endParaRPr lang="fr-FR"/>
          </a:p>
        </p:txBody>
      </p:sp>
    </p:spTree>
    <p:extLst>
      <p:ext uri="{BB962C8B-B14F-4D97-AF65-F5344CB8AC3E}">
        <p14:creationId xmlns:p14="http://schemas.microsoft.com/office/powerpoint/2010/main" val="2580712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Dédiez cette diapositive entière à l’énoncé de la thèse.  Il s’agit de la raison majeure pour laquelle l’argumentaire a été développé.  Révélez à ce moment les trois points principaux de l’argumentaire (diapositives 4, 5 et 6) afin de fournir un aperçu de l’orientation de l’argumentaire :</a:t>
            </a:r>
          </a:p>
          <a:p>
            <a:pPr rtl="0"/>
            <a:r>
              <a:rPr lang="fr-FR">
                <a:latin typeface="Tahoma" panose="020B0604030504040204" pitchFamily="34" charset="0"/>
                <a:ea typeface="Tahoma" panose="020B0604030504040204" pitchFamily="34" charset="0"/>
                <a:cs typeface="Tahoma" panose="020B0604030504040204" pitchFamily="34" charset="0"/>
              </a:rPr>
              <a:t>-[Tapez le point principal 1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2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3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premier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3</a:t>
            </a:fld>
            <a:endParaRPr lang="fr-FR"/>
          </a:p>
        </p:txBody>
      </p:sp>
    </p:spTree>
    <p:extLst>
      <p:ext uri="{BB962C8B-B14F-4D97-AF65-F5344CB8AC3E}">
        <p14:creationId xmlns:p14="http://schemas.microsoft.com/office/powerpoint/2010/main" val="180694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Le titre du point principal 3 doit être clair et concis.  Chaque argument doit être résumé dans un objectif de clarté et cité correctement.  Ne vous contentez pas de lire les différents arguments, mais développez lorsque c’est nécessaire.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des notes à développer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l’argument contraire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4</a:t>
            </a:fld>
            <a:endParaRPr lang="fr-FR"/>
          </a:p>
        </p:txBody>
      </p:sp>
    </p:spTree>
    <p:extLst>
      <p:ext uri="{BB962C8B-B14F-4D97-AF65-F5344CB8AC3E}">
        <p14:creationId xmlns:p14="http://schemas.microsoft.com/office/powerpoint/2010/main" val="41821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Dédiez cette diapositive entière à l’énoncé de la thèse.  Il s’agit de la raison majeure pour laquelle l’argumentaire a été développé.  Révélez à ce moment les trois points principaux de l’argumentaire (diapositives 4, 5 et 6) afin de fournir un aperçu de l’orientation de l’argumentaire :</a:t>
            </a:r>
          </a:p>
          <a:p>
            <a:pPr rtl="0"/>
            <a:r>
              <a:rPr lang="fr-FR">
                <a:latin typeface="Tahoma" panose="020B0604030504040204" pitchFamily="34" charset="0"/>
                <a:ea typeface="Tahoma" panose="020B0604030504040204" pitchFamily="34" charset="0"/>
                <a:cs typeface="Tahoma" panose="020B0604030504040204" pitchFamily="34" charset="0"/>
              </a:rPr>
              <a:t>-[Tapez le point principal 1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2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3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premier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5</a:t>
            </a:fld>
            <a:endParaRPr lang="fr-FR"/>
          </a:p>
        </p:txBody>
      </p:sp>
    </p:spTree>
    <p:extLst>
      <p:ext uri="{BB962C8B-B14F-4D97-AF65-F5344CB8AC3E}">
        <p14:creationId xmlns:p14="http://schemas.microsoft.com/office/powerpoint/2010/main" val="3159530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6</a:t>
            </a:fld>
            <a:endParaRPr lang="fr-FR"/>
          </a:p>
        </p:txBody>
      </p:sp>
    </p:spTree>
    <p:extLst>
      <p:ext uri="{BB962C8B-B14F-4D97-AF65-F5344CB8AC3E}">
        <p14:creationId xmlns:p14="http://schemas.microsoft.com/office/powerpoint/2010/main" val="197530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Dédiez cette diapositive entière à l’énoncé de la thèse.  Il s’agit de la raison majeure pour laquelle l’argumentaire a été développé.  Révélez à ce moment les trois points principaux de l’argumentaire (diapositives 4, 5 et 6) afin de fournir un aperçu de l’orientation de l’argumentaire :</a:t>
            </a:r>
          </a:p>
          <a:p>
            <a:pPr rtl="0"/>
            <a:r>
              <a:rPr lang="fr-FR">
                <a:latin typeface="Tahoma" panose="020B0604030504040204" pitchFamily="34" charset="0"/>
                <a:ea typeface="Tahoma" panose="020B0604030504040204" pitchFamily="34" charset="0"/>
                <a:cs typeface="Tahoma" panose="020B0604030504040204" pitchFamily="34" charset="0"/>
              </a:rPr>
              <a:t>-[Tapez le point principal 1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2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3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premier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7</a:t>
            </a:fld>
            <a:endParaRPr lang="fr-FR"/>
          </a:p>
        </p:txBody>
      </p:sp>
    </p:spTree>
    <p:extLst>
      <p:ext uri="{BB962C8B-B14F-4D97-AF65-F5344CB8AC3E}">
        <p14:creationId xmlns:p14="http://schemas.microsoft.com/office/powerpoint/2010/main" val="276994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Dédiez cette diapositive entière à l’énoncé de la thèse.  Il s’agit de la raison majeure pour laquelle l’argumentaire a été développé.  Révélez à ce moment les trois points principaux de l’argumentaire (diapositives 4, 5 et 6) afin de fournir un aperçu de l’orientation de l’argumentaire :</a:t>
            </a:r>
          </a:p>
          <a:p>
            <a:pPr rtl="0"/>
            <a:r>
              <a:rPr lang="fr-FR">
                <a:latin typeface="Tahoma" panose="020B0604030504040204" pitchFamily="34" charset="0"/>
                <a:ea typeface="Tahoma" panose="020B0604030504040204" pitchFamily="34" charset="0"/>
                <a:cs typeface="Tahoma" panose="020B0604030504040204" pitchFamily="34" charset="0"/>
              </a:rPr>
              <a:t>-[Tapez le point principal 1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2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3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premier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12</a:t>
            </a:fld>
            <a:endParaRPr lang="fr-FR"/>
          </a:p>
        </p:txBody>
      </p:sp>
    </p:spTree>
    <p:extLst>
      <p:ext uri="{BB962C8B-B14F-4D97-AF65-F5344CB8AC3E}">
        <p14:creationId xmlns:p14="http://schemas.microsoft.com/office/powerpoint/2010/main" val="1237864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13</a:t>
            </a:fld>
            <a:endParaRPr lang="fr-FR"/>
          </a:p>
        </p:txBody>
      </p:sp>
    </p:spTree>
    <p:extLst>
      <p:ext uri="{BB962C8B-B14F-4D97-AF65-F5344CB8AC3E}">
        <p14:creationId xmlns:p14="http://schemas.microsoft.com/office/powerpoint/2010/main" val="37305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Forme libre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810001" y="1449147"/>
            <a:ext cx="10572000" cy="2971051"/>
          </a:xfrm>
        </p:spPr>
        <p:txBody>
          <a:bodyPr rtlCol="0"/>
          <a:lstStyle>
            <a:lvl1pPr algn="ctr">
              <a:defRPr sz="5400" b="0"/>
            </a:lvl1pPr>
          </a:lstStyle>
          <a:p>
            <a:pPr rtl="0"/>
            <a:r>
              <a:rPr lang="fr-FR" noProof="0"/>
              <a:t>Modifiez le style du titre</a:t>
            </a:r>
          </a:p>
        </p:txBody>
      </p:sp>
      <p:sp>
        <p:nvSpPr>
          <p:cNvPr id="3" name="Sous-titre 2"/>
          <p:cNvSpPr>
            <a:spLocks noGrp="1"/>
          </p:cNvSpPr>
          <p:nvPr>
            <p:ph type="subTitle" idx="1"/>
          </p:nvPr>
        </p:nvSpPr>
        <p:spPr>
          <a:xfrm>
            <a:off x="810001" y="5280847"/>
            <a:ext cx="10572000" cy="434974"/>
          </a:xfrm>
        </p:spPr>
        <p:txBody>
          <a:bodyPr rtlCol="0"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B84BE616-57AD-451C-BDB9-B1D8D0E40CD2}" type="datetime1">
              <a:rPr lang="fr-FR" noProof="0" smtClean="0"/>
              <a:t>03/11/2021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10" name="Forme libre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10000" y="606669"/>
            <a:ext cx="10561418" cy="3813527"/>
          </a:xfrm>
        </p:spPr>
        <p:txBody>
          <a:bodyPr rtlCol="0" anchor="ctr" anchorCtr="0"/>
          <a:lstStyle>
            <a:lvl1pPr algn="ctr">
              <a:defRPr sz="48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810000" y="5281201"/>
            <a:ext cx="10561418" cy="433955"/>
          </a:xfrm>
        </p:spPr>
        <p:txBody>
          <a:bodyPr rtlCol="0"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CB3D2D9-DDF1-4439-A1D0-5334126546D0}" type="datetime1">
              <a:rPr lang="fr-FR" noProof="0" smtClean="0"/>
              <a:t>03/11/2021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3" name="Espace réservé du texte 2"/>
          <p:cNvSpPr>
            <a:spLocks noGrp="1"/>
          </p:cNvSpPr>
          <p:nvPr>
            <p:ph type="body" idx="1" hasCustomPrompt="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814729" y="2751138"/>
            <a:ext cx="5189856" cy="3109913"/>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87415" y="2751138"/>
            <a:ext cx="5194583" cy="3109913"/>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1C474853-0F44-4B5D-8032-02BC545F3EE0}" type="datetime1">
              <a:rPr lang="fr-FR" noProof="0" smtClean="0"/>
              <a:t>03/11/2021</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9" name="Espace réservé du numéro de diapositive 8"/>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6"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7A446534-40C3-486B-94C6-E98203D43151}" type="datetime1">
              <a:rPr lang="fr-FR" noProof="0" smtClean="0"/>
              <a:t>03/11/2021</a:t>
            </a:fld>
            <a:endParaRPr lang="fr-FR" noProof="0"/>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5" name="Espace réservé du numéro de diapositive 4"/>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42A3DF54-B654-4969-9346-CCB10ABB1B36}" type="datetime1">
              <a:rPr lang="fr-FR" noProof="0" smtClean="0"/>
              <a:t>03/11/2021</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p:txBody>
      </p:sp>
      <p:sp>
        <p:nvSpPr>
          <p:cNvPr id="4" name="Espace réservé du numéro de diapositive 3"/>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orme libre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1073151" y="446088"/>
            <a:ext cx="3547533" cy="2576512"/>
          </a:xfrm>
        </p:spPr>
        <p:txBody>
          <a:bodyPr rtlCol="0" anchor="ctr" anchorCtr="0"/>
          <a:lstStyle>
            <a:lvl1pPr algn="l">
              <a:defRPr sz="4000" b="0"/>
            </a:lvl1pPr>
          </a:lstStyle>
          <a:p>
            <a:pPr rtl="0"/>
            <a:r>
              <a:rPr lang="fr-FR" noProof="0"/>
              <a:t>Modifiez le style du titre</a:t>
            </a:r>
          </a:p>
        </p:txBody>
      </p:sp>
      <p:sp>
        <p:nvSpPr>
          <p:cNvPr id="3" name="Espace réservé du contenu 2"/>
          <p:cNvSpPr>
            <a:spLocks noGrp="1"/>
          </p:cNvSpPr>
          <p:nvPr>
            <p:ph idx="1" hasCustomPrompt="1"/>
          </p:nvPr>
        </p:nvSpPr>
        <p:spPr>
          <a:xfrm>
            <a:off x="4855633" y="446088"/>
            <a:ext cx="6252633" cy="541496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073151" y="3022600"/>
            <a:ext cx="3547533" cy="2838449"/>
          </a:xfrm>
        </p:spPr>
        <p:txBody>
          <a:bodyPr rtlCol="0">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CC17327C-E19B-48C6-9C2B-F4F3E49E8996}" type="datetime1">
              <a:rPr lang="fr-FR" noProof="0" smtClean="0"/>
              <a:t>03/11/2021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orme libre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50985" y="1238502"/>
            <a:ext cx="5893840" cy="2645912"/>
          </a:xfrm>
        </p:spPr>
        <p:txBody>
          <a:bodyPr rtlCol="0" anchor="ctr" anchorCtr="0"/>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9" name="Espace réservé du texte 5"/>
          <p:cNvSpPr>
            <a:spLocks noGrp="1"/>
          </p:cNvSpPr>
          <p:nvPr>
            <p:ph type="body" sz="quarter" idx="16" hasCustomPrompt="1"/>
          </p:nvPr>
        </p:nvSpPr>
        <p:spPr>
          <a:xfrm>
            <a:off x="7574642" y="1081456"/>
            <a:ext cx="3810001" cy="4075465"/>
          </a:xfrm>
        </p:spPr>
        <p:txBody>
          <a:bodyPr rtlCol="0" anchor="t" anchorCtr="0">
            <a:normAutofit/>
          </a:bodyPr>
          <a:lstStyle>
            <a:lvl1pPr marL="0" indent="0" algn="l">
              <a:buFontTx/>
              <a:buNone/>
              <a:defRPr sz="2800"/>
            </a:lvl1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A40781D1-B0D5-4211-A2A4-38EC0A55EC96}" type="datetime1">
              <a:rPr lang="fr-FR" noProof="0" smtClean="0"/>
              <a:t>03/11/2021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9" name="Forme libre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re 1"/>
          <p:cNvSpPr>
            <a:spLocks noGrp="1"/>
          </p:cNvSpPr>
          <p:nvPr>
            <p:ph type="title"/>
          </p:nvPr>
        </p:nvSpPr>
        <p:spPr>
          <a:xfrm>
            <a:off x="1357089" y="2435957"/>
            <a:ext cx="4382521" cy="2007789"/>
          </a:xfrm>
        </p:spPr>
        <p:txBody>
          <a:bodyPr rtlCol="0" anchor="ctr" anchorCtr="0"/>
          <a:lstStyle>
            <a:lvl1pPr algn="l">
              <a:defRPr sz="4000" b="0"/>
            </a:lvl1pPr>
          </a:lstStyle>
          <a:p>
            <a:pPr rtl="0"/>
            <a:r>
              <a:rPr lang="fr-FR" noProof="0"/>
              <a:t>Modifiez le style du titre</a:t>
            </a:r>
          </a:p>
        </p:txBody>
      </p:sp>
      <p:sp>
        <p:nvSpPr>
          <p:cNvPr id="6" name="Espace réservé du texte 5"/>
          <p:cNvSpPr>
            <a:spLocks noGrp="1"/>
          </p:cNvSpPr>
          <p:nvPr>
            <p:ph type="body" sz="quarter" idx="16" hasCustomPrompt="1"/>
          </p:nvPr>
        </p:nvSpPr>
        <p:spPr>
          <a:xfrm>
            <a:off x="6156000" y="2286000"/>
            <a:ext cx="4880300" cy="2295525"/>
          </a:xfrm>
        </p:spPr>
        <p:txBody>
          <a:bodyPr rtlCol="0" anchor="ctr" anchorCtr="0">
            <a:normAutofit/>
          </a:bodyPr>
          <a:lstStyle>
            <a:lvl1pPr marL="0" indent="0" algn="ctr">
              <a:buFontTx/>
              <a:buNone/>
              <a:defRPr sz="2800"/>
            </a:lvl1pPr>
          </a:lstStyle>
          <a:p>
            <a:pPr lvl="0" rtl="0"/>
            <a:r>
              <a:rPr lang="fr-FR" noProof="0"/>
              <a:t>Modifiez les styles du texte du masque</a:t>
            </a:r>
          </a:p>
        </p:txBody>
      </p:sp>
      <p:sp>
        <p:nvSpPr>
          <p:cNvPr id="2" name="Espace réservé de la date 1"/>
          <p:cNvSpPr>
            <a:spLocks noGrp="1"/>
          </p:cNvSpPr>
          <p:nvPr>
            <p:ph type="dt" sz="half" idx="10"/>
          </p:nvPr>
        </p:nvSpPr>
        <p:spPr/>
        <p:txBody>
          <a:bodyPr rtlCol="0"/>
          <a:lstStyle/>
          <a:p>
            <a:pPr rtl="0"/>
            <a:fld id="{A545BFD4-A91F-4562-83D0-93641F3D9128}" type="datetime1">
              <a:rPr lang="fr-FR" noProof="0" smtClean="0"/>
              <a:t>03/11/2021</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p:txBody>
      </p:sp>
      <p:sp>
        <p:nvSpPr>
          <p:cNvPr id="4" name="Espace réservé du numéro de diapositive 3"/>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orme libre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183540" y="586171"/>
            <a:ext cx="3754460" cy="5134798"/>
          </a:xfrm>
        </p:spPr>
        <p:txBody>
          <a:bodyPr vert="horz" rtlCol="0" anchor="ctr" anchorCtr="1"/>
          <a:lstStyle>
            <a:lvl1pPr algn="l">
              <a:defRPr b="0"/>
            </a:lvl1pPr>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810001" y="446089"/>
            <a:ext cx="6611540" cy="5414962"/>
          </a:xfrm>
        </p:spPr>
        <p:txBody>
          <a:bodyPr vert="horz" rtlCol="0" anchor="ctr" anchorCtr="1"/>
          <a:lstStyle>
            <a:lvl1pPr algn="ctr">
              <a:defRPr/>
            </a:lvl1pPr>
            <a:lvl2pPr algn="ctr">
              <a:defRPr/>
            </a:lvl2pPr>
            <a:lvl3pPr algn="ctr">
              <a:defRPr/>
            </a:lvl3pPr>
            <a:lvl4pPr algn="ctr">
              <a:defRPr/>
            </a:lvl4pPr>
            <a:lvl5pPr algn="ctr">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9C7C140E-782D-4E9E-894C-893102EB4961}" type="datetime1">
              <a:rPr lang="fr-FR" noProof="0" smtClean="0"/>
              <a:t>03/11/2021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4" name="Espace réservé du contenu 3"/>
          <p:cNvSpPr>
            <a:spLocks noGrp="1"/>
          </p:cNvSpPr>
          <p:nvPr>
            <p:ph sz="half" idx="2" hasCustomPrompt="1"/>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F5DCC735-4836-438E-94B4-052A67B7C164}" type="datetime1">
              <a:rPr lang="fr-FR" noProof="0" smtClean="0"/>
              <a:t>03/11/2021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
        <p:nvSpPr>
          <p:cNvPr id="9" name="Espace réservé du contenu 2">
            <a:extLst>
              <a:ext uri="{FF2B5EF4-FFF2-40B4-BE49-F238E27FC236}">
                <a16:creationId xmlns:a16="http://schemas.microsoft.com/office/drawing/2014/main" id="{2A4059F8-A688-4FFE-AA79-3B6D811FA987}"/>
              </a:ext>
            </a:extLst>
          </p:cNvPr>
          <p:cNvSpPr>
            <a:spLocks noGrp="1"/>
          </p:cNvSpPr>
          <p:nvPr>
            <p:ph sz="half" idx="1" hasCustomPrompt="1"/>
          </p:nvPr>
        </p:nvSpPr>
        <p:spPr>
          <a:xfrm>
            <a:off x="838200" y="2222287"/>
            <a:ext cx="5181600" cy="363876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u de section uniquement ">
    <p:spTree>
      <p:nvGrpSpPr>
        <p:cNvPr id="1" name=""/>
        <p:cNvGrpSpPr/>
        <p:nvPr/>
      </p:nvGrpSpPr>
      <p:grpSpPr>
        <a:xfrm>
          <a:off x="0" y="0"/>
          <a:ext cx="0" cy="0"/>
          <a:chOff x="0" y="0"/>
          <a:chExt cx="0" cy="0"/>
        </a:xfrm>
      </p:grpSpPr>
      <p:sp>
        <p:nvSpPr>
          <p:cNvPr id="10" name="Forme libre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451514" y="451513"/>
            <a:ext cx="11288972" cy="5149187"/>
          </a:xfrm>
        </p:spPr>
        <p:txBody>
          <a:bodyPr rtlCol="0" anchor="ctr" anchorCtr="0"/>
          <a:lstStyle>
            <a:lvl1pPr algn="ctr">
              <a:defRPr sz="4800" b="0" cap="none"/>
            </a:lvl1pPr>
          </a:lstStyle>
          <a:p>
            <a:pPr rtl="0"/>
            <a:r>
              <a:rPr lang="fr-FR" noProof="0"/>
              <a:t>Modifiez le style du titre</a:t>
            </a:r>
          </a:p>
        </p:txBody>
      </p:sp>
      <p:sp>
        <p:nvSpPr>
          <p:cNvPr id="4" name="Espace réservé de la date 3"/>
          <p:cNvSpPr>
            <a:spLocks noGrp="1"/>
          </p:cNvSpPr>
          <p:nvPr>
            <p:ph type="dt" sz="half" idx="10"/>
          </p:nvPr>
        </p:nvSpPr>
        <p:spPr/>
        <p:txBody>
          <a:bodyPr rtlCol="0"/>
          <a:lstStyle/>
          <a:p>
            <a:pPr rtl="0"/>
            <a:fld id="{702FA6E0-C921-4D7E-B62B-EC7BFBAE24C9}" type="datetime1">
              <a:rPr lang="fr-FR" noProof="0" smtClean="0"/>
              <a:t>03/11/2021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8" name="Forme libre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451514" y="375313"/>
            <a:ext cx="5114017" cy="1139895"/>
          </a:xfrm>
        </p:spPr>
        <p:txBody>
          <a:bodyPr rtlCol="0"/>
          <a:lstStyle>
            <a:lvl1pPr algn="l">
              <a:defRPr b="0"/>
            </a:lvl1pPr>
          </a:lstStyle>
          <a:p>
            <a:pPr rtl="0"/>
            <a:r>
              <a:rPr lang="fr-FR" noProof="0"/>
              <a:t>Modifiez le style du titre</a:t>
            </a:r>
          </a:p>
        </p:txBody>
      </p:sp>
      <p:sp>
        <p:nvSpPr>
          <p:cNvPr id="3" name="Espace réservé du contenu 2"/>
          <p:cNvSpPr>
            <a:spLocks noGrp="1"/>
          </p:cNvSpPr>
          <p:nvPr>
            <p:ph sz="half" idx="1" hasCustomPrompt="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87B74A97-18C2-432A-81AC-76BF6BC9B532}" type="datetime1">
              <a:rPr lang="fr-FR" noProof="0" smtClean="0"/>
              <a:t>03/11/2021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
        <p:nvSpPr>
          <p:cNvPr id="9" name="Espace réservé du contenu 9">
            <a:extLst>
              <a:ext uri="{FF2B5EF4-FFF2-40B4-BE49-F238E27FC236}">
                <a16:creationId xmlns:a16="http://schemas.microsoft.com/office/drawing/2014/main" id="{C95D556F-51D2-4EF4-B60F-D319BF232882}"/>
              </a:ext>
            </a:extLst>
          </p:cNvPr>
          <p:cNvSpPr>
            <a:spLocks noGrp="1"/>
          </p:cNvSpPr>
          <p:nvPr>
            <p:ph sz="quarter" idx="13" hasCustomPrompt="1"/>
          </p:nvPr>
        </p:nvSpPr>
        <p:spPr>
          <a:xfrm>
            <a:off x="6456099" y="375312"/>
            <a:ext cx="5186363" cy="5485737"/>
          </a:xfrm>
        </p:spPr>
        <p:txBody>
          <a:bodyPr rtlCol="0" anchor="t" anchorCtr="0">
            <a:normAutofit/>
          </a:bodyPr>
          <a:lstStyle>
            <a:lvl1pPr>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Deux contenus">
    <p:spTree>
      <p:nvGrpSpPr>
        <p:cNvPr id="1" name=""/>
        <p:cNvGrpSpPr/>
        <p:nvPr/>
      </p:nvGrpSpPr>
      <p:grpSpPr>
        <a:xfrm>
          <a:off x="0" y="0"/>
          <a:ext cx="0" cy="0"/>
          <a:chOff x="0" y="0"/>
          <a:chExt cx="0" cy="0"/>
        </a:xfrm>
      </p:grpSpPr>
      <p:sp>
        <p:nvSpPr>
          <p:cNvPr id="8" name="Forme libre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6632696" y="359551"/>
            <a:ext cx="5114017" cy="1139895"/>
          </a:xfrm>
        </p:spPr>
        <p:txBody>
          <a:bodyPr rtlCol="0"/>
          <a:lstStyle>
            <a:lvl1pPr algn="l">
              <a:defRPr b="0"/>
            </a:lvl1pPr>
          </a:lstStyle>
          <a:p>
            <a:pPr rtl="0"/>
            <a:r>
              <a:rPr lang="fr-FR" noProof="0"/>
              <a:t>Modifiez le style du titre</a:t>
            </a:r>
          </a:p>
        </p:txBody>
      </p:sp>
      <p:sp>
        <p:nvSpPr>
          <p:cNvPr id="3" name="Espace réservé du contenu 2"/>
          <p:cNvSpPr>
            <a:spLocks noGrp="1"/>
          </p:cNvSpPr>
          <p:nvPr>
            <p:ph sz="half" idx="1" hasCustomPrompt="1"/>
          </p:nvPr>
        </p:nvSpPr>
        <p:spPr>
          <a:xfrm>
            <a:off x="451514" y="451513"/>
            <a:ext cx="5553071" cy="5409537"/>
          </a:xfrm>
        </p:spPr>
        <p:txBody>
          <a:bodyPr rtlCol="0" anchor="t" anchorCtr="0">
            <a:normAutofit/>
          </a:bodyPr>
          <a:lstStyle>
            <a:lvl1pPr>
              <a:defRPr sz="2800"/>
            </a:lvl1pPr>
            <a:lvl2pPr>
              <a:defRPr sz="2800"/>
            </a:lvl2pPr>
            <a:lvl3pPr>
              <a:defRPr sz="2800"/>
            </a:lvl3pPr>
            <a:lvl4pPr>
              <a:defRPr sz="2800"/>
            </a:lvl4pPr>
            <a:lvl5pPr>
              <a:defRPr sz="2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F8AD7DCA-FC5E-453D-B277-FD07E71F8824}" type="datetime1">
              <a:rPr lang="fr-FR" noProof="0" smtClean="0"/>
              <a:t>03/11/2021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4" name="Forme libre : Forme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rtlCol="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p:cNvSpPr>
            <a:spLocks noGrp="1"/>
          </p:cNvSpPr>
          <p:nvPr>
            <p:ph type="title"/>
          </p:nvPr>
        </p:nvSpPr>
        <p:spPr>
          <a:xfrm>
            <a:off x="590396" y="311813"/>
            <a:ext cx="5334448" cy="1453488"/>
          </a:xfrm>
          <a:effectLst/>
        </p:spPr>
        <p:txBody>
          <a:bodyPr rtlCol="0" anchor="b">
            <a:normAutofit/>
          </a:bodyPr>
          <a:lstStyle>
            <a:lvl1pPr algn="l">
              <a:defRPr sz="4000" b="0">
                <a:ln>
                  <a:noFill/>
                </a:ln>
                <a:solidFill>
                  <a:schemeClr val="tx1"/>
                </a:solidFill>
                <a:effectLst/>
              </a:defRPr>
            </a:lvl1pPr>
          </a:lstStyle>
          <a:p>
            <a:pPr rtl="0"/>
            <a:r>
              <a:rPr lang="fr-FR" noProof="0"/>
              <a:t>Modifiez le style du titre</a:t>
            </a:r>
          </a:p>
        </p:txBody>
      </p:sp>
      <p:sp>
        <p:nvSpPr>
          <p:cNvPr id="5" name="Espace réservé de la date 4"/>
          <p:cNvSpPr>
            <a:spLocks noGrp="1"/>
          </p:cNvSpPr>
          <p:nvPr>
            <p:ph type="dt" sz="half" idx="10"/>
          </p:nvPr>
        </p:nvSpPr>
        <p:spPr>
          <a:xfrm>
            <a:off x="3885810" y="6041362"/>
            <a:ext cx="976879" cy="365125"/>
          </a:xfrm>
        </p:spPr>
        <p:txBody>
          <a:bodyPr rtlCol="0"/>
          <a:lstStyle/>
          <a:p>
            <a:pPr rtl="0"/>
            <a:fld id="{C682F63A-35CB-46AE-9C1D-159D6C6BF117}" type="datetime1">
              <a:rPr lang="fr-FR" noProof="0" smtClean="0"/>
              <a:t>03/11/2021</a:t>
            </a:fld>
            <a:endParaRPr lang="fr-FR" noProof="0"/>
          </a:p>
        </p:txBody>
      </p:sp>
      <p:sp>
        <p:nvSpPr>
          <p:cNvPr id="6" name="Espace réservé du pied de page 5"/>
          <p:cNvSpPr>
            <a:spLocks noGrp="1"/>
          </p:cNvSpPr>
          <p:nvPr>
            <p:ph type="ftr" sz="quarter" idx="11"/>
          </p:nvPr>
        </p:nvSpPr>
        <p:spPr>
          <a:xfrm>
            <a:off x="590396" y="6041362"/>
            <a:ext cx="3295413" cy="365125"/>
          </a:xfrm>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a:xfrm>
            <a:off x="4862689" y="5915888"/>
            <a:ext cx="1062155" cy="490599"/>
          </a:xfrm>
        </p:spPr>
        <p:txBody>
          <a:bodyPr rtlCol="0"/>
          <a:lstStyle/>
          <a:p>
            <a:pPr rtl="0"/>
            <a:fld id="{A4942799-31AF-4FF8-9D79-C1A3E01FB207}" type="slidenum">
              <a:rPr lang="fr-FR" noProof="0" smtClean="0"/>
              <a:t>‹N°›</a:t>
            </a:fld>
            <a:endParaRPr lang="fr-FR" noProof="0"/>
          </a:p>
        </p:txBody>
      </p:sp>
      <p:sp>
        <p:nvSpPr>
          <p:cNvPr id="12" name="Espace réservé du texte 3">
            <a:extLst>
              <a:ext uri="{FF2B5EF4-FFF2-40B4-BE49-F238E27FC236}">
                <a16:creationId xmlns:a16="http://schemas.microsoft.com/office/drawing/2014/main" id="{EB4FB892-38DF-40F9-B034-BC1E61FC6BF0}"/>
              </a:ext>
            </a:extLst>
          </p:cNvPr>
          <p:cNvSpPr>
            <a:spLocks noGrp="1"/>
          </p:cNvSpPr>
          <p:nvPr>
            <p:ph type="body" sz="half" idx="2" hasCustomPrompt="1"/>
          </p:nvPr>
        </p:nvSpPr>
        <p:spPr>
          <a:xfrm>
            <a:off x="590396" y="2057400"/>
            <a:ext cx="5334448" cy="3811588"/>
          </a:xfrm>
        </p:spPr>
        <p:txBody>
          <a:bodyPr rtlCol="0"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 Titre et contenu">
    <p:spTree>
      <p:nvGrpSpPr>
        <p:cNvPr id="1" name=""/>
        <p:cNvGrpSpPr/>
        <p:nvPr/>
      </p:nvGrpSpPr>
      <p:grpSpPr>
        <a:xfrm>
          <a:off x="0" y="0"/>
          <a:ext cx="0" cy="0"/>
          <a:chOff x="0" y="0"/>
          <a:chExt cx="0" cy="0"/>
        </a:xfrm>
      </p:grpSpPr>
      <p:sp>
        <p:nvSpPr>
          <p:cNvPr id="8"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4" name="Espace réservé du contenu 3"/>
          <p:cNvSpPr>
            <a:spLocks noGrp="1"/>
          </p:cNvSpPr>
          <p:nvPr>
            <p:ph sz="half" idx="2" hasCustomPrompt="1"/>
          </p:nvPr>
        </p:nvSpPr>
        <p:spPr>
          <a:xfrm>
            <a:off x="810001" y="2222287"/>
            <a:ext cx="10571998" cy="3638764"/>
          </a:xfrm>
        </p:spPr>
        <p:txBody>
          <a:bodyPr rtlCol="0">
            <a:normAutofit/>
          </a:bodyPr>
          <a:lstStyle>
            <a:lvl1pPr>
              <a:defRPr sz="2800"/>
            </a:lvl1pPr>
            <a:lvl2pPr>
              <a:defRPr sz="2800"/>
            </a:lvl2pPr>
            <a:lvl3pPr>
              <a:defRPr sz="2800"/>
            </a:lvl3pPr>
            <a:lvl4pPr>
              <a:defRPr sz="2800"/>
            </a:lvl4pPr>
            <a:lvl5pPr>
              <a:defRPr sz="2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D0286CBF-0642-4926-8D76-3325A476758C}" type="datetime1">
              <a:rPr lang="fr-FR" noProof="0" smtClean="0"/>
              <a:t>03/11/2021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10000" y="4489884"/>
            <a:ext cx="10561418" cy="1426004"/>
          </a:xfrm>
        </p:spPr>
        <p:txBody>
          <a:bodyPr rtlCol="0" anchor="ctr" anchorCtr="0">
            <a:normAutofit/>
          </a:bodyPr>
          <a:lstStyle>
            <a:lvl1pPr algn="ctr">
              <a:defRPr sz="4000" b="0">
                <a:ln>
                  <a:noFill/>
                </a:ln>
                <a:solidFill>
                  <a:schemeClr val="tx1"/>
                </a:solidFill>
                <a:latin typeface="+mj-lt"/>
              </a:defRPr>
            </a:lvl1pPr>
          </a:lstStyle>
          <a:p>
            <a:pPr rtl="0"/>
            <a:r>
              <a:rPr lang="fr-FR" noProof="0"/>
              <a:t>Modifiez le style du titre</a:t>
            </a:r>
          </a:p>
        </p:txBody>
      </p:sp>
      <p:sp>
        <p:nvSpPr>
          <p:cNvPr id="5" name="Espace réservé de la date 4"/>
          <p:cNvSpPr>
            <a:spLocks noGrp="1"/>
          </p:cNvSpPr>
          <p:nvPr>
            <p:ph type="dt" sz="half" idx="10"/>
          </p:nvPr>
        </p:nvSpPr>
        <p:spPr/>
        <p:txBody>
          <a:bodyPr rtlCol="0"/>
          <a:lstStyle/>
          <a:p>
            <a:pPr rtl="0"/>
            <a:fld id="{7561D99F-DFC4-428F-AE99-ADA3CD032D36}" type="datetime1">
              <a:rPr lang="fr-FR" noProof="0" smtClean="0"/>
              <a:t>03/11/2021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
        <p:nvSpPr>
          <p:cNvPr id="9" name="Espace réservé du contenu 8">
            <a:extLst>
              <a:ext uri="{FF2B5EF4-FFF2-40B4-BE49-F238E27FC236}">
                <a16:creationId xmlns:a16="http://schemas.microsoft.com/office/drawing/2014/main" id="{EC1FEB3F-0898-4AE0-B8C4-970BF80A3766}"/>
              </a:ext>
            </a:extLst>
          </p:cNvPr>
          <p:cNvSpPr>
            <a:spLocks noGrp="1"/>
          </p:cNvSpPr>
          <p:nvPr>
            <p:ph sz="quarter" idx="14" hasCustomPrompt="1"/>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10000" y="447188"/>
            <a:ext cx="10571998" cy="970450"/>
          </a:xfrm>
        </p:spPr>
        <p:txBody>
          <a:bodyPr rtlCol="0" anchor="ctr" anchorCtr="0"/>
          <a:lstStyle>
            <a:lvl1pPr>
              <a:defRPr b="0"/>
            </a:lvl1pPr>
          </a:lstStyle>
          <a:p>
            <a:pPr rtl="0"/>
            <a:r>
              <a:rPr lang="fr-FR" noProof="0"/>
              <a:t>Modifiez le style du titre</a:t>
            </a:r>
          </a:p>
        </p:txBody>
      </p:sp>
      <p:sp>
        <p:nvSpPr>
          <p:cNvPr id="3" name="Espace réservé du contenu 2"/>
          <p:cNvSpPr>
            <a:spLocks noGrp="1"/>
          </p:cNvSpPr>
          <p:nvPr>
            <p:ph idx="1" hasCustomPrompt="1"/>
          </p:nvPr>
        </p:nvSpPr>
        <p:spPr>
          <a:xfrm>
            <a:off x="818712" y="2222287"/>
            <a:ext cx="10554574" cy="363651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3DF3897B-312A-440A-B21F-96636D9AADA9}" type="datetime1">
              <a:rPr lang="fr-FR" noProof="0" smtClean="0"/>
              <a:t>03/11/2021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pPr rtl="0"/>
            <a:r>
              <a:rPr lang="fr-FR" noProof="0"/>
              <a:t>Modifiez le style du titre</a:t>
            </a:r>
          </a:p>
        </p:txBody>
      </p:sp>
      <p:sp>
        <p:nvSpPr>
          <p:cNvPr id="3" name="Espace réservé du texte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rtl="0"/>
            <a:r>
              <a:rPr lang="fr-FR" noProof="0"/>
              <a:t>Ajouter un pied de page</a:t>
            </a:r>
          </a:p>
        </p:txBody>
      </p:sp>
      <p:sp>
        <p:nvSpPr>
          <p:cNvPr id="4" name="Espace réservé de la date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rtl="0"/>
            <a:fld id="{63D86642-8978-4E99-8117-E7C2E448BF50}" type="datetime1">
              <a:rPr lang="fr-FR" noProof="0" smtClean="0"/>
              <a:t>03/11/2021</a:t>
            </a:fld>
            <a:endParaRPr lang="fr-FR" noProof="0"/>
          </a:p>
        </p:txBody>
      </p:sp>
      <p:sp>
        <p:nvSpPr>
          <p:cNvPr id="6" name="Espace réservé du numéro de diapositive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hf sldNum="0" hdr="0" ftr="0" dt="0"/>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s41598-020-62133-5.pd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rtlCol="0"/>
          <a:lstStyle/>
          <a:p>
            <a:pPr rtl="0"/>
            <a:r>
              <a:rPr lang="en-GB" b="0" dirty="0"/>
              <a:t>Study of possibilities</a:t>
            </a:r>
          </a:p>
        </p:txBody>
      </p:sp>
      <p:sp>
        <p:nvSpPr>
          <p:cNvPr id="3" name="Sous-titre 2">
            <a:extLst>
              <a:ext uri="{FF2B5EF4-FFF2-40B4-BE49-F238E27FC236}">
                <a16:creationId xmlns:a16="http://schemas.microsoft.com/office/drawing/2014/main" id="{59E5DACC-1D74-41AD-B036-C015472B948F}"/>
              </a:ext>
            </a:extLst>
          </p:cNvPr>
          <p:cNvSpPr>
            <a:spLocks noGrp="1"/>
          </p:cNvSpPr>
          <p:nvPr>
            <p:ph type="subTitle" idx="1"/>
          </p:nvPr>
        </p:nvSpPr>
        <p:spPr/>
        <p:txBody>
          <a:bodyPr rtlCol="0">
            <a:normAutofit lnSpcReduction="10000"/>
          </a:bodyPr>
          <a:lstStyle/>
          <a:p>
            <a:pPr rtl="0"/>
            <a:r>
              <a:rPr lang="fr-FR" dirty="0"/>
              <a:t>Ines</a:t>
            </a:r>
            <a:r>
              <a:rPr lang="fr-FR" sz="2400" dirty="0"/>
              <a:t> Khemir, Diane Ngako, Jake Penney</a:t>
            </a:r>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1BA3EC-3569-4AB9-897C-339585B8C31E}"/>
              </a:ext>
            </a:extLst>
          </p:cNvPr>
          <p:cNvSpPr>
            <a:spLocks noGrp="1"/>
          </p:cNvSpPr>
          <p:nvPr>
            <p:ph type="title"/>
          </p:nvPr>
        </p:nvSpPr>
        <p:spPr/>
        <p:txBody>
          <a:bodyPr/>
          <a:lstStyle/>
          <a:p>
            <a:r>
              <a:rPr lang="en-US" dirty="0"/>
              <a:t>Logistic regression</a:t>
            </a:r>
          </a:p>
        </p:txBody>
      </p:sp>
      <p:sp>
        <p:nvSpPr>
          <p:cNvPr id="3" name="Espace réservé du contenu 2">
            <a:extLst>
              <a:ext uri="{FF2B5EF4-FFF2-40B4-BE49-F238E27FC236}">
                <a16:creationId xmlns:a16="http://schemas.microsoft.com/office/drawing/2014/main" id="{94E138A8-506B-4007-BFF9-9C23A4F21E2D}"/>
              </a:ext>
            </a:extLst>
          </p:cNvPr>
          <p:cNvSpPr>
            <a:spLocks noGrp="1"/>
          </p:cNvSpPr>
          <p:nvPr>
            <p:ph sz="half" idx="2"/>
          </p:nvPr>
        </p:nvSpPr>
        <p:spPr/>
        <p:txBody>
          <a:bodyPr/>
          <a:lstStyle/>
          <a:p>
            <a:r>
              <a:rPr lang="en-US" dirty="0"/>
              <a:t>87% on predicting cardiovascular events https://iopscience.iop.org/article/10.1088/1742-6596/1693/1/012093/pdf</a:t>
            </a:r>
          </a:p>
        </p:txBody>
      </p:sp>
    </p:spTree>
    <p:extLst>
      <p:ext uri="{BB962C8B-B14F-4D97-AF65-F5344CB8AC3E}">
        <p14:creationId xmlns:p14="http://schemas.microsoft.com/office/powerpoint/2010/main" val="428074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E2E01-1970-4381-88A8-10C3766740B5}"/>
              </a:ext>
            </a:extLst>
          </p:cNvPr>
          <p:cNvSpPr>
            <a:spLocks noGrp="1"/>
          </p:cNvSpPr>
          <p:nvPr>
            <p:ph type="title"/>
          </p:nvPr>
        </p:nvSpPr>
        <p:spPr/>
        <p:txBody>
          <a:bodyPr/>
          <a:lstStyle/>
          <a:p>
            <a:r>
              <a:rPr lang="en-US" dirty="0"/>
              <a:t>Hybrid linear regression</a:t>
            </a:r>
          </a:p>
        </p:txBody>
      </p:sp>
      <p:sp>
        <p:nvSpPr>
          <p:cNvPr id="3" name="Espace réservé du contenu 2">
            <a:extLst>
              <a:ext uri="{FF2B5EF4-FFF2-40B4-BE49-F238E27FC236}">
                <a16:creationId xmlns:a16="http://schemas.microsoft.com/office/drawing/2014/main" id="{BA25AF77-8CBB-4446-9C4E-78FBACD9071E}"/>
              </a:ext>
            </a:extLst>
          </p:cNvPr>
          <p:cNvSpPr>
            <a:spLocks noGrp="1"/>
          </p:cNvSpPr>
          <p:nvPr>
            <p:ph sz="half" idx="2"/>
          </p:nvPr>
        </p:nvSpPr>
        <p:spPr/>
        <p:txBody>
          <a:bodyPr/>
          <a:lstStyle/>
          <a:p>
            <a:r>
              <a:rPr lang="en-US" dirty="0"/>
              <a:t>89% on heart disease prediction https://ejmcm.com/article_3785_56dea6128008c7563d95cb35313a0908.pdf</a:t>
            </a:r>
          </a:p>
        </p:txBody>
      </p:sp>
    </p:spTree>
    <p:extLst>
      <p:ext uri="{BB962C8B-B14F-4D97-AF65-F5344CB8AC3E}">
        <p14:creationId xmlns:p14="http://schemas.microsoft.com/office/powerpoint/2010/main" val="138775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fr-FR" sz="4000" dirty="0"/>
              <a:t>Our </a:t>
            </a:r>
            <a:r>
              <a:rPr lang="en-US" sz="4000" dirty="0"/>
              <a:t>approaches</a:t>
            </a:r>
          </a:p>
        </p:txBody>
      </p:sp>
    </p:spTree>
    <p:extLst>
      <p:ext uri="{BB962C8B-B14F-4D97-AF65-F5344CB8AC3E}">
        <p14:creationId xmlns:p14="http://schemas.microsoft.com/office/powerpoint/2010/main" val="408285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Data </a:t>
            </a:r>
            <a:r>
              <a:rPr lang="fr-FR" dirty="0" err="1"/>
              <a:t>analysis</a:t>
            </a:r>
            <a:r>
              <a:rPr lang="fr-FR" dirty="0"/>
              <a:t> </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Load up the data.</a:t>
            </a:r>
          </a:p>
          <a:p>
            <a:pPr rtl="0"/>
            <a:r>
              <a:rPr lang="en-US" dirty="0">
                <a:ea typeface="Tahoma" panose="020B0604030504040204" pitchFamily="34" charset="0"/>
                <a:cs typeface="Tahoma" panose="020B0604030504040204" pitchFamily="34" charset="0"/>
              </a:rPr>
              <a:t>Make graphics to make us able to understand the  of the data.</a:t>
            </a:r>
          </a:p>
          <a:p>
            <a:pPr rtl="0"/>
            <a:r>
              <a:rPr lang="en-US" dirty="0">
                <a:ea typeface="Tahoma" panose="020B0604030504040204" pitchFamily="34" charset="0"/>
                <a:cs typeface="Tahoma" panose="020B0604030504040204" pitchFamily="34" charset="0"/>
              </a:rPr>
              <a:t>Remove the variable that don’t have a huge impact on the results.</a:t>
            </a:r>
          </a:p>
        </p:txBody>
      </p:sp>
    </p:spTree>
    <p:extLst>
      <p:ext uri="{BB962C8B-B14F-4D97-AF65-F5344CB8AC3E}">
        <p14:creationId xmlns:p14="http://schemas.microsoft.com/office/powerpoint/2010/main" val="172946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Data clean</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Fill in the gaps.</a:t>
            </a:r>
          </a:p>
          <a:p>
            <a:pPr rtl="0"/>
            <a:r>
              <a:rPr lang="en-US" dirty="0">
                <a:ea typeface="Tahoma" panose="020B0604030504040204" pitchFamily="34" charset="0"/>
                <a:cs typeface="Tahoma" panose="020B0604030504040204" pitchFamily="34" charset="0"/>
              </a:rPr>
              <a:t>Remove useless columns.</a:t>
            </a:r>
          </a:p>
        </p:txBody>
      </p:sp>
    </p:spTree>
    <p:extLst>
      <p:ext uri="{BB962C8B-B14F-4D97-AF65-F5344CB8AC3E}">
        <p14:creationId xmlns:p14="http://schemas.microsoft.com/office/powerpoint/2010/main" val="1992955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en-US" dirty="0"/>
              <a:t>Machine learning algorithms</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Two approaches (We are probably going to do one logistical regression and one decision tree).</a:t>
            </a:r>
          </a:p>
        </p:txBody>
      </p:sp>
    </p:spTree>
    <p:extLst>
      <p:ext uri="{BB962C8B-B14F-4D97-AF65-F5344CB8AC3E}">
        <p14:creationId xmlns:p14="http://schemas.microsoft.com/office/powerpoint/2010/main" val="130176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Table of contents</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The dataset</a:t>
            </a:r>
          </a:p>
          <a:p>
            <a:pPr rtl="0"/>
            <a:r>
              <a:rPr lang="en-US" dirty="0">
                <a:ea typeface="Tahoma" panose="020B0604030504040204" pitchFamily="34" charset="0"/>
                <a:cs typeface="Tahoma" panose="020B0604030504040204" pitchFamily="34" charset="0"/>
              </a:rPr>
              <a:t>Our objectives</a:t>
            </a:r>
          </a:p>
          <a:p>
            <a:pPr rtl="0"/>
            <a:r>
              <a:rPr lang="en-US" dirty="0">
                <a:ea typeface="Tahoma" panose="020B0604030504040204" pitchFamily="34" charset="0"/>
                <a:cs typeface="Tahoma" panose="020B0604030504040204" pitchFamily="34" charset="0"/>
              </a:rPr>
              <a:t>Our approaches</a:t>
            </a:r>
          </a:p>
        </p:txBody>
      </p:sp>
    </p:spTree>
    <p:extLst>
      <p:ext uri="{BB962C8B-B14F-4D97-AF65-F5344CB8AC3E}">
        <p14:creationId xmlns:p14="http://schemas.microsoft.com/office/powerpoint/2010/main" val="2755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fr-FR" sz="4000" dirty="0"/>
              <a:t>The </a:t>
            </a:r>
            <a:r>
              <a:rPr lang="fr-FR" sz="4000" dirty="0" err="1"/>
              <a:t>dataset</a:t>
            </a:r>
            <a:endParaRPr lang="fr-FR" sz="4000" dirty="0"/>
          </a:p>
        </p:txBody>
      </p:sp>
    </p:spTree>
    <p:extLst>
      <p:ext uri="{BB962C8B-B14F-4D97-AF65-F5344CB8AC3E}">
        <p14:creationId xmlns:p14="http://schemas.microsoft.com/office/powerpoint/2010/main" val="19649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72EB31-E42B-4D0C-AFEC-3EBBBBE96FC6}"/>
              </a:ext>
            </a:extLst>
          </p:cNvPr>
          <p:cNvSpPr>
            <a:spLocks noGrp="1"/>
          </p:cNvSpPr>
          <p:nvPr>
            <p:ph type="title"/>
          </p:nvPr>
        </p:nvSpPr>
        <p:spPr/>
        <p:txBody>
          <a:bodyPr rtlCol="0"/>
          <a:lstStyle/>
          <a:p>
            <a:pPr algn="l"/>
            <a:r>
              <a:rPr lang="en-US" b="0" i="0" dirty="0">
                <a:solidFill>
                  <a:srgbClr val="333333"/>
                </a:solidFill>
                <a:effectLst/>
                <a:latin typeface="Helvetica Neue"/>
              </a:rPr>
              <a:t>Framingham</a:t>
            </a:r>
          </a:p>
        </p:txBody>
      </p:sp>
      <p:sp>
        <p:nvSpPr>
          <p:cNvPr id="7" name="Espace réservé du texte 6">
            <a:extLst>
              <a:ext uri="{FF2B5EF4-FFF2-40B4-BE49-F238E27FC236}">
                <a16:creationId xmlns:a16="http://schemas.microsoft.com/office/drawing/2014/main" id="{7AEDA915-86E4-4D85-B4D0-551FDABC6F00}"/>
              </a:ext>
            </a:extLst>
          </p:cNvPr>
          <p:cNvSpPr>
            <a:spLocks noGrp="1"/>
          </p:cNvSpPr>
          <p:nvPr>
            <p:ph type="body" sz="half" idx="4294967295"/>
          </p:nvPr>
        </p:nvSpPr>
        <p:spPr>
          <a:xfrm>
            <a:off x="590395" y="1905001"/>
            <a:ext cx="5334449" cy="3956049"/>
          </a:xfrm>
        </p:spPr>
        <p:txBody>
          <a:bodyPr rtlCol="0">
            <a:normAutofit/>
          </a:bodyPr>
          <a:lstStyle/>
          <a:p>
            <a:pPr lvl="0" rtl="0"/>
            <a:r>
              <a:rPr lang="en-US" dirty="0"/>
              <a:t>Data collected by the American national heart, lung and blood institute.</a:t>
            </a:r>
          </a:p>
          <a:p>
            <a:pPr lvl="0" rtl="0"/>
            <a:r>
              <a:rPr lang="en-US" dirty="0"/>
              <a:t>Data collected between 1956-1968.</a:t>
            </a:r>
          </a:p>
          <a:p>
            <a:pPr lvl="0" rtl="0"/>
            <a:r>
              <a:rPr lang="en-US" dirty="0"/>
              <a:t>3 check-ups where data was collected.</a:t>
            </a:r>
          </a:p>
          <a:p>
            <a:pPr lvl="0" rtl="0"/>
            <a:r>
              <a:rPr lang="en-US" dirty="0"/>
              <a:t>Data collected : health statics and if a cardiovascular disease is present or not at that check-up.</a:t>
            </a:r>
          </a:p>
          <a:p>
            <a:pPr lvl="0" rtl="0"/>
            <a:r>
              <a:rPr lang="en-US" dirty="0"/>
              <a:t>In this study we have an adjusted dataset of 4434 participants. </a:t>
            </a:r>
          </a:p>
        </p:txBody>
      </p:sp>
      <p:pic>
        <p:nvPicPr>
          <p:cNvPr id="4" name="Image 3" descr="Une image contenant texte&#10;&#10;Description générée automatiquement">
            <a:extLst>
              <a:ext uri="{FF2B5EF4-FFF2-40B4-BE49-F238E27FC236}">
                <a16:creationId xmlns:a16="http://schemas.microsoft.com/office/drawing/2014/main" id="{61016C1A-2CAA-4803-8184-04AA9A44D476}"/>
              </a:ext>
            </a:extLst>
          </p:cNvPr>
          <p:cNvPicPr>
            <a:picLocks noChangeAspect="1"/>
          </p:cNvPicPr>
          <p:nvPr/>
        </p:nvPicPr>
        <p:blipFill>
          <a:blip r:embed="rId3"/>
          <a:stretch>
            <a:fillRect/>
          </a:stretch>
        </p:blipFill>
        <p:spPr>
          <a:xfrm>
            <a:off x="6825578" y="3079531"/>
            <a:ext cx="4776027" cy="917347"/>
          </a:xfrm>
          <a:prstGeom prst="rect">
            <a:avLst/>
          </a:prstGeom>
        </p:spPr>
      </p:pic>
    </p:spTree>
    <p:extLst>
      <p:ext uri="{BB962C8B-B14F-4D97-AF65-F5344CB8AC3E}">
        <p14:creationId xmlns:p14="http://schemas.microsoft.com/office/powerpoint/2010/main" val="154154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fr-FR" sz="4000" dirty="0"/>
              <a:t>Our objectives</a:t>
            </a:r>
          </a:p>
        </p:txBody>
      </p:sp>
    </p:spTree>
    <p:extLst>
      <p:ext uri="{BB962C8B-B14F-4D97-AF65-F5344CB8AC3E}">
        <p14:creationId xmlns:p14="http://schemas.microsoft.com/office/powerpoint/2010/main" val="49089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Objectives</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Predict if the patient will develop a cardiovascular disease by the next appointment.</a:t>
            </a:r>
          </a:p>
          <a:p>
            <a:pPr rtl="0"/>
            <a:r>
              <a:rPr lang="en-US" dirty="0">
                <a:ea typeface="Tahoma" panose="020B0604030504040204" pitchFamily="34" charset="0"/>
                <a:cs typeface="Tahoma" panose="020B0604030504040204" pitchFamily="34" charset="0"/>
              </a:rPr>
              <a:t>Use two different approaches and compare them.</a:t>
            </a:r>
          </a:p>
        </p:txBody>
      </p:sp>
    </p:spTree>
    <p:extLst>
      <p:ext uri="{BB962C8B-B14F-4D97-AF65-F5344CB8AC3E}">
        <p14:creationId xmlns:p14="http://schemas.microsoft.com/office/powerpoint/2010/main" val="56884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fr-FR" sz="4000" dirty="0" err="1"/>
              <a:t>Research</a:t>
            </a:r>
            <a:endParaRPr lang="fr-FR" sz="4000" dirty="0"/>
          </a:p>
        </p:txBody>
      </p:sp>
    </p:spTree>
    <p:extLst>
      <p:ext uri="{BB962C8B-B14F-4D97-AF65-F5344CB8AC3E}">
        <p14:creationId xmlns:p14="http://schemas.microsoft.com/office/powerpoint/2010/main" val="351464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E2E01-1970-4381-88A8-10C3766740B5}"/>
              </a:ext>
            </a:extLst>
          </p:cNvPr>
          <p:cNvSpPr>
            <a:spLocks noGrp="1"/>
          </p:cNvSpPr>
          <p:nvPr>
            <p:ph type="title"/>
          </p:nvPr>
        </p:nvSpPr>
        <p:spPr/>
        <p:txBody>
          <a:bodyPr/>
          <a:lstStyle/>
          <a:p>
            <a:r>
              <a:rPr lang="en-US" dirty="0"/>
              <a:t>Decision tree</a:t>
            </a:r>
          </a:p>
        </p:txBody>
      </p:sp>
      <p:sp>
        <p:nvSpPr>
          <p:cNvPr id="3" name="Espace réservé du contenu 2">
            <a:extLst>
              <a:ext uri="{FF2B5EF4-FFF2-40B4-BE49-F238E27FC236}">
                <a16:creationId xmlns:a16="http://schemas.microsoft.com/office/drawing/2014/main" id="{BA25AF77-8CBB-4446-9C4E-78FBACD9071E}"/>
              </a:ext>
            </a:extLst>
          </p:cNvPr>
          <p:cNvSpPr>
            <a:spLocks noGrp="1"/>
          </p:cNvSpPr>
          <p:nvPr>
            <p:ph sz="half" idx="2"/>
          </p:nvPr>
        </p:nvSpPr>
        <p:spPr/>
        <p:txBody>
          <a:bodyPr/>
          <a:lstStyle/>
          <a:p>
            <a:r>
              <a:rPr lang="en-US" dirty="0"/>
              <a:t>Random forest 78 % on cardiovascular disease development prediction </a:t>
            </a:r>
            <a:r>
              <a:rPr lang="en-US" dirty="0">
                <a:hlinkClick r:id="rId2"/>
              </a:rPr>
              <a:t>https://www.nature.com/articles/s41598-020-62133-5.pdf</a:t>
            </a:r>
            <a:endParaRPr lang="en-US" dirty="0"/>
          </a:p>
          <a:p>
            <a:r>
              <a:rPr lang="en-US" dirty="0"/>
              <a:t>Decision tree J48 98% on predicting if someone has developed heart disease or not. https://bmcbioinformatics.biomedcentral.com/track/pdf/10.1186/s12859-020-03626-y.pdf</a:t>
            </a:r>
          </a:p>
        </p:txBody>
      </p:sp>
    </p:spTree>
    <p:extLst>
      <p:ext uri="{BB962C8B-B14F-4D97-AF65-F5344CB8AC3E}">
        <p14:creationId xmlns:p14="http://schemas.microsoft.com/office/powerpoint/2010/main" val="93625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EA2E4A-FC29-4E7D-9ACF-D3D433334EA1}"/>
              </a:ext>
            </a:extLst>
          </p:cNvPr>
          <p:cNvSpPr>
            <a:spLocks noGrp="1"/>
          </p:cNvSpPr>
          <p:nvPr>
            <p:ph type="title"/>
          </p:nvPr>
        </p:nvSpPr>
        <p:spPr/>
        <p:txBody>
          <a:bodyPr/>
          <a:lstStyle/>
          <a:p>
            <a:r>
              <a:rPr lang="en-US" dirty="0"/>
              <a:t>Decision table</a:t>
            </a:r>
          </a:p>
        </p:txBody>
      </p:sp>
      <p:sp>
        <p:nvSpPr>
          <p:cNvPr id="3" name="Espace réservé du contenu 2">
            <a:extLst>
              <a:ext uri="{FF2B5EF4-FFF2-40B4-BE49-F238E27FC236}">
                <a16:creationId xmlns:a16="http://schemas.microsoft.com/office/drawing/2014/main" id="{060239A8-3AFA-4AD0-93C1-F97C71A9F176}"/>
              </a:ext>
            </a:extLst>
          </p:cNvPr>
          <p:cNvSpPr>
            <a:spLocks noGrp="1"/>
          </p:cNvSpPr>
          <p:nvPr>
            <p:ph sz="half" idx="2"/>
          </p:nvPr>
        </p:nvSpPr>
        <p:spPr/>
        <p:txBody>
          <a:bodyPr/>
          <a:lstStyle/>
          <a:p>
            <a:r>
              <a:rPr lang="en-US" dirty="0"/>
              <a:t>93% predicting cardiovascular disease from patient data https://bmcbioinformatics.biomedcentral.com/track/pdf/10.1186/s12859-020-03626-y.pdf</a:t>
            </a:r>
          </a:p>
        </p:txBody>
      </p:sp>
    </p:spTree>
    <p:extLst>
      <p:ext uri="{BB962C8B-B14F-4D97-AF65-F5344CB8AC3E}">
        <p14:creationId xmlns:p14="http://schemas.microsoft.com/office/powerpoint/2010/main" val="192317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_30478150_TF45182065" id="{4F34BD9E-3787-4122-98F6-077A3E6C11B9}" vid="{8C93215E-E775-442C-A6AE-2C32A8BBE29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3.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Plan d’un discours persuasif </Template>
  <TotalTime>422</TotalTime>
  <Words>1099</Words>
  <Application>Microsoft Office PowerPoint</Application>
  <PresentationFormat>Grand écran</PresentationFormat>
  <Paragraphs>78</Paragraphs>
  <Slides>15</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Calibri</vt:lpstr>
      <vt:lpstr>Century Gothic</vt:lpstr>
      <vt:lpstr>Helvetica Neue</vt:lpstr>
      <vt:lpstr>Tahoma</vt:lpstr>
      <vt:lpstr>Wingdings 2</vt:lpstr>
      <vt:lpstr>Concis</vt:lpstr>
      <vt:lpstr>Study of possibilities</vt:lpstr>
      <vt:lpstr>Table of contents</vt:lpstr>
      <vt:lpstr>The dataset</vt:lpstr>
      <vt:lpstr>Framingham</vt:lpstr>
      <vt:lpstr>Our objectives</vt:lpstr>
      <vt:lpstr>Objectives</vt:lpstr>
      <vt:lpstr>Research</vt:lpstr>
      <vt:lpstr>Decision tree</vt:lpstr>
      <vt:lpstr>Decision table</vt:lpstr>
      <vt:lpstr>Logistic regression</vt:lpstr>
      <vt:lpstr>Hybrid linear regression</vt:lpstr>
      <vt:lpstr>Our approaches</vt:lpstr>
      <vt:lpstr>Data analysis </vt:lpstr>
      <vt:lpstr>Data clean</vt:lpstr>
      <vt:lpstr>Machine learning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posibilities</dc:title>
  <dc:creator>Jake Penney</dc:creator>
  <cp:lastModifiedBy>Diane-Vera Ngako</cp:lastModifiedBy>
  <cp:revision>9</cp:revision>
  <dcterms:created xsi:type="dcterms:W3CDTF">2021-10-07T15:41:20Z</dcterms:created>
  <dcterms:modified xsi:type="dcterms:W3CDTF">2021-11-03T14:42:57Z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