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0"/>
  </p:notesMasterIdLst>
  <p:handoutMasterIdLst>
    <p:handoutMasterId r:id="rId21"/>
  </p:handoutMasterIdLst>
  <p:sldIdLst>
    <p:sldId id="256" r:id="rId5"/>
    <p:sldId id="270" r:id="rId6"/>
    <p:sldId id="272" r:id="rId7"/>
    <p:sldId id="264" r:id="rId8"/>
    <p:sldId id="273" r:id="rId9"/>
    <p:sldId id="274" r:id="rId10"/>
    <p:sldId id="280" r:id="rId11"/>
    <p:sldId id="278" r:id="rId12"/>
    <p:sldId id="281" r:id="rId13"/>
    <p:sldId id="282" r:id="rId14"/>
    <p:sldId id="279" r:id="rId15"/>
    <p:sldId id="275" r:id="rId16"/>
    <p:sldId id="267" r:id="rId17"/>
    <p:sldId id="276" r:id="rId18"/>
    <p:sldId id="277" r:id="rId19"/>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328" autoAdjust="0"/>
  </p:normalViewPr>
  <p:slideViewPr>
    <p:cSldViewPr snapToGrid="0">
      <p:cViewPr varScale="1">
        <p:scale>
          <a:sx n="80" d="100"/>
          <a:sy n="80" d="100"/>
        </p:scale>
        <p:origin x="426" y="84"/>
      </p:cViewPr>
      <p:guideLst/>
    </p:cSldViewPr>
  </p:slideViewPr>
  <p:notesTextViewPr>
    <p:cViewPr>
      <p:scale>
        <a:sx n="1" d="1"/>
        <a:sy n="1" d="1"/>
      </p:scale>
      <p:origin x="0" y="0"/>
    </p:cViewPr>
  </p:notesTextViewPr>
  <p:notesViewPr>
    <p:cSldViewPr snapToGrid="0">
      <p:cViewPr varScale="1">
        <p:scale>
          <a:sx n="89" d="100"/>
          <a:sy n="89" d="100"/>
        </p:scale>
        <p:origin x="30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F1E655-8005-439B-A707-E0DFC1D589DB}" type="datetime1">
              <a:rPr lang="fr-FR" smtClean="0"/>
              <a:t>08/10/2021</a:t>
            </a:fld>
            <a:endParaRPr lang="fr-FR"/>
          </a:p>
        </p:txBody>
      </p:sp>
      <p:sp>
        <p:nvSpPr>
          <p:cNvPr id="4" name="Espace réservé du pied de page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fr-FR" smtClean="0"/>
              <a:t>‹N°›</a:t>
            </a:fld>
            <a:endParaRPr lang="fr-FR"/>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7E75E7-B22D-43B4-8F53-B0241C6C4C44}" type="datetime1">
              <a:rPr lang="fr-FR" noProof="0" smtClean="0"/>
              <a:t>08/10/2021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fr-FR" noProof="0" smtClean="0"/>
              <a:t>‹N°›</a:t>
            </a:fld>
            <a:endParaRPr lang="fr-FR"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sz="1200">
                <a:latin typeface="Tahoma" panose="020B0604030504040204" pitchFamily="34" charset="0"/>
                <a:ea typeface="Tahoma" panose="020B0604030504040204" pitchFamily="34" charset="0"/>
                <a:cs typeface="Tahoma" panose="020B0604030504040204" pitchFamily="34" charset="0"/>
              </a:rPr>
              <a:t>Utilisez un titre spécifique et direct. Utilisez le sous-titre pour décrire le contexte spécifique de l’argumentaire.</a:t>
            </a:r>
          </a:p>
          <a:p>
            <a:pPr rtl="0"/>
            <a:r>
              <a:rPr lang="fr-FR" sz="1200">
                <a:latin typeface="Tahoma" panose="020B0604030504040204" pitchFamily="34" charset="0"/>
                <a:ea typeface="Tahoma" panose="020B0604030504040204" pitchFamily="34" charset="0"/>
                <a:cs typeface="Tahoma" panose="020B0604030504040204" pitchFamily="34" charset="0"/>
              </a:rPr>
              <a:t>- L’objectif doit être de capter l’attention du public. Vous pouvez inclure une citation, une statistique surprenante ou un fait pour y parvenir.  Il n’est pas nécessaire d’inclure cette information sur la diapositive.</a:t>
            </a:r>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a:t>
            </a:fld>
            <a:endParaRPr lang="fr-FR"/>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14</a:t>
            </a:fld>
            <a:endParaRPr lang="fr-FR"/>
          </a:p>
        </p:txBody>
      </p:sp>
    </p:spTree>
    <p:extLst>
      <p:ext uri="{BB962C8B-B14F-4D97-AF65-F5344CB8AC3E}">
        <p14:creationId xmlns:p14="http://schemas.microsoft.com/office/powerpoint/2010/main" val="1317945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15</a:t>
            </a:fld>
            <a:endParaRPr lang="fr-FR"/>
          </a:p>
        </p:txBody>
      </p:sp>
    </p:spTree>
    <p:extLst>
      <p:ext uri="{BB962C8B-B14F-4D97-AF65-F5344CB8AC3E}">
        <p14:creationId xmlns:p14="http://schemas.microsoft.com/office/powerpoint/2010/main" val="235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2</a:t>
            </a:fld>
            <a:endParaRPr lang="fr-FR"/>
          </a:p>
        </p:txBody>
      </p:sp>
    </p:spTree>
    <p:extLst>
      <p:ext uri="{BB962C8B-B14F-4D97-AF65-F5344CB8AC3E}">
        <p14:creationId xmlns:p14="http://schemas.microsoft.com/office/powerpoint/2010/main" val="258071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3</a:t>
            </a:fld>
            <a:endParaRPr lang="fr-FR"/>
          </a:p>
        </p:txBody>
      </p:sp>
    </p:spTree>
    <p:extLst>
      <p:ext uri="{BB962C8B-B14F-4D97-AF65-F5344CB8AC3E}">
        <p14:creationId xmlns:p14="http://schemas.microsoft.com/office/powerpoint/2010/main" val="180694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Le titre du point principal 3 doit être clair et concis.  Chaque argument doit être résumé dans un objectif de clarté et cité correctement.  Ne vous contentez pas de lire les différents arguments, mais développez lorsque c’est nécessaire.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des notes à développer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l’argument contraire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4</a:t>
            </a:fld>
            <a:endParaRPr lang="fr-FR"/>
          </a:p>
        </p:txBody>
      </p:sp>
    </p:spTree>
    <p:extLst>
      <p:ext uri="{BB962C8B-B14F-4D97-AF65-F5344CB8AC3E}">
        <p14:creationId xmlns:p14="http://schemas.microsoft.com/office/powerpoint/2010/main" val="418214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5</a:t>
            </a:fld>
            <a:endParaRPr lang="fr-FR"/>
          </a:p>
        </p:txBody>
      </p:sp>
    </p:spTree>
    <p:extLst>
      <p:ext uri="{BB962C8B-B14F-4D97-AF65-F5344CB8AC3E}">
        <p14:creationId xmlns:p14="http://schemas.microsoft.com/office/powerpoint/2010/main" val="31595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6</a:t>
            </a:fld>
            <a:endParaRPr lang="fr-FR"/>
          </a:p>
        </p:txBody>
      </p:sp>
    </p:spTree>
    <p:extLst>
      <p:ext uri="{BB962C8B-B14F-4D97-AF65-F5344CB8AC3E}">
        <p14:creationId xmlns:p14="http://schemas.microsoft.com/office/powerpoint/2010/main" val="197530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7</a:t>
            </a:fld>
            <a:endParaRPr lang="fr-FR"/>
          </a:p>
        </p:txBody>
      </p:sp>
    </p:spTree>
    <p:extLst>
      <p:ext uri="{BB962C8B-B14F-4D97-AF65-F5344CB8AC3E}">
        <p14:creationId xmlns:p14="http://schemas.microsoft.com/office/powerpoint/2010/main" val="276994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a:latin typeface="Tahoma" panose="020B0604030504040204" pitchFamily="34" charset="0"/>
                <a:ea typeface="Tahoma" panose="020B0604030504040204" pitchFamily="34" charset="0"/>
                <a:cs typeface="Tahoma" panose="020B0604030504040204" pitchFamily="34" charset="0"/>
              </a:rPr>
              <a:t>Dédiez cette diapositive entière à l’énoncé de la thèse.  Il s’agit de la raison majeure pour laquelle l’argumentaire a été développé.  Révélez à ce moment les trois points principaux de l’argumentaire (diapositives 4, 5 et 6) afin de fournir un aperçu de l’orientation de l’argumentaire :</a:t>
            </a:r>
          </a:p>
          <a:p>
            <a:pPr rtl="0"/>
            <a:r>
              <a:rPr lang="fr-FR">
                <a:latin typeface="Tahoma" panose="020B0604030504040204" pitchFamily="34" charset="0"/>
                <a:ea typeface="Tahoma" panose="020B0604030504040204" pitchFamily="34" charset="0"/>
                <a:cs typeface="Tahoma" panose="020B0604030504040204" pitchFamily="34" charset="0"/>
              </a:rPr>
              <a:t>-[Tapez le point principal 1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2 ici]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-[Tapez le point principal 3 ici]</a:t>
            </a:r>
          </a:p>
          <a:p>
            <a:pPr rtl="0"/>
            <a:r>
              <a:rPr lang="fr-FR">
                <a:latin typeface="Tahoma" panose="020B0604030504040204" pitchFamily="34" charset="0"/>
                <a:ea typeface="Tahoma" panose="020B0604030504040204" pitchFamily="34" charset="0"/>
                <a:cs typeface="Tahoma" panose="020B0604030504040204" pitchFamily="34" charset="0"/>
              </a:rPr>
              <a:t>Veillez à faire la transition entre le premier point principal et la diapositive suivante.</a:t>
            </a:r>
          </a:p>
          <a:p>
            <a:pPr rtl="0"/>
            <a:endParaRPr lang="fr-FR">
              <a:latin typeface="Tahoma" panose="020B0604030504040204" pitchFamily="34" charset="0"/>
              <a:ea typeface="Tahoma" panose="020B0604030504040204" pitchFamily="34" charset="0"/>
              <a:cs typeface="Tahoma" panose="020B0604030504040204" pitchFamily="34" charset="0"/>
            </a:endParaRP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12</a:t>
            </a:fld>
            <a:endParaRPr lang="fr-FR"/>
          </a:p>
        </p:txBody>
      </p:sp>
    </p:spTree>
    <p:extLst>
      <p:ext uri="{BB962C8B-B14F-4D97-AF65-F5344CB8AC3E}">
        <p14:creationId xmlns:p14="http://schemas.microsoft.com/office/powerpoint/2010/main" val="123786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atin typeface="Tahoma" panose="020B0604030504040204" pitchFamily="34" charset="0"/>
                <a:ea typeface="Tahoma" panose="020B0604030504040204" pitchFamily="34" charset="0"/>
                <a:cs typeface="Tahoma" panose="020B0604030504040204" pitchFamily="34" charset="0"/>
              </a:rPr>
              <a:t>L’argument contraire doit être celui le plus fréquemment mentionné en contradiction de la thèse.  L’objectif de cette diapositive est d’évoquer l’argument contraire de façon à renforcer la thèse d’origine.  Veillez à évoquer chaque information contradictoire.  Dans cette perspective, développez les points inclus sur la diapositive.  Veillez à faire la transition vers la diapositive finale, l’étape d’action.</a:t>
            </a:r>
          </a:p>
          <a:p>
            <a:pPr rtl="0"/>
            <a:endParaRPr lang="fr-FR"/>
          </a:p>
        </p:txBody>
      </p:sp>
      <p:sp>
        <p:nvSpPr>
          <p:cNvPr id="4" name="Espace réservé du numéro de diapositive 3"/>
          <p:cNvSpPr>
            <a:spLocks noGrp="1"/>
          </p:cNvSpPr>
          <p:nvPr>
            <p:ph type="sldNum" sz="quarter" idx="10"/>
          </p:nvPr>
        </p:nvSpPr>
        <p:spPr/>
        <p:txBody>
          <a:bodyPr rtlCol="0"/>
          <a:lstStyle/>
          <a:p>
            <a:pPr rtl="0"/>
            <a:fld id="{E6AEB063-7F11-4E3B-BA52-07405B1C2D95}" type="slidenum">
              <a:rPr lang="fr-FR" smtClean="0"/>
              <a:t>13</a:t>
            </a:fld>
            <a:endParaRPr lang="fr-FR"/>
          </a:p>
        </p:txBody>
      </p:sp>
    </p:spTree>
    <p:extLst>
      <p:ext uri="{BB962C8B-B14F-4D97-AF65-F5344CB8AC3E}">
        <p14:creationId xmlns:p14="http://schemas.microsoft.com/office/powerpoint/2010/main" val="37305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810001" y="1449147"/>
            <a:ext cx="10572000" cy="2971051"/>
          </a:xfrm>
        </p:spPr>
        <p:txBody>
          <a:bodyPr rtlCol="0"/>
          <a:lstStyle>
            <a:lvl1pPr algn="ctr">
              <a:defRPr sz="5400" b="0"/>
            </a:lvl1pPr>
          </a:lstStyle>
          <a:p>
            <a:pPr rtl="0"/>
            <a:r>
              <a:rPr lang="fr-FR" noProof="0"/>
              <a:t>Modifiez le style du titre</a:t>
            </a:r>
          </a:p>
        </p:txBody>
      </p:sp>
      <p:sp>
        <p:nvSpPr>
          <p:cNvPr id="3" name="Sous-titre 2"/>
          <p:cNvSpPr>
            <a:spLocks noGrp="1"/>
          </p:cNvSpPr>
          <p:nvPr>
            <p:ph type="subTitle" idx="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B84BE616-57AD-451C-BDB9-B1D8D0E40CD2}" type="datetime1">
              <a:rPr lang="fr-FR" noProof="0" smtClean="0"/>
              <a:t>08/10/2021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10" name="Forme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CB3D2D9-DDF1-4439-A1D0-5334126546D0}" type="datetime1">
              <a:rPr lang="fr-FR" noProof="0" smtClean="0"/>
              <a:t>08/10/2021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u texte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814729" y="2751138"/>
            <a:ext cx="5189856"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87415" y="2751138"/>
            <a:ext cx="5194583" cy="3109913"/>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1C474853-0F44-4B5D-8032-02BC545F3EE0}" type="datetime1">
              <a:rPr lang="fr-FR" noProof="0" smtClean="0"/>
              <a:t>08/10/2021</a:t>
            </a:fld>
            <a:endParaRPr lang="fr-FR" noProof="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9" name="Espace réservé du numéro de diapositive 8"/>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6"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7A446534-40C3-486B-94C6-E98203D43151}" type="datetime1">
              <a:rPr lang="fr-FR" noProof="0" smtClean="0"/>
              <a:t>08/10/2021</a:t>
            </a:fld>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5" name="Espace réservé du numéro de diapositive 4"/>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42A3DF54-B654-4969-9346-CCB10ABB1B36}" type="datetime1">
              <a:rPr lang="fr-FR" noProof="0" smtClean="0"/>
              <a:t>08/10/2021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orme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1073151" y="446088"/>
            <a:ext cx="3547533" cy="2576512"/>
          </a:xfrm>
        </p:spPr>
        <p:txBody>
          <a:bodyPr rtlCol="0" anchor="ctr" anchorCtr="0"/>
          <a:lstStyle>
            <a:lvl1pPr algn="l">
              <a:defRPr sz="4000" b="0"/>
            </a:lvl1pPr>
          </a:lstStyle>
          <a:p>
            <a:pPr rtl="0"/>
            <a:r>
              <a:rPr lang="fr-FR" noProof="0"/>
              <a:t>Modifiez le style du titre</a:t>
            </a:r>
          </a:p>
        </p:txBody>
      </p:sp>
      <p:sp>
        <p:nvSpPr>
          <p:cNvPr id="3" name="Espace réservé du contenu 2"/>
          <p:cNvSpPr>
            <a:spLocks noGrp="1"/>
          </p:cNvSpPr>
          <p:nvPr>
            <p:ph idx="1" hasCustomPrompt="1"/>
          </p:nvPr>
        </p:nvSpPr>
        <p:spPr>
          <a:xfrm>
            <a:off x="4855633" y="446088"/>
            <a:ext cx="6252633" cy="5414963"/>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CC17327C-E19B-48C6-9C2B-F4F3E49E8996}" type="datetime1">
              <a:rPr lang="fr-FR" noProof="0" smtClean="0"/>
              <a:t>08/10/2021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orme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9" name="Espace réservé du texte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A40781D1-B0D5-4211-A2A4-38EC0A55EC96}" type="datetime1">
              <a:rPr lang="fr-FR" noProof="0" smtClean="0"/>
              <a:t>08/10/2021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9" name="Forme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re 1"/>
          <p:cNvSpPr>
            <a:spLocks noGrp="1"/>
          </p:cNvSpPr>
          <p:nvPr>
            <p:ph type="title"/>
          </p:nvPr>
        </p:nvSpPr>
        <p:spPr>
          <a:xfrm>
            <a:off x="1357089" y="2435957"/>
            <a:ext cx="4382521" cy="2007789"/>
          </a:xfrm>
        </p:spPr>
        <p:txBody>
          <a:bodyPr rtlCol="0" anchor="ctr" anchorCtr="0"/>
          <a:lstStyle>
            <a:lvl1pPr algn="l">
              <a:defRPr sz="4000" b="0"/>
            </a:lvl1pPr>
          </a:lstStyle>
          <a:p>
            <a:pPr rtl="0"/>
            <a:r>
              <a:rPr lang="fr-FR" noProof="0"/>
              <a:t>Modifiez le style du titre</a:t>
            </a:r>
          </a:p>
        </p:txBody>
      </p:sp>
      <p:sp>
        <p:nvSpPr>
          <p:cNvPr id="6" name="Espace réservé du texte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fr-FR" noProof="0"/>
              <a:t>Modifiez les styles du texte du masque</a:t>
            </a:r>
          </a:p>
        </p:txBody>
      </p:sp>
      <p:sp>
        <p:nvSpPr>
          <p:cNvPr id="2" name="Espace réservé de la date 1"/>
          <p:cNvSpPr>
            <a:spLocks noGrp="1"/>
          </p:cNvSpPr>
          <p:nvPr>
            <p:ph type="dt" sz="half" idx="10"/>
          </p:nvPr>
        </p:nvSpPr>
        <p:spPr/>
        <p:txBody>
          <a:bodyPr rtlCol="0"/>
          <a:lstStyle/>
          <a:p>
            <a:pPr rtl="0"/>
            <a:fld id="{A545BFD4-A91F-4562-83D0-93641F3D9128}" type="datetime1">
              <a:rPr lang="fr-FR" noProof="0" smtClean="0"/>
              <a:t>08/10/2021</a:t>
            </a:fld>
            <a:endParaRPr lang="fr-FR" noProof="0"/>
          </a:p>
        </p:txBody>
      </p:sp>
      <p:sp>
        <p:nvSpPr>
          <p:cNvPr id="3" name="Espace réservé du pied de page 2"/>
          <p:cNvSpPr>
            <a:spLocks noGrp="1"/>
          </p:cNvSpPr>
          <p:nvPr>
            <p:ph type="ftr" sz="quarter" idx="11"/>
          </p:nvPr>
        </p:nvSpPr>
        <p:spPr/>
        <p:txBody>
          <a:bodyPr rtlCol="0"/>
          <a:lstStyle/>
          <a:p>
            <a:pPr rtl="0"/>
            <a:r>
              <a:rPr lang="fr-FR" noProof="0"/>
              <a:t>Ajouter un pied de page</a:t>
            </a:r>
          </a:p>
        </p:txBody>
      </p:sp>
      <p:sp>
        <p:nvSpPr>
          <p:cNvPr id="4" name="Espace réservé du numéro de diapositive 3"/>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orme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9C7C140E-782D-4E9E-894C-893102EB4961}" type="datetime1">
              <a:rPr lang="fr-FR" noProof="0" smtClean="0"/>
              <a:t>08/10/2021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5DCC735-4836-438E-94B4-052A67B7C164}" type="datetime1">
              <a:rPr lang="fr-FR" noProof="0" smtClean="0"/>
              <a:t>08/10/2021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2">
            <a:extLst>
              <a:ext uri="{FF2B5EF4-FFF2-40B4-BE49-F238E27FC236}">
                <a16:creationId xmlns:a16="http://schemas.microsoft.com/office/drawing/2014/main" id="{2A4059F8-A688-4FFE-AA79-3B6D811FA987}"/>
              </a:ext>
            </a:extLst>
          </p:cNvPr>
          <p:cNvSpPr>
            <a:spLocks noGrp="1"/>
          </p:cNvSpPr>
          <p:nvPr>
            <p:ph sz="half" idx="1" hasCustomPrompt="1"/>
          </p:nvPr>
        </p:nvSpPr>
        <p:spPr>
          <a:xfrm>
            <a:off x="838200" y="2222287"/>
            <a:ext cx="5181600" cy="36387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u de section uniquement ">
    <p:spTree>
      <p:nvGrpSpPr>
        <p:cNvPr id="1" name=""/>
        <p:cNvGrpSpPr/>
        <p:nvPr/>
      </p:nvGrpSpPr>
      <p:grpSpPr>
        <a:xfrm>
          <a:off x="0" y="0"/>
          <a:ext cx="0" cy="0"/>
          <a:chOff x="0" y="0"/>
          <a:chExt cx="0" cy="0"/>
        </a:xfrm>
      </p:grpSpPr>
      <p:sp>
        <p:nvSpPr>
          <p:cNvPr id="10" name="Forme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fr-FR" noProof="0"/>
              <a:t>Modifiez le style du titre</a:t>
            </a:r>
          </a:p>
        </p:txBody>
      </p:sp>
      <p:sp>
        <p:nvSpPr>
          <p:cNvPr id="4" name="Espace réservé de la date 3"/>
          <p:cNvSpPr>
            <a:spLocks noGrp="1"/>
          </p:cNvSpPr>
          <p:nvPr>
            <p:ph type="dt" sz="half" idx="10"/>
          </p:nvPr>
        </p:nvSpPr>
        <p:spPr/>
        <p:txBody>
          <a:bodyPr rtlCol="0"/>
          <a:lstStyle/>
          <a:p>
            <a:pPr rtl="0"/>
            <a:fld id="{702FA6E0-C921-4D7E-B62B-EC7BFBAE24C9}" type="datetime1">
              <a:rPr lang="fr-FR" noProof="0" smtClean="0"/>
              <a:t>08/10/2021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8" name="Forme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451514" y="375313"/>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87B74A97-18C2-432A-81AC-76BF6BC9B532}" type="datetime1">
              <a:rPr lang="fr-FR" noProof="0" smtClean="0"/>
              <a:t>08/10/2021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9">
            <a:extLst>
              <a:ext uri="{FF2B5EF4-FFF2-40B4-BE49-F238E27FC236}">
                <a16:creationId xmlns:a16="http://schemas.microsoft.com/office/drawing/2014/main"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eux contenus">
    <p:spTree>
      <p:nvGrpSpPr>
        <p:cNvPr id="1" name=""/>
        <p:cNvGrpSpPr/>
        <p:nvPr/>
      </p:nvGrpSpPr>
      <p:grpSpPr>
        <a:xfrm>
          <a:off x="0" y="0"/>
          <a:ext cx="0" cy="0"/>
          <a:chOff x="0" y="0"/>
          <a:chExt cx="0" cy="0"/>
        </a:xfrm>
      </p:grpSpPr>
      <p:sp>
        <p:nvSpPr>
          <p:cNvPr id="8" name="Forme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6632696" y="359551"/>
            <a:ext cx="5114017" cy="1139895"/>
          </a:xfrm>
        </p:spPr>
        <p:txBody>
          <a:bodyPr rtlCol="0"/>
          <a:lstStyle>
            <a:lvl1pPr algn="l">
              <a:defRPr b="0"/>
            </a:lvl1pPr>
          </a:lstStyle>
          <a:p>
            <a:pPr rtl="0"/>
            <a:r>
              <a:rPr lang="fr-FR" noProof="0"/>
              <a:t>Modifiez le style du titre</a:t>
            </a:r>
          </a:p>
        </p:txBody>
      </p:sp>
      <p:sp>
        <p:nvSpPr>
          <p:cNvPr id="3" name="Espace réservé du contenu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F8AD7DCA-FC5E-453D-B277-FD07E71F8824}" type="datetime1">
              <a:rPr lang="fr-FR" noProof="0" smtClean="0"/>
              <a:t>08/10/2021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4" name="Forme libre : Forme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2" name="Titre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fr-FR" noProof="0"/>
              <a:t>Modifiez le style du titre</a:t>
            </a:r>
          </a:p>
        </p:txBody>
      </p:sp>
      <p:sp>
        <p:nvSpPr>
          <p:cNvPr id="5" name="Espace réservé de la date 4"/>
          <p:cNvSpPr>
            <a:spLocks noGrp="1"/>
          </p:cNvSpPr>
          <p:nvPr>
            <p:ph type="dt" sz="half" idx="10"/>
          </p:nvPr>
        </p:nvSpPr>
        <p:spPr>
          <a:xfrm>
            <a:off x="3885810" y="6041362"/>
            <a:ext cx="976879" cy="365125"/>
          </a:xfrm>
        </p:spPr>
        <p:txBody>
          <a:bodyPr rtlCol="0"/>
          <a:lstStyle/>
          <a:p>
            <a:pPr rtl="0"/>
            <a:fld id="{C682F63A-35CB-46AE-9C1D-159D6C6BF117}" type="datetime1">
              <a:rPr lang="fr-FR" noProof="0" smtClean="0"/>
              <a:t>08/10/2021</a:t>
            </a:fld>
            <a:endParaRPr lang="fr-FR" noProof="0"/>
          </a:p>
        </p:txBody>
      </p:sp>
      <p:sp>
        <p:nvSpPr>
          <p:cNvPr id="6" name="Espace réservé du pied de page 5"/>
          <p:cNvSpPr>
            <a:spLocks noGrp="1"/>
          </p:cNvSpPr>
          <p:nvPr>
            <p:ph type="ftr" sz="quarter" idx="11"/>
          </p:nvPr>
        </p:nvSpPr>
        <p:spPr>
          <a:xfrm>
            <a:off x="590396" y="6041362"/>
            <a:ext cx="3295413" cy="365125"/>
          </a:xfrm>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a:xfrm>
            <a:off x="4862689" y="5915888"/>
            <a:ext cx="1062155" cy="490599"/>
          </a:xfrm>
        </p:spPr>
        <p:txBody>
          <a:bodyPr rtlCol="0"/>
          <a:lstStyle/>
          <a:p>
            <a:pPr rtl="0"/>
            <a:fld id="{A4942799-31AF-4FF8-9D79-C1A3E01FB207}" type="slidenum">
              <a:rPr lang="fr-FR" noProof="0" smtClean="0"/>
              <a:t>‹N°›</a:t>
            </a:fld>
            <a:endParaRPr lang="fr-FR" noProof="0"/>
          </a:p>
        </p:txBody>
      </p:sp>
      <p:sp>
        <p:nvSpPr>
          <p:cNvPr id="12" name="Espace réservé du texte 3">
            <a:extLst>
              <a:ext uri="{FF2B5EF4-FFF2-40B4-BE49-F238E27FC236}">
                <a16:creationId xmlns:a16="http://schemas.microsoft.com/office/drawing/2014/main"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itre et contenu">
    <p:spTree>
      <p:nvGrpSpPr>
        <p:cNvPr id="1" name=""/>
        <p:cNvGrpSpPr/>
        <p:nvPr/>
      </p:nvGrpSpPr>
      <p:grpSpPr>
        <a:xfrm>
          <a:off x="0" y="0"/>
          <a:ext cx="0" cy="0"/>
          <a:chOff x="0" y="0"/>
          <a:chExt cx="0" cy="0"/>
        </a:xfrm>
      </p:grpSpPr>
      <p:sp>
        <p:nvSpPr>
          <p:cNvPr id="8"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p:txBody>
          <a:bodyPr rtlCol="0" anchor="ctr" anchorCtr="0"/>
          <a:lstStyle>
            <a:lvl1pPr>
              <a:defRPr b="0"/>
            </a:lvl1pPr>
          </a:lstStyle>
          <a:p>
            <a:pPr rtl="0"/>
            <a:r>
              <a:rPr lang="fr-FR" noProof="0"/>
              <a:t>Modifiez le style du titre</a:t>
            </a:r>
          </a:p>
        </p:txBody>
      </p:sp>
      <p:sp>
        <p:nvSpPr>
          <p:cNvPr id="4" name="Espace réservé du contenu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D0286CBF-0642-4926-8D76-3325A476758C}" type="datetime1">
              <a:rPr lang="fr-FR" noProof="0" smtClean="0"/>
              <a:t>08/10/2021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fr-FR" noProof="0"/>
              <a:t>Modifiez le style du titre</a:t>
            </a:r>
          </a:p>
        </p:txBody>
      </p:sp>
      <p:sp>
        <p:nvSpPr>
          <p:cNvPr id="5" name="Espace réservé de la date 4"/>
          <p:cNvSpPr>
            <a:spLocks noGrp="1"/>
          </p:cNvSpPr>
          <p:nvPr>
            <p:ph type="dt" sz="half" idx="10"/>
          </p:nvPr>
        </p:nvSpPr>
        <p:spPr/>
        <p:txBody>
          <a:bodyPr rtlCol="0"/>
          <a:lstStyle/>
          <a:p>
            <a:pPr rtl="0"/>
            <a:fld id="{7561D99F-DFC4-428F-AE99-ADA3CD032D36}" type="datetime1">
              <a:rPr lang="fr-FR" noProof="0" smtClean="0"/>
              <a:t>08/10/2021</a:t>
            </a:fld>
            <a:endParaRPr lang="fr-FR" noProof="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7" name="Espace réservé du numéro de diapositive 6"/>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
        <p:nvSpPr>
          <p:cNvPr id="9" name="Espace réservé du contenu 8">
            <a:extLst>
              <a:ext uri="{FF2B5EF4-FFF2-40B4-BE49-F238E27FC236}">
                <a16:creationId xmlns:a16="http://schemas.microsoft.com/office/drawing/2014/main"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orme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810000" y="447188"/>
            <a:ext cx="10571998" cy="970450"/>
          </a:xfrm>
        </p:spPr>
        <p:txBody>
          <a:bodyPr rtlCol="0" anchor="ctr" anchorCtr="0"/>
          <a:lstStyle>
            <a:lvl1pPr>
              <a:defRPr b="0"/>
            </a:lvl1pPr>
          </a:lstStyle>
          <a:p>
            <a:pPr rtl="0"/>
            <a:r>
              <a:rPr lang="fr-FR" noProof="0"/>
              <a:t>Modifiez le style du titre</a:t>
            </a:r>
          </a:p>
        </p:txBody>
      </p:sp>
      <p:sp>
        <p:nvSpPr>
          <p:cNvPr id="3" name="Espace réservé du contenu 2"/>
          <p:cNvSpPr>
            <a:spLocks noGrp="1"/>
          </p:cNvSpPr>
          <p:nvPr>
            <p:ph idx="1" hasCustomPrompt="1"/>
          </p:nvPr>
        </p:nvSpPr>
        <p:spPr>
          <a:xfrm>
            <a:off x="818712" y="2222287"/>
            <a:ext cx="10554574" cy="363651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DF3897B-312A-440A-B21F-96636D9AADA9}" type="datetime1">
              <a:rPr lang="fr-FR" noProof="0" smtClean="0"/>
              <a:t>08/10/2021</a:t>
            </a:fld>
            <a:endParaRPr lang="fr-FR" noProof="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6" name="Espace réservé du numéro de diapositive 5"/>
          <p:cNvSpPr>
            <a:spLocks noGrp="1"/>
          </p:cNvSpPr>
          <p:nvPr>
            <p:ph type="sldNum" sz="quarter" idx="12"/>
          </p:nvPr>
        </p:nvSpPr>
        <p:spPr/>
        <p:txBody>
          <a:bodyPr rtlCol="0"/>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fr-FR" noProof="0"/>
              <a:t>Modifiez le style du titre</a:t>
            </a:r>
          </a:p>
        </p:txBody>
      </p:sp>
      <p:sp>
        <p:nvSpPr>
          <p:cNvPr id="3" name="Espace réservé du texte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fr-FR" noProof="0"/>
              <a:t>Ajouter un pied de page</a:t>
            </a:r>
          </a:p>
        </p:txBody>
      </p:sp>
      <p:sp>
        <p:nvSpPr>
          <p:cNvPr id="4" name="Espace réservé de la date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63D86642-8978-4E99-8117-E7C2E448BF50}" type="datetime1">
              <a:rPr lang="fr-FR" noProof="0" smtClean="0"/>
              <a:t>08/10/2021</a:t>
            </a:fld>
            <a:endParaRPr lang="fr-FR" noProof="0"/>
          </a:p>
        </p:txBody>
      </p:sp>
      <p:sp>
        <p:nvSpPr>
          <p:cNvPr id="6" name="Espace réservé du numéro de diapositive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fr-FR" noProof="0" smtClean="0"/>
              <a:t>‹N°›</a:t>
            </a:fld>
            <a:endParaRPr lang="fr-FR"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8-020-62133-5.pdf"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rtlCol="0"/>
          <a:lstStyle/>
          <a:p>
            <a:pPr rtl="0"/>
            <a:r>
              <a:rPr lang="fr-FR" b="0" dirty="0" err="1"/>
              <a:t>Study</a:t>
            </a:r>
            <a:r>
              <a:rPr lang="fr-FR" b="0" dirty="0"/>
              <a:t> of </a:t>
            </a:r>
            <a:r>
              <a:rPr lang="fr-FR" b="0" dirty="0" err="1"/>
              <a:t>posibilities</a:t>
            </a:r>
            <a:endParaRPr lang="fr-FR" b="0" dirty="0"/>
          </a:p>
        </p:txBody>
      </p:sp>
      <p:sp>
        <p:nvSpPr>
          <p:cNvPr id="3" name="Sous-titre 2">
            <a:extLst>
              <a:ext uri="{FF2B5EF4-FFF2-40B4-BE49-F238E27FC236}">
                <a16:creationId xmlns:a16="http://schemas.microsoft.com/office/drawing/2014/main" id="{59E5DACC-1D74-41AD-B036-C015472B948F}"/>
              </a:ext>
            </a:extLst>
          </p:cNvPr>
          <p:cNvSpPr>
            <a:spLocks noGrp="1"/>
          </p:cNvSpPr>
          <p:nvPr>
            <p:ph type="subTitle" idx="1"/>
          </p:nvPr>
        </p:nvSpPr>
        <p:spPr/>
        <p:txBody>
          <a:bodyPr rtlCol="0">
            <a:normAutofit lnSpcReduction="10000"/>
          </a:bodyPr>
          <a:lstStyle/>
          <a:p>
            <a:pPr rtl="0"/>
            <a:r>
              <a:rPr lang="fr-FR" sz="2400" dirty="0" err="1"/>
              <a:t>Inés</a:t>
            </a:r>
            <a:r>
              <a:rPr lang="fr-FR" sz="2400" dirty="0"/>
              <a:t> </a:t>
            </a:r>
            <a:r>
              <a:rPr lang="fr-FR" sz="2400" dirty="0" err="1"/>
              <a:t>Khemir</a:t>
            </a:r>
            <a:r>
              <a:rPr lang="fr-FR" sz="2400" dirty="0"/>
              <a:t>, Diane Vera, Jake Penney</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1BA3EC-3569-4AB9-897C-339585B8C31E}"/>
              </a:ext>
            </a:extLst>
          </p:cNvPr>
          <p:cNvSpPr>
            <a:spLocks noGrp="1"/>
          </p:cNvSpPr>
          <p:nvPr>
            <p:ph type="title"/>
          </p:nvPr>
        </p:nvSpPr>
        <p:spPr/>
        <p:txBody>
          <a:bodyPr/>
          <a:lstStyle/>
          <a:p>
            <a:r>
              <a:rPr lang="en-US" dirty="0"/>
              <a:t>Logistic regression</a:t>
            </a:r>
          </a:p>
        </p:txBody>
      </p:sp>
      <p:sp>
        <p:nvSpPr>
          <p:cNvPr id="3" name="Espace réservé du contenu 2">
            <a:extLst>
              <a:ext uri="{FF2B5EF4-FFF2-40B4-BE49-F238E27FC236}">
                <a16:creationId xmlns:a16="http://schemas.microsoft.com/office/drawing/2014/main" id="{94E138A8-506B-4007-BFF9-9C23A4F21E2D}"/>
              </a:ext>
            </a:extLst>
          </p:cNvPr>
          <p:cNvSpPr>
            <a:spLocks noGrp="1"/>
          </p:cNvSpPr>
          <p:nvPr>
            <p:ph sz="half" idx="2"/>
          </p:nvPr>
        </p:nvSpPr>
        <p:spPr/>
        <p:txBody>
          <a:bodyPr/>
          <a:lstStyle/>
          <a:p>
            <a:r>
              <a:rPr lang="en-US" dirty="0"/>
              <a:t>87% on predicting cardiovascular events https://iopscience.iop.org/article/10.1088/1742-6596/1693/1/012093/pdf</a:t>
            </a:r>
          </a:p>
        </p:txBody>
      </p:sp>
    </p:spTree>
    <p:extLst>
      <p:ext uri="{BB962C8B-B14F-4D97-AF65-F5344CB8AC3E}">
        <p14:creationId xmlns:p14="http://schemas.microsoft.com/office/powerpoint/2010/main" val="4280748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E2E01-1970-4381-88A8-10C3766740B5}"/>
              </a:ext>
            </a:extLst>
          </p:cNvPr>
          <p:cNvSpPr>
            <a:spLocks noGrp="1"/>
          </p:cNvSpPr>
          <p:nvPr>
            <p:ph type="title"/>
          </p:nvPr>
        </p:nvSpPr>
        <p:spPr/>
        <p:txBody>
          <a:bodyPr/>
          <a:lstStyle/>
          <a:p>
            <a:r>
              <a:rPr lang="en-US" dirty="0"/>
              <a:t>Hybrid linear regression</a:t>
            </a:r>
          </a:p>
        </p:txBody>
      </p:sp>
      <p:sp>
        <p:nvSpPr>
          <p:cNvPr id="3" name="Espace réservé du contenu 2">
            <a:extLst>
              <a:ext uri="{FF2B5EF4-FFF2-40B4-BE49-F238E27FC236}">
                <a16:creationId xmlns:a16="http://schemas.microsoft.com/office/drawing/2014/main" id="{BA25AF77-8CBB-4446-9C4E-78FBACD9071E}"/>
              </a:ext>
            </a:extLst>
          </p:cNvPr>
          <p:cNvSpPr>
            <a:spLocks noGrp="1"/>
          </p:cNvSpPr>
          <p:nvPr>
            <p:ph sz="half" idx="2"/>
          </p:nvPr>
        </p:nvSpPr>
        <p:spPr/>
        <p:txBody>
          <a:bodyPr/>
          <a:lstStyle/>
          <a:p>
            <a:r>
              <a:rPr lang="en-US" dirty="0"/>
              <a:t>89% on heart disease prediction https://ejmcm.com/article_3785_56dea6128008c7563d95cb35313a0908.pdf</a:t>
            </a:r>
          </a:p>
        </p:txBody>
      </p:sp>
    </p:spTree>
    <p:extLst>
      <p:ext uri="{BB962C8B-B14F-4D97-AF65-F5344CB8AC3E}">
        <p14:creationId xmlns:p14="http://schemas.microsoft.com/office/powerpoint/2010/main" val="138775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a:t>
            </a:r>
            <a:r>
              <a:rPr lang="en-US" sz="4000" dirty="0"/>
              <a:t>approaches</a:t>
            </a:r>
          </a:p>
        </p:txBody>
      </p:sp>
    </p:spTree>
    <p:extLst>
      <p:ext uri="{BB962C8B-B14F-4D97-AF65-F5344CB8AC3E}">
        <p14:creationId xmlns:p14="http://schemas.microsoft.com/office/powerpoint/2010/main" val="408285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a:t>
            </a:r>
            <a:r>
              <a:rPr lang="fr-FR" dirty="0" err="1"/>
              <a:t>analysis</a:t>
            </a:r>
            <a:r>
              <a:rPr lang="fr-FR" dirty="0"/>
              <a:t> </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Load up the data.</a:t>
            </a:r>
          </a:p>
          <a:p>
            <a:pPr rtl="0"/>
            <a:r>
              <a:rPr lang="en-US" dirty="0">
                <a:ea typeface="Tahoma" panose="020B0604030504040204" pitchFamily="34" charset="0"/>
                <a:cs typeface="Tahoma" panose="020B0604030504040204" pitchFamily="34" charset="0"/>
              </a:rPr>
              <a:t>Make graphics to make us able to understand the  of the data.</a:t>
            </a:r>
          </a:p>
          <a:p>
            <a:pPr rtl="0"/>
            <a:r>
              <a:rPr lang="en-US" dirty="0">
                <a:ea typeface="Tahoma" panose="020B0604030504040204" pitchFamily="34" charset="0"/>
                <a:cs typeface="Tahoma" panose="020B0604030504040204" pitchFamily="34" charset="0"/>
              </a:rPr>
              <a:t>Remove the variable that don’t have a huge impact on the results.</a:t>
            </a:r>
          </a:p>
        </p:txBody>
      </p:sp>
    </p:spTree>
    <p:extLst>
      <p:ext uri="{BB962C8B-B14F-4D97-AF65-F5344CB8AC3E}">
        <p14:creationId xmlns:p14="http://schemas.microsoft.com/office/powerpoint/2010/main" val="172946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Data clean</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Fill in the gaps.</a:t>
            </a:r>
          </a:p>
          <a:p>
            <a:pPr rtl="0"/>
            <a:r>
              <a:rPr lang="en-US" dirty="0">
                <a:ea typeface="Tahoma" panose="020B0604030504040204" pitchFamily="34" charset="0"/>
                <a:cs typeface="Tahoma" panose="020B0604030504040204" pitchFamily="34" charset="0"/>
              </a:rPr>
              <a:t>Remove useless columns.</a:t>
            </a:r>
          </a:p>
        </p:txBody>
      </p:sp>
    </p:spTree>
    <p:extLst>
      <p:ext uri="{BB962C8B-B14F-4D97-AF65-F5344CB8AC3E}">
        <p14:creationId xmlns:p14="http://schemas.microsoft.com/office/powerpoint/2010/main" val="199295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en-US" dirty="0"/>
              <a:t>Machine learning algorithms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Two approaches (We are probably going to do one logistical regression and one decision tree).</a:t>
            </a:r>
          </a:p>
        </p:txBody>
      </p:sp>
    </p:spTree>
    <p:extLst>
      <p:ext uri="{BB962C8B-B14F-4D97-AF65-F5344CB8AC3E}">
        <p14:creationId xmlns:p14="http://schemas.microsoft.com/office/powerpoint/2010/main" val="130176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Table of contents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The dataset</a:t>
            </a:r>
          </a:p>
          <a:p>
            <a:pPr rtl="0"/>
            <a:r>
              <a:rPr lang="en-US" dirty="0">
                <a:ea typeface="Tahoma" panose="020B0604030504040204" pitchFamily="34" charset="0"/>
                <a:cs typeface="Tahoma" panose="020B0604030504040204" pitchFamily="34" charset="0"/>
              </a:rPr>
              <a:t>Our objectives</a:t>
            </a:r>
          </a:p>
          <a:p>
            <a:pPr rtl="0"/>
            <a:r>
              <a:rPr lang="en-US" dirty="0">
                <a:ea typeface="Tahoma" panose="020B0604030504040204" pitchFamily="34" charset="0"/>
                <a:cs typeface="Tahoma" panose="020B0604030504040204" pitchFamily="34" charset="0"/>
              </a:rPr>
              <a:t>Our approaches</a:t>
            </a:r>
          </a:p>
        </p:txBody>
      </p:sp>
    </p:spTree>
    <p:extLst>
      <p:ext uri="{BB962C8B-B14F-4D97-AF65-F5344CB8AC3E}">
        <p14:creationId xmlns:p14="http://schemas.microsoft.com/office/powerpoint/2010/main" val="2755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The </a:t>
            </a:r>
            <a:r>
              <a:rPr lang="fr-FR" sz="4000" dirty="0" err="1"/>
              <a:t>dataset</a:t>
            </a:r>
            <a:endParaRPr lang="fr-FR" sz="4000" dirty="0"/>
          </a:p>
        </p:txBody>
      </p:sp>
    </p:spTree>
    <p:extLst>
      <p:ext uri="{BB962C8B-B14F-4D97-AF65-F5344CB8AC3E}">
        <p14:creationId xmlns:p14="http://schemas.microsoft.com/office/powerpoint/2010/main" val="1964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72EB31-E42B-4D0C-AFEC-3EBBBBE96FC6}"/>
              </a:ext>
            </a:extLst>
          </p:cNvPr>
          <p:cNvSpPr>
            <a:spLocks noGrp="1"/>
          </p:cNvSpPr>
          <p:nvPr>
            <p:ph type="title"/>
          </p:nvPr>
        </p:nvSpPr>
        <p:spPr/>
        <p:txBody>
          <a:bodyPr rtlCol="0"/>
          <a:lstStyle/>
          <a:p>
            <a:pPr algn="l"/>
            <a:r>
              <a:rPr lang="en-US" b="0" i="0" dirty="0">
                <a:solidFill>
                  <a:srgbClr val="333333"/>
                </a:solidFill>
                <a:effectLst/>
                <a:latin typeface="Helvetica Neue"/>
              </a:rPr>
              <a:t>Framingham</a:t>
            </a:r>
          </a:p>
        </p:txBody>
      </p:sp>
      <p:sp>
        <p:nvSpPr>
          <p:cNvPr id="7" name="Espace réservé du texte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rtlCol="0">
            <a:normAutofit/>
          </a:bodyPr>
          <a:lstStyle/>
          <a:p>
            <a:pPr lvl="0" rtl="0"/>
            <a:r>
              <a:rPr lang="en-US" dirty="0"/>
              <a:t>Data collected by the American national heart, lung and blood institute.</a:t>
            </a:r>
          </a:p>
          <a:p>
            <a:pPr lvl="0" rtl="0"/>
            <a:r>
              <a:rPr lang="en-US" dirty="0"/>
              <a:t>Data collected between 1956-1968.</a:t>
            </a:r>
          </a:p>
          <a:p>
            <a:pPr lvl="0" rtl="0"/>
            <a:r>
              <a:rPr lang="en-US" dirty="0"/>
              <a:t>3 check-ups where data was collected.</a:t>
            </a:r>
          </a:p>
          <a:p>
            <a:pPr lvl="0" rtl="0"/>
            <a:r>
              <a:rPr lang="en-US" dirty="0"/>
              <a:t>Data collected : health statics and if a cardiovascular disease is present or not at that check-up.</a:t>
            </a:r>
          </a:p>
          <a:p>
            <a:pPr lvl="0" rtl="0"/>
            <a:r>
              <a:rPr lang="en-US" dirty="0"/>
              <a:t>In this study we have an adjusted dataset of 4434 participants. </a:t>
            </a:r>
          </a:p>
        </p:txBody>
      </p:sp>
      <p:pic>
        <p:nvPicPr>
          <p:cNvPr id="4" name="Image 3" descr="Une image contenant texte&#10;&#10;Description générée automatiquement">
            <a:extLst>
              <a:ext uri="{FF2B5EF4-FFF2-40B4-BE49-F238E27FC236}">
                <a16:creationId xmlns:a16="http://schemas.microsoft.com/office/drawing/2014/main" id="{61016C1A-2CAA-4803-8184-04AA9A44D476}"/>
              </a:ext>
            </a:extLst>
          </p:cNvPr>
          <p:cNvPicPr>
            <a:picLocks noChangeAspect="1"/>
          </p:cNvPicPr>
          <p:nvPr/>
        </p:nvPicPr>
        <p:blipFill>
          <a:blip r:embed="rId3"/>
          <a:stretch>
            <a:fillRect/>
          </a:stretch>
        </p:blipFill>
        <p:spPr>
          <a:xfrm>
            <a:off x="6825578" y="3079531"/>
            <a:ext cx="4776027" cy="917347"/>
          </a:xfrm>
          <a:prstGeom prst="rect">
            <a:avLst/>
          </a:prstGeom>
        </p:spPr>
      </p:pic>
    </p:spTree>
    <p:extLst>
      <p:ext uri="{BB962C8B-B14F-4D97-AF65-F5344CB8AC3E}">
        <p14:creationId xmlns:p14="http://schemas.microsoft.com/office/powerpoint/2010/main" val="15415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a:t>Our objectives</a:t>
            </a:r>
          </a:p>
        </p:txBody>
      </p:sp>
    </p:spTree>
    <p:extLst>
      <p:ext uri="{BB962C8B-B14F-4D97-AF65-F5344CB8AC3E}">
        <p14:creationId xmlns:p14="http://schemas.microsoft.com/office/powerpoint/2010/main" val="4908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fr-FR" dirty="0"/>
              <a:t>Objectives</a:t>
            </a:r>
          </a:p>
        </p:txBody>
      </p:sp>
      <p:sp>
        <p:nvSpPr>
          <p:cNvPr id="3" name="Espace réservé du contenu 2">
            <a:extLst>
              <a:ext uri="{FF2B5EF4-FFF2-40B4-BE49-F238E27FC236}">
                <a16:creationId xmlns:a16="http://schemas.microsoft.com/office/drawing/2014/main" id="{77EF5FD3-E825-420F-8A22-D0B5F329468F}"/>
              </a:ext>
            </a:extLst>
          </p:cNvPr>
          <p:cNvSpPr>
            <a:spLocks noGrp="1"/>
          </p:cNvSpPr>
          <p:nvPr>
            <p:ph sz="half" idx="2"/>
          </p:nvPr>
        </p:nvSpPr>
        <p:spPr/>
        <p:txBody>
          <a:bodyPr rtlCol="0"/>
          <a:lstStyle/>
          <a:p>
            <a:pPr rtl="0"/>
            <a:r>
              <a:rPr lang="en-US" dirty="0">
                <a:ea typeface="Tahoma" panose="020B0604030504040204" pitchFamily="34" charset="0"/>
                <a:cs typeface="Tahoma" panose="020B0604030504040204" pitchFamily="34" charset="0"/>
              </a:rPr>
              <a:t>Predict if the patient will develop a cardiovascular disease by the next appointment.</a:t>
            </a:r>
          </a:p>
          <a:p>
            <a:pPr rtl="0"/>
            <a:r>
              <a:rPr lang="en-US" dirty="0">
                <a:ea typeface="Tahoma" panose="020B0604030504040204" pitchFamily="34" charset="0"/>
                <a:cs typeface="Tahoma" panose="020B0604030504040204" pitchFamily="34" charset="0"/>
              </a:rPr>
              <a:t>Use two different approaches and compare them.</a:t>
            </a:r>
          </a:p>
        </p:txBody>
      </p:sp>
    </p:spTree>
    <p:extLst>
      <p:ext uri="{BB962C8B-B14F-4D97-AF65-F5344CB8AC3E}">
        <p14:creationId xmlns:p14="http://schemas.microsoft.com/office/powerpoint/2010/main" val="56884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E65665-583F-4DD8-814D-FECA92009E9A}"/>
              </a:ext>
            </a:extLst>
          </p:cNvPr>
          <p:cNvSpPr>
            <a:spLocks noGrp="1"/>
          </p:cNvSpPr>
          <p:nvPr>
            <p:ph type="title"/>
          </p:nvPr>
        </p:nvSpPr>
        <p:spPr bwMode="white"/>
        <p:txBody>
          <a:bodyPr rtlCol="0"/>
          <a:lstStyle/>
          <a:p>
            <a:pPr rtl="0"/>
            <a:r>
              <a:rPr lang="fr-FR" sz="4000" dirty="0" err="1"/>
              <a:t>Research</a:t>
            </a:r>
            <a:endParaRPr lang="fr-FR" sz="4000" dirty="0"/>
          </a:p>
        </p:txBody>
      </p:sp>
    </p:spTree>
    <p:extLst>
      <p:ext uri="{BB962C8B-B14F-4D97-AF65-F5344CB8AC3E}">
        <p14:creationId xmlns:p14="http://schemas.microsoft.com/office/powerpoint/2010/main" val="3514641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E2E01-1970-4381-88A8-10C3766740B5}"/>
              </a:ext>
            </a:extLst>
          </p:cNvPr>
          <p:cNvSpPr>
            <a:spLocks noGrp="1"/>
          </p:cNvSpPr>
          <p:nvPr>
            <p:ph type="title"/>
          </p:nvPr>
        </p:nvSpPr>
        <p:spPr/>
        <p:txBody>
          <a:bodyPr/>
          <a:lstStyle/>
          <a:p>
            <a:r>
              <a:rPr lang="en-US" dirty="0"/>
              <a:t>Decision tree</a:t>
            </a:r>
          </a:p>
        </p:txBody>
      </p:sp>
      <p:sp>
        <p:nvSpPr>
          <p:cNvPr id="3" name="Espace réservé du contenu 2">
            <a:extLst>
              <a:ext uri="{FF2B5EF4-FFF2-40B4-BE49-F238E27FC236}">
                <a16:creationId xmlns:a16="http://schemas.microsoft.com/office/drawing/2014/main" id="{BA25AF77-8CBB-4446-9C4E-78FBACD9071E}"/>
              </a:ext>
            </a:extLst>
          </p:cNvPr>
          <p:cNvSpPr>
            <a:spLocks noGrp="1"/>
          </p:cNvSpPr>
          <p:nvPr>
            <p:ph sz="half" idx="2"/>
          </p:nvPr>
        </p:nvSpPr>
        <p:spPr/>
        <p:txBody>
          <a:bodyPr/>
          <a:lstStyle/>
          <a:p>
            <a:r>
              <a:rPr lang="en-US" dirty="0"/>
              <a:t>Random forest 78 % on cardiovascular disease development prediction </a:t>
            </a:r>
            <a:r>
              <a:rPr lang="en-US" dirty="0">
                <a:hlinkClick r:id="rId2"/>
              </a:rPr>
              <a:t>https://www.nature.com/articles/s41598-020-62133-5.pdf</a:t>
            </a:r>
            <a:endParaRPr lang="en-US" dirty="0"/>
          </a:p>
          <a:p>
            <a:r>
              <a:rPr lang="en-US" dirty="0"/>
              <a:t>Decision tree J48 98% on predicting if someone has developed heart disease or not. https://bmcbioinformatics.biomedcentral.com/track/pdf/10.1186/s12859-020-03626-y.pdf</a:t>
            </a:r>
          </a:p>
        </p:txBody>
      </p:sp>
    </p:spTree>
    <p:extLst>
      <p:ext uri="{BB962C8B-B14F-4D97-AF65-F5344CB8AC3E}">
        <p14:creationId xmlns:p14="http://schemas.microsoft.com/office/powerpoint/2010/main" val="93625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A2E4A-FC29-4E7D-9ACF-D3D433334EA1}"/>
              </a:ext>
            </a:extLst>
          </p:cNvPr>
          <p:cNvSpPr>
            <a:spLocks noGrp="1"/>
          </p:cNvSpPr>
          <p:nvPr>
            <p:ph type="title"/>
          </p:nvPr>
        </p:nvSpPr>
        <p:spPr/>
        <p:txBody>
          <a:bodyPr/>
          <a:lstStyle/>
          <a:p>
            <a:r>
              <a:rPr lang="en-US" dirty="0" err="1"/>
              <a:t>Descision</a:t>
            </a:r>
            <a:r>
              <a:rPr lang="en-US" dirty="0"/>
              <a:t> table</a:t>
            </a:r>
          </a:p>
        </p:txBody>
      </p:sp>
      <p:sp>
        <p:nvSpPr>
          <p:cNvPr id="3" name="Espace réservé du contenu 2">
            <a:extLst>
              <a:ext uri="{FF2B5EF4-FFF2-40B4-BE49-F238E27FC236}">
                <a16:creationId xmlns:a16="http://schemas.microsoft.com/office/drawing/2014/main" id="{060239A8-3AFA-4AD0-93C1-F97C71A9F176}"/>
              </a:ext>
            </a:extLst>
          </p:cNvPr>
          <p:cNvSpPr>
            <a:spLocks noGrp="1"/>
          </p:cNvSpPr>
          <p:nvPr>
            <p:ph sz="half" idx="2"/>
          </p:nvPr>
        </p:nvSpPr>
        <p:spPr/>
        <p:txBody>
          <a:bodyPr/>
          <a:lstStyle/>
          <a:p>
            <a:r>
              <a:rPr lang="en-US" dirty="0"/>
              <a:t>93% predicting cardiovascular disease from patient data https://bmcbioinformatics.biomedcentral.com/track/pdf/10.1186/s12859-020-03626-y.pdf</a:t>
            </a:r>
          </a:p>
        </p:txBody>
      </p:sp>
    </p:spTree>
    <p:extLst>
      <p:ext uri="{BB962C8B-B14F-4D97-AF65-F5344CB8AC3E}">
        <p14:creationId xmlns:p14="http://schemas.microsoft.com/office/powerpoint/2010/main" val="192317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0478150_TF45182065" id="{4F34BD9E-3787-4122-98F6-077A3E6C11B9}" vid="{8C93215E-E775-442C-A6AE-2C32A8BBE29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 d’un discours persuasif </Template>
  <TotalTime>415</TotalTime>
  <Words>1099</Words>
  <Application>Microsoft Office PowerPoint</Application>
  <PresentationFormat>Grand écran</PresentationFormat>
  <Paragraphs>78</Paragraphs>
  <Slides>15</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Calibri</vt:lpstr>
      <vt:lpstr>Century Gothic</vt:lpstr>
      <vt:lpstr>Helvetica Neue</vt:lpstr>
      <vt:lpstr>Tahoma</vt:lpstr>
      <vt:lpstr>Wingdings 2</vt:lpstr>
      <vt:lpstr>Concis</vt:lpstr>
      <vt:lpstr>Study of posibilities</vt:lpstr>
      <vt:lpstr>Table of contents</vt:lpstr>
      <vt:lpstr>The dataset</vt:lpstr>
      <vt:lpstr>Framingham</vt:lpstr>
      <vt:lpstr>Our objectives</vt:lpstr>
      <vt:lpstr>Objectives</vt:lpstr>
      <vt:lpstr>Research</vt:lpstr>
      <vt:lpstr>Decision tree</vt:lpstr>
      <vt:lpstr>Descision table</vt:lpstr>
      <vt:lpstr>Logistic regression</vt:lpstr>
      <vt:lpstr>Hybrid linear regression</vt:lpstr>
      <vt:lpstr>Our approaches</vt:lpstr>
      <vt:lpstr>Data analysis </vt:lpstr>
      <vt:lpstr>Data clean</vt:lpstr>
      <vt:lpstr>Machine learning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of posibilities</dc:title>
  <dc:creator>Jake Penney</dc:creator>
  <cp:lastModifiedBy>Jake Penney</cp:lastModifiedBy>
  <cp:revision>3</cp:revision>
  <dcterms:created xsi:type="dcterms:W3CDTF">2021-10-07T15:41:20Z</dcterms:created>
  <dcterms:modified xsi:type="dcterms:W3CDTF">2021-10-08T19:28:20Z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