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0"/>
  </p:notesMasterIdLst>
  <p:handoutMasterIdLst>
    <p:handoutMasterId r:id="rId21"/>
  </p:handoutMasterIdLst>
  <p:sldIdLst>
    <p:sldId id="256" r:id="rId5"/>
    <p:sldId id="270" r:id="rId6"/>
    <p:sldId id="272" r:id="rId7"/>
    <p:sldId id="264" r:id="rId8"/>
    <p:sldId id="273" r:id="rId9"/>
    <p:sldId id="274" r:id="rId10"/>
    <p:sldId id="280" r:id="rId11"/>
    <p:sldId id="278" r:id="rId12"/>
    <p:sldId id="281" r:id="rId13"/>
    <p:sldId id="282" r:id="rId14"/>
    <p:sldId id="279" r:id="rId15"/>
    <p:sldId id="275" r:id="rId16"/>
    <p:sldId id="267" r:id="rId17"/>
    <p:sldId id="276" r:id="rId18"/>
    <p:sldId id="277" r:id="rId1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DC9A0-771B-484E-9422-9A135081D6FA}" v="5" dt="2021-11-03T14:05:39.516"/>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80" d="100"/>
          <a:sy n="80" d="100"/>
        </p:scale>
        <p:origin x="426" y="84"/>
      </p:cViewPr>
      <p:guideLst/>
    </p:cSldViewPr>
  </p:slideViewPr>
  <p:notesTextViewPr>
    <p:cViewPr>
      <p:scale>
        <a:sx n="1" d="1"/>
        <a:sy n="1" d="1"/>
      </p:scale>
      <p:origin x="0" y="0"/>
    </p:cViewPr>
  </p:notesTextViewPr>
  <p:notesViewPr>
    <p:cSldViewPr snapToGrid="0">
      <p:cViewPr varScale="1">
        <p:scale>
          <a:sx n="89" d="100"/>
          <a:sy n="89" d="100"/>
        </p:scale>
        <p:origin x="30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F1E655-8005-439B-A707-E0DFC1D589DB}" type="datetime1">
              <a:rPr lang="fr-FR" smtClean="0"/>
              <a:t>03/11/2021</a:t>
            </a:fld>
            <a:endParaRPr lang="fr-FR"/>
          </a:p>
        </p:txBody>
      </p:sp>
      <p:sp>
        <p:nvSpPr>
          <p:cNvPr id="4" name="Espace réservé du pied de page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fr-FR" smtClean="0"/>
              <a:t>‹#›</a:t>
            </a:fld>
            <a:endParaRPr lang="fr-FR"/>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7E75E7-B22D-43B4-8F53-B0241C6C4C44}" type="datetime1">
              <a:rPr lang="fr-FR" noProof="0" smtClean="0"/>
              <a:t>03/11/2021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fr-FR" noProof="0" smtClean="0"/>
              <a:t>‹#›</a:t>
            </a:fld>
            <a:endParaRPr lang="fr-FR"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a:latin typeface="Tahoma" panose="020B0604030504040204" pitchFamily="34" charset="0"/>
                <a:ea typeface="Tahoma" panose="020B0604030504040204" pitchFamily="34" charset="0"/>
                <a:cs typeface="Tahoma" panose="020B0604030504040204" pitchFamily="34" charset="0"/>
              </a:rPr>
              <a:t>Utilisez un titre spécifique et direct. Utilisez le sous-titre pour décrire le contexte spécifique de l’argumentaire.</a:t>
            </a:r>
          </a:p>
          <a:p>
            <a:pPr rtl="0"/>
            <a:r>
              <a:rPr lang="fr-FR" sz="1200">
                <a:latin typeface="Tahoma" panose="020B0604030504040204" pitchFamily="34" charset="0"/>
                <a:ea typeface="Tahoma" panose="020B0604030504040204" pitchFamily="34" charset="0"/>
                <a:cs typeface="Tahoma" panose="020B0604030504040204" pitchFamily="34" charset="0"/>
              </a:rPr>
              <a:t>- L’objectif doit être de capter l’attention du public. Vous pouvez inclure une citation, une statistique surprenante ou un fait pour y parvenir.  Il n’est pas nécessaire d’inclure cette information sur la diapositive.</a:t>
            </a:r>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a:t>
            </a:fld>
            <a:endParaRPr lang="fr-FR"/>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14</a:t>
            </a:fld>
            <a:endParaRPr lang="fr-FR"/>
          </a:p>
        </p:txBody>
      </p:sp>
    </p:spTree>
    <p:extLst>
      <p:ext uri="{BB962C8B-B14F-4D97-AF65-F5344CB8AC3E}">
        <p14:creationId xmlns:p14="http://schemas.microsoft.com/office/powerpoint/2010/main" val="1317945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15</a:t>
            </a:fld>
            <a:endParaRPr lang="fr-FR"/>
          </a:p>
        </p:txBody>
      </p:sp>
    </p:spTree>
    <p:extLst>
      <p:ext uri="{BB962C8B-B14F-4D97-AF65-F5344CB8AC3E}">
        <p14:creationId xmlns:p14="http://schemas.microsoft.com/office/powerpoint/2010/main" val="235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2</a:t>
            </a:fld>
            <a:endParaRPr lang="fr-FR"/>
          </a:p>
        </p:txBody>
      </p:sp>
    </p:spTree>
    <p:extLst>
      <p:ext uri="{BB962C8B-B14F-4D97-AF65-F5344CB8AC3E}">
        <p14:creationId xmlns:p14="http://schemas.microsoft.com/office/powerpoint/2010/main" val="258071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3</a:t>
            </a:fld>
            <a:endParaRPr lang="fr-FR"/>
          </a:p>
        </p:txBody>
      </p:sp>
    </p:spTree>
    <p:extLst>
      <p:ext uri="{BB962C8B-B14F-4D97-AF65-F5344CB8AC3E}">
        <p14:creationId xmlns:p14="http://schemas.microsoft.com/office/powerpoint/2010/main" val="180694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Le titre du point principal 3 doit être clair et concis.  Chaque argument doit être résumé dans un objectif de clarté et cité correctement.  Ne vous contentez pas de lire les différents arguments, mais développez lorsque c’est nécessaire.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des notes à développer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l’argument contraire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4</a:t>
            </a:fld>
            <a:endParaRPr lang="fr-FR"/>
          </a:p>
        </p:txBody>
      </p:sp>
    </p:spTree>
    <p:extLst>
      <p:ext uri="{BB962C8B-B14F-4D97-AF65-F5344CB8AC3E}">
        <p14:creationId xmlns:p14="http://schemas.microsoft.com/office/powerpoint/2010/main" val="41821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5</a:t>
            </a:fld>
            <a:endParaRPr lang="fr-FR"/>
          </a:p>
        </p:txBody>
      </p:sp>
    </p:spTree>
    <p:extLst>
      <p:ext uri="{BB962C8B-B14F-4D97-AF65-F5344CB8AC3E}">
        <p14:creationId xmlns:p14="http://schemas.microsoft.com/office/powerpoint/2010/main" val="31595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6</a:t>
            </a:fld>
            <a:endParaRPr lang="fr-FR"/>
          </a:p>
        </p:txBody>
      </p:sp>
    </p:spTree>
    <p:extLst>
      <p:ext uri="{BB962C8B-B14F-4D97-AF65-F5344CB8AC3E}">
        <p14:creationId xmlns:p14="http://schemas.microsoft.com/office/powerpoint/2010/main" val="19753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7</a:t>
            </a:fld>
            <a:endParaRPr lang="fr-FR"/>
          </a:p>
        </p:txBody>
      </p:sp>
    </p:spTree>
    <p:extLst>
      <p:ext uri="{BB962C8B-B14F-4D97-AF65-F5344CB8AC3E}">
        <p14:creationId xmlns:p14="http://schemas.microsoft.com/office/powerpoint/2010/main" val="276994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12</a:t>
            </a:fld>
            <a:endParaRPr lang="fr-FR"/>
          </a:p>
        </p:txBody>
      </p:sp>
    </p:spTree>
    <p:extLst>
      <p:ext uri="{BB962C8B-B14F-4D97-AF65-F5344CB8AC3E}">
        <p14:creationId xmlns:p14="http://schemas.microsoft.com/office/powerpoint/2010/main" val="123786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13</a:t>
            </a:fld>
            <a:endParaRPr lang="fr-FR"/>
          </a:p>
        </p:txBody>
      </p:sp>
    </p:spTree>
    <p:extLst>
      <p:ext uri="{BB962C8B-B14F-4D97-AF65-F5344CB8AC3E}">
        <p14:creationId xmlns:p14="http://schemas.microsoft.com/office/powerpoint/2010/main" val="37305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lgn="ctr">
              <a:defRPr sz="5400" b="0"/>
            </a:lvl1pPr>
          </a:lstStyle>
          <a:p>
            <a:pPr rtl="0"/>
            <a:r>
              <a:rPr lang="fr-FR" noProof="0"/>
              <a:t>Modifiez le style du titre</a:t>
            </a:r>
          </a:p>
        </p:txBody>
      </p:sp>
      <p:sp>
        <p:nvSpPr>
          <p:cNvPr id="3" name="Sous-titre 2"/>
          <p:cNvSpPr>
            <a:spLocks noGrp="1"/>
          </p:cNvSpPr>
          <p:nvPr>
            <p:ph type="subTitle" idx="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B84BE616-57AD-451C-BDB9-B1D8D0E40CD2}"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CB3D2D9-DDF1-4439-A1D0-5334126546D0}"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C474853-0F44-4B5D-8032-02BC545F3EE0}" type="datetime1">
              <a:rPr lang="fr-FR" noProof="0" smtClean="0"/>
              <a:t>03/11/2021</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7A446534-40C3-486B-94C6-E98203D43151}" type="datetime1">
              <a:rPr lang="fr-FR" noProof="0" smtClean="0"/>
              <a:t>03/11/2021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2A3DF54-B654-4969-9346-CCB10ABB1B36}" type="datetime1">
              <a:rPr lang="fr-FR" noProof="0" smtClean="0"/>
              <a:t>03/11/2021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2576512"/>
          </a:xfrm>
        </p:spPr>
        <p:txBody>
          <a:bodyPr rtlCol="0" anchor="ctr" anchorCtr="0"/>
          <a:lstStyle>
            <a:lvl1pPr algn="l">
              <a:defRPr sz="4000" b="0"/>
            </a:lvl1pPr>
          </a:lstStyle>
          <a:p>
            <a:pPr rtl="0"/>
            <a:r>
              <a:rPr lang="fr-FR" noProof="0"/>
              <a:t>Modifiez le style du titre</a:t>
            </a:r>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C17327C-E19B-48C6-9C2B-F4F3E49E8996}"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40781D1-B0D5-4211-A2A4-38EC0A55EC96}"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9" name="Forme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nchor="ctr" anchorCtr="0"/>
          <a:lstStyle>
            <a:lvl1pPr algn="l">
              <a:defRPr sz="4000" b="0"/>
            </a:lvl1pPr>
          </a:lstStyle>
          <a:p>
            <a:pPr rtl="0"/>
            <a:r>
              <a:rPr lang="fr-FR" noProof="0"/>
              <a:t>Modifiez le style du titre</a:t>
            </a:r>
          </a:p>
        </p:txBody>
      </p:sp>
      <p:sp>
        <p:nvSpPr>
          <p:cNvPr id="6" name="Espace réservé du texte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fr-FR" noProof="0"/>
              <a:t>Modifiez les styles du texte du masque</a:t>
            </a:r>
          </a:p>
        </p:txBody>
      </p:sp>
      <p:sp>
        <p:nvSpPr>
          <p:cNvPr id="2" name="Espace réservé de la date 1"/>
          <p:cNvSpPr>
            <a:spLocks noGrp="1"/>
          </p:cNvSpPr>
          <p:nvPr>
            <p:ph type="dt" sz="half" idx="10"/>
          </p:nvPr>
        </p:nvSpPr>
        <p:spPr/>
        <p:txBody>
          <a:bodyPr rtlCol="0"/>
          <a:lstStyle/>
          <a:p>
            <a:pPr rtl="0"/>
            <a:fld id="{A545BFD4-A91F-4562-83D0-93641F3D9128}" type="datetime1">
              <a:rPr lang="fr-FR" noProof="0" smtClean="0"/>
              <a:t>03/11/2021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C7C140E-782D-4E9E-894C-893102EB4961}"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5DCC735-4836-438E-94B4-052A67B7C164}"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
        <p:nvSpPr>
          <p:cNvPr id="9" name="Espace réservé du contenu 2">
            <a:extLst>
              <a:ext uri="{FF2B5EF4-FFF2-40B4-BE49-F238E27FC236}">
                <a16:creationId xmlns:a16="http://schemas.microsoft.com/office/drawing/2014/main" id="{2A4059F8-A688-4FFE-AA79-3B6D811FA987}"/>
              </a:ext>
            </a:extLst>
          </p:cNvPr>
          <p:cNvSpPr>
            <a:spLocks noGrp="1"/>
          </p:cNvSpPr>
          <p:nvPr>
            <p:ph sz="half" idx="1" hasCustomPrompt="1"/>
          </p:nvPr>
        </p:nvSpPr>
        <p:spPr>
          <a:xfrm>
            <a:off x="838200" y="2222287"/>
            <a:ext cx="5181600" cy="36387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u de section uniquement ">
    <p:spTree>
      <p:nvGrpSpPr>
        <p:cNvPr id="1" name=""/>
        <p:cNvGrpSpPr/>
        <p:nvPr/>
      </p:nvGrpSpPr>
      <p:grpSpPr>
        <a:xfrm>
          <a:off x="0" y="0"/>
          <a:ext cx="0" cy="0"/>
          <a:chOff x="0" y="0"/>
          <a:chExt cx="0" cy="0"/>
        </a:xfrm>
      </p:grpSpPr>
      <p:sp>
        <p:nvSpPr>
          <p:cNvPr id="10" name="Forme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702FA6E0-C921-4D7E-B62B-EC7BFBAE24C9}"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8" name="Forme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375313"/>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87B74A97-18C2-432A-81AC-76BF6BC9B532}"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
        <p:nvSpPr>
          <p:cNvPr id="9" name="Espace réservé du contenu 9">
            <a:extLst>
              <a:ext uri="{FF2B5EF4-FFF2-40B4-BE49-F238E27FC236}">
                <a16:creationId xmlns:a16="http://schemas.microsoft.com/office/drawing/2014/main"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8" name="Forme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6632696" y="359551"/>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8AD7DCA-FC5E-453D-B277-FD07E71F8824}"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fr-FR" noProof="0"/>
              <a:t>Modifiez le style du titre</a:t>
            </a:r>
          </a:p>
        </p:txBody>
      </p:sp>
      <p:sp>
        <p:nvSpPr>
          <p:cNvPr id="5" name="Espace réservé de la date 4"/>
          <p:cNvSpPr>
            <a:spLocks noGrp="1"/>
          </p:cNvSpPr>
          <p:nvPr>
            <p:ph type="dt" sz="half" idx="10"/>
          </p:nvPr>
        </p:nvSpPr>
        <p:spPr>
          <a:xfrm>
            <a:off x="3885810" y="6041362"/>
            <a:ext cx="976879" cy="365125"/>
          </a:xfrm>
        </p:spPr>
        <p:txBody>
          <a:bodyPr rtlCol="0"/>
          <a:lstStyle/>
          <a:p>
            <a:pPr rtl="0"/>
            <a:fld id="{C682F63A-35CB-46AE-9C1D-159D6C6BF117}" type="datetime1">
              <a:rPr lang="fr-FR" noProof="0" smtClean="0"/>
              <a:t>03/11/2021</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A4942799-31AF-4FF8-9D79-C1A3E01FB207}" type="slidenum">
              <a:rPr lang="fr-FR" noProof="0" smtClean="0"/>
              <a:t>‹#›</a:t>
            </a:fld>
            <a:endParaRPr lang="fr-FR" noProof="0"/>
          </a:p>
        </p:txBody>
      </p:sp>
      <p:sp>
        <p:nvSpPr>
          <p:cNvPr id="12" name="Espace réservé du texte 3">
            <a:extLst>
              <a:ext uri="{FF2B5EF4-FFF2-40B4-BE49-F238E27FC236}">
                <a16:creationId xmlns:a16="http://schemas.microsoft.com/office/drawing/2014/main"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itre et contenu">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0286CBF-0642-4926-8D76-3325A476758C}"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fr-FR" noProof="0"/>
              <a:t>Modifiez le style du titre</a:t>
            </a:r>
          </a:p>
        </p:txBody>
      </p:sp>
      <p:sp>
        <p:nvSpPr>
          <p:cNvPr id="5" name="Espace réservé de la date 4"/>
          <p:cNvSpPr>
            <a:spLocks noGrp="1"/>
          </p:cNvSpPr>
          <p:nvPr>
            <p:ph type="dt" sz="half" idx="10"/>
          </p:nvPr>
        </p:nvSpPr>
        <p:spPr/>
        <p:txBody>
          <a:bodyPr rtlCol="0"/>
          <a:lstStyle/>
          <a:p>
            <a:pPr rtl="0"/>
            <a:fld id="{7561D99F-DFC4-428F-AE99-ADA3CD032D36}" type="datetime1">
              <a:rPr lang="fr-FR" noProof="0" smtClean="0"/>
              <a:t>03/11/2021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
        <p:nvSpPr>
          <p:cNvPr id="9" name="Espace réservé du contenu 8">
            <a:extLst>
              <a:ext uri="{FF2B5EF4-FFF2-40B4-BE49-F238E27FC236}">
                <a16:creationId xmlns:a16="http://schemas.microsoft.com/office/drawing/2014/main"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nchor="ctr" anchorCtr="0"/>
          <a:lstStyle>
            <a:lvl1pPr>
              <a:defRPr b="0"/>
            </a:lvl1pPr>
          </a:lstStyle>
          <a:p>
            <a:pPr rtl="0"/>
            <a:r>
              <a:rPr lang="fr-FR" noProof="0"/>
              <a:t>Modifiez le style du titre</a:t>
            </a:r>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DF3897B-312A-440A-B21F-96636D9AADA9}" type="datetime1">
              <a:rPr lang="fr-FR" noProof="0" smtClean="0"/>
              <a:t>03/11/2021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fr-FR" noProof="0"/>
              <a:t>Ajouter un pied de page</a:t>
            </a:r>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63D86642-8978-4E99-8117-E7C2E448BF50}" type="datetime1">
              <a:rPr lang="fr-FR" noProof="0" smtClean="0"/>
              <a:t>03/11/2021</a:t>
            </a:fld>
            <a:endParaRPr lang="fr-FR" noProof="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fr-FR" noProof="0" smtClean="0"/>
              <a:t>‹#›</a:t>
            </a:fld>
            <a:endParaRPr lang="fr-FR"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62133-5.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rtlCol="0"/>
          <a:lstStyle/>
          <a:p>
            <a:pPr rtl="0"/>
            <a:r>
              <a:rPr lang="fr-FR" b="0" dirty="0" err="1"/>
              <a:t>Study</a:t>
            </a:r>
            <a:r>
              <a:rPr lang="fr-FR" b="0" dirty="0"/>
              <a:t> of </a:t>
            </a:r>
            <a:r>
              <a:rPr lang="fr-FR" b="0" dirty="0" err="1"/>
              <a:t>posibilities</a:t>
            </a:r>
            <a:endParaRPr lang="fr-FR" b="0" dirty="0"/>
          </a:p>
        </p:txBody>
      </p:sp>
      <p:sp>
        <p:nvSpPr>
          <p:cNvPr id="3" name="Sous-titre 2">
            <a:extLst>
              <a:ext uri="{FF2B5EF4-FFF2-40B4-BE49-F238E27FC236}">
                <a16:creationId xmlns:a16="http://schemas.microsoft.com/office/drawing/2014/main" id="{59E5DACC-1D74-41AD-B036-C015472B948F}"/>
              </a:ext>
            </a:extLst>
          </p:cNvPr>
          <p:cNvSpPr>
            <a:spLocks noGrp="1"/>
          </p:cNvSpPr>
          <p:nvPr>
            <p:ph type="subTitle" idx="1"/>
          </p:nvPr>
        </p:nvSpPr>
        <p:spPr/>
        <p:txBody>
          <a:bodyPr rtlCol="0">
            <a:normAutofit lnSpcReduction="10000"/>
          </a:bodyPr>
          <a:lstStyle/>
          <a:p>
            <a:pPr rtl="0"/>
            <a:r>
              <a:rPr lang="fr-FR" dirty="0"/>
              <a:t>Ines</a:t>
            </a:r>
            <a:r>
              <a:rPr lang="fr-FR" sz="2400" dirty="0"/>
              <a:t> </a:t>
            </a:r>
            <a:r>
              <a:rPr lang="fr-FR" sz="2400" dirty="0" err="1"/>
              <a:t>Khemir</a:t>
            </a:r>
            <a:r>
              <a:rPr lang="fr-FR" sz="2400" dirty="0"/>
              <a:t>, Diane Vera, Jake Penney</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1BA3EC-3569-4AB9-897C-339585B8C31E}"/>
              </a:ext>
            </a:extLst>
          </p:cNvPr>
          <p:cNvSpPr>
            <a:spLocks noGrp="1"/>
          </p:cNvSpPr>
          <p:nvPr>
            <p:ph type="title"/>
          </p:nvPr>
        </p:nvSpPr>
        <p:spPr/>
        <p:txBody>
          <a:bodyPr/>
          <a:lstStyle/>
          <a:p>
            <a:r>
              <a:rPr lang="en-US" dirty="0"/>
              <a:t>Logistic regression</a:t>
            </a:r>
          </a:p>
        </p:txBody>
      </p:sp>
      <p:sp>
        <p:nvSpPr>
          <p:cNvPr id="3" name="Espace réservé du contenu 2">
            <a:extLst>
              <a:ext uri="{FF2B5EF4-FFF2-40B4-BE49-F238E27FC236}">
                <a16:creationId xmlns:a16="http://schemas.microsoft.com/office/drawing/2014/main" id="{94E138A8-506B-4007-BFF9-9C23A4F21E2D}"/>
              </a:ext>
            </a:extLst>
          </p:cNvPr>
          <p:cNvSpPr>
            <a:spLocks noGrp="1"/>
          </p:cNvSpPr>
          <p:nvPr>
            <p:ph sz="half" idx="2"/>
          </p:nvPr>
        </p:nvSpPr>
        <p:spPr/>
        <p:txBody>
          <a:bodyPr/>
          <a:lstStyle/>
          <a:p>
            <a:r>
              <a:rPr lang="en-US" dirty="0"/>
              <a:t>87% on predicting cardiovascular events https://iopscience.iop.org/article/10.1088/1742-6596/1693/1/012093/pdf</a:t>
            </a:r>
          </a:p>
        </p:txBody>
      </p:sp>
    </p:spTree>
    <p:extLst>
      <p:ext uri="{BB962C8B-B14F-4D97-AF65-F5344CB8AC3E}">
        <p14:creationId xmlns:p14="http://schemas.microsoft.com/office/powerpoint/2010/main" val="428074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E2E01-1970-4381-88A8-10C3766740B5}"/>
              </a:ext>
            </a:extLst>
          </p:cNvPr>
          <p:cNvSpPr>
            <a:spLocks noGrp="1"/>
          </p:cNvSpPr>
          <p:nvPr>
            <p:ph type="title"/>
          </p:nvPr>
        </p:nvSpPr>
        <p:spPr/>
        <p:txBody>
          <a:bodyPr/>
          <a:lstStyle/>
          <a:p>
            <a:r>
              <a:rPr lang="en-US" dirty="0"/>
              <a:t>Hybrid linear regression</a:t>
            </a:r>
          </a:p>
        </p:txBody>
      </p:sp>
      <p:sp>
        <p:nvSpPr>
          <p:cNvPr id="3" name="Espace réservé du contenu 2">
            <a:extLst>
              <a:ext uri="{FF2B5EF4-FFF2-40B4-BE49-F238E27FC236}">
                <a16:creationId xmlns:a16="http://schemas.microsoft.com/office/drawing/2014/main" id="{BA25AF77-8CBB-4446-9C4E-78FBACD9071E}"/>
              </a:ext>
            </a:extLst>
          </p:cNvPr>
          <p:cNvSpPr>
            <a:spLocks noGrp="1"/>
          </p:cNvSpPr>
          <p:nvPr>
            <p:ph sz="half" idx="2"/>
          </p:nvPr>
        </p:nvSpPr>
        <p:spPr/>
        <p:txBody>
          <a:bodyPr/>
          <a:lstStyle/>
          <a:p>
            <a:r>
              <a:rPr lang="en-US" dirty="0"/>
              <a:t>89% on heart disease prediction https://ejmcm.com/article_3785_56dea6128008c7563d95cb35313a0908.pdf</a:t>
            </a:r>
          </a:p>
        </p:txBody>
      </p:sp>
    </p:spTree>
    <p:extLst>
      <p:ext uri="{BB962C8B-B14F-4D97-AF65-F5344CB8AC3E}">
        <p14:creationId xmlns:p14="http://schemas.microsoft.com/office/powerpoint/2010/main" val="138775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a:t>
            </a:r>
            <a:r>
              <a:rPr lang="en-US" sz="4000" dirty="0"/>
              <a:t>approaches</a:t>
            </a:r>
          </a:p>
        </p:txBody>
      </p:sp>
    </p:spTree>
    <p:extLst>
      <p:ext uri="{BB962C8B-B14F-4D97-AF65-F5344CB8AC3E}">
        <p14:creationId xmlns:p14="http://schemas.microsoft.com/office/powerpoint/2010/main" val="40828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a:t>
            </a:r>
            <a:r>
              <a:rPr lang="fr-FR" dirty="0" err="1"/>
              <a:t>analysis</a:t>
            </a:r>
            <a:r>
              <a:rPr lang="fr-FR" dirty="0"/>
              <a:t> </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Load up the data.</a:t>
            </a:r>
          </a:p>
          <a:p>
            <a:pPr rtl="0"/>
            <a:r>
              <a:rPr lang="en-US" dirty="0">
                <a:ea typeface="Tahoma" panose="020B0604030504040204" pitchFamily="34" charset="0"/>
                <a:cs typeface="Tahoma" panose="020B0604030504040204" pitchFamily="34" charset="0"/>
              </a:rPr>
              <a:t>Make graphics to make us able to understand the  of the data.</a:t>
            </a:r>
          </a:p>
          <a:p>
            <a:pPr rtl="0"/>
            <a:r>
              <a:rPr lang="en-US" dirty="0">
                <a:ea typeface="Tahoma" panose="020B0604030504040204" pitchFamily="34" charset="0"/>
                <a:cs typeface="Tahoma" panose="020B0604030504040204" pitchFamily="34" charset="0"/>
              </a:rPr>
              <a:t>Remove the variable that don’t have a huge impact on the results.</a:t>
            </a:r>
          </a:p>
        </p:txBody>
      </p:sp>
    </p:spTree>
    <p:extLst>
      <p:ext uri="{BB962C8B-B14F-4D97-AF65-F5344CB8AC3E}">
        <p14:creationId xmlns:p14="http://schemas.microsoft.com/office/powerpoint/2010/main" val="172946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clean</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Fill in the gaps.</a:t>
            </a:r>
          </a:p>
          <a:p>
            <a:pPr rtl="0"/>
            <a:r>
              <a:rPr lang="en-US" dirty="0">
                <a:ea typeface="Tahoma" panose="020B0604030504040204" pitchFamily="34" charset="0"/>
                <a:cs typeface="Tahoma" panose="020B0604030504040204" pitchFamily="34" charset="0"/>
              </a:rPr>
              <a:t>Remove useless columns.</a:t>
            </a:r>
          </a:p>
        </p:txBody>
      </p:sp>
    </p:spTree>
    <p:extLst>
      <p:ext uri="{BB962C8B-B14F-4D97-AF65-F5344CB8AC3E}">
        <p14:creationId xmlns:p14="http://schemas.microsoft.com/office/powerpoint/2010/main" val="199295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en-US" dirty="0"/>
              <a:t>Machine learning algorithms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Two approaches (We are probably going to do one logistical regression and one decision tree).</a:t>
            </a:r>
          </a:p>
        </p:txBody>
      </p:sp>
    </p:spTree>
    <p:extLst>
      <p:ext uri="{BB962C8B-B14F-4D97-AF65-F5344CB8AC3E}">
        <p14:creationId xmlns:p14="http://schemas.microsoft.com/office/powerpoint/2010/main" val="130176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Table of contents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The dataset</a:t>
            </a:r>
          </a:p>
          <a:p>
            <a:pPr rtl="0"/>
            <a:r>
              <a:rPr lang="en-US" dirty="0">
                <a:ea typeface="Tahoma" panose="020B0604030504040204" pitchFamily="34" charset="0"/>
                <a:cs typeface="Tahoma" panose="020B0604030504040204" pitchFamily="34" charset="0"/>
              </a:rPr>
              <a:t>Our objectives</a:t>
            </a:r>
          </a:p>
          <a:p>
            <a:pPr rtl="0"/>
            <a:r>
              <a:rPr lang="en-US" dirty="0">
                <a:ea typeface="Tahoma" panose="020B0604030504040204" pitchFamily="34" charset="0"/>
                <a:cs typeface="Tahoma" panose="020B0604030504040204" pitchFamily="34" charset="0"/>
              </a:rPr>
              <a:t>Our approaches</a:t>
            </a:r>
          </a:p>
        </p:txBody>
      </p:sp>
    </p:spTree>
    <p:extLst>
      <p:ext uri="{BB962C8B-B14F-4D97-AF65-F5344CB8AC3E}">
        <p14:creationId xmlns:p14="http://schemas.microsoft.com/office/powerpoint/2010/main" val="2755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The </a:t>
            </a:r>
            <a:r>
              <a:rPr lang="fr-FR" sz="4000" dirty="0" err="1"/>
              <a:t>dataset</a:t>
            </a:r>
            <a:endParaRPr lang="fr-FR" sz="4000" dirty="0"/>
          </a:p>
        </p:txBody>
      </p:sp>
    </p:spTree>
    <p:extLst>
      <p:ext uri="{BB962C8B-B14F-4D97-AF65-F5344CB8AC3E}">
        <p14:creationId xmlns:p14="http://schemas.microsoft.com/office/powerpoint/2010/main" val="1964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72EB31-E42B-4D0C-AFEC-3EBBBBE96FC6}"/>
              </a:ext>
            </a:extLst>
          </p:cNvPr>
          <p:cNvSpPr>
            <a:spLocks noGrp="1"/>
          </p:cNvSpPr>
          <p:nvPr>
            <p:ph type="title"/>
          </p:nvPr>
        </p:nvSpPr>
        <p:spPr/>
        <p:txBody>
          <a:bodyPr rtlCol="0"/>
          <a:lstStyle/>
          <a:p>
            <a:pPr algn="l"/>
            <a:r>
              <a:rPr lang="en-US" b="0" i="0" dirty="0">
                <a:solidFill>
                  <a:srgbClr val="333333"/>
                </a:solidFill>
                <a:effectLst/>
                <a:latin typeface="Helvetica Neue"/>
              </a:rPr>
              <a:t>Framingham</a:t>
            </a:r>
          </a:p>
        </p:txBody>
      </p:sp>
      <p:sp>
        <p:nvSpPr>
          <p:cNvPr id="7" name="Espace réservé du texte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rtlCol="0">
            <a:normAutofit/>
          </a:bodyPr>
          <a:lstStyle/>
          <a:p>
            <a:pPr lvl="0" rtl="0"/>
            <a:r>
              <a:rPr lang="en-US" dirty="0"/>
              <a:t>Data collected by the American national heart, lung and blood institute.</a:t>
            </a:r>
          </a:p>
          <a:p>
            <a:pPr lvl="0" rtl="0"/>
            <a:r>
              <a:rPr lang="en-US" dirty="0"/>
              <a:t>Data collected between 1956-1968.</a:t>
            </a:r>
          </a:p>
          <a:p>
            <a:pPr lvl="0" rtl="0"/>
            <a:r>
              <a:rPr lang="en-US" dirty="0"/>
              <a:t>3 check-ups where data was collected.</a:t>
            </a:r>
          </a:p>
          <a:p>
            <a:pPr lvl="0" rtl="0"/>
            <a:r>
              <a:rPr lang="en-US" dirty="0"/>
              <a:t>Data collected : health statics and if a cardiovascular disease is present or not at that check-up.</a:t>
            </a:r>
          </a:p>
          <a:p>
            <a:pPr lvl="0" rtl="0"/>
            <a:r>
              <a:rPr lang="en-US" dirty="0"/>
              <a:t>In this study we have an adjusted dataset of 4434 participants. </a:t>
            </a:r>
          </a:p>
        </p:txBody>
      </p:sp>
      <p:pic>
        <p:nvPicPr>
          <p:cNvPr id="4" name="Image 3" descr="Une image contenant texte&#10;&#10;Description générée automatiquement">
            <a:extLst>
              <a:ext uri="{FF2B5EF4-FFF2-40B4-BE49-F238E27FC236}">
                <a16:creationId xmlns:a16="http://schemas.microsoft.com/office/drawing/2014/main" id="{61016C1A-2CAA-4803-8184-04AA9A44D476}"/>
              </a:ext>
            </a:extLst>
          </p:cNvPr>
          <p:cNvPicPr>
            <a:picLocks noChangeAspect="1"/>
          </p:cNvPicPr>
          <p:nvPr/>
        </p:nvPicPr>
        <p:blipFill>
          <a:blip r:embed="rId3"/>
          <a:stretch>
            <a:fillRect/>
          </a:stretch>
        </p:blipFill>
        <p:spPr>
          <a:xfrm>
            <a:off x="6825578" y="3079531"/>
            <a:ext cx="4776027" cy="917347"/>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objectives</a:t>
            </a:r>
          </a:p>
        </p:txBody>
      </p:sp>
    </p:spTree>
    <p:extLst>
      <p:ext uri="{BB962C8B-B14F-4D97-AF65-F5344CB8AC3E}">
        <p14:creationId xmlns:p14="http://schemas.microsoft.com/office/powerpoint/2010/main" val="4908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Objectives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Predict if the patient will develop a cardiovascular disease by the next appointment.</a:t>
            </a:r>
          </a:p>
          <a:p>
            <a:pPr rtl="0"/>
            <a:r>
              <a:rPr lang="en-US" dirty="0">
                <a:ea typeface="Tahoma" panose="020B0604030504040204" pitchFamily="34" charset="0"/>
                <a:cs typeface="Tahoma" panose="020B0604030504040204" pitchFamily="34" charset="0"/>
              </a:rPr>
              <a:t>Use two different approaches and compare them.</a:t>
            </a:r>
          </a:p>
        </p:txBody>
      </p:sp>
    </p:spTree>
    <p:extLst>
      <p:ext uri="{BB962C8B-B14F-4D97-AF65-F5344CB8AC3E}">
        <p14:creationId xmlns:p14="http://schemas.microsoft.com/office/powerpoint/2010/main" val="56884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err="1"/>
              <a:t>Research</a:t>
            </a:r>
            <a:endParaRPr lang="fr-FR" sz="4000" dirty="0"/>
          </a:p>
        </p:txBody>
      </p:sp>
    </p:spTree>
    <p:extLst>
      <p:ext uri="{BB962C8B-B14F-4D97-AF65-F5344CB8AC3E}">
        <p14:creationId xmlns:p14="http://schemas.microsoft.com/office/powerpoint/2010/main" val="351464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E2E01-1970-4381-88A8-10C3766740B5}"/>
              </a:ext>
            </a:extLst>
          </p:cNvPr>
          <p:cNvSpPr>
            <a:spLocks noGrp="1"/>
          </p:cNvSpPr>
          <p:nvPr>
            <p:ph type="title"/>
          </p:nvPr>
        </p:nvSpPr>
        <p:spPr/>
        <p:txBody>
          <a:bodyPr/>
          <a:lstStyle/>
          <a:p>
            <a:r>
              <a:rPr lang="en-US" dirty="0"/>
              <a:t>Decision tree</a:t>
            </a:r>
          </a:p>
        </p:txBody>
      </p:sp>
      <p:sp>
        <p:nvSpPr>
          <p:cNvPr id="3" name="Espace réservé du contenu 2">
            <a:extLst>
              <a:ext uri="{FF2B5EF4-FFF2-40B4-BE49-F238E27FC236}">
                <a16:creationId xmlns:a16="http://schemas.microsoft.com/office/drawing/2014/main" id="{BA25AF77-8CBB-4446-9C4E-78FBACD9071E}"/>
              </a:ext>
            </a:extLst>
          </p:cNvPr>
          <p:cNvSpPr>
            <a:spLocks noGrp="1"/>
          </p:cNvSpPr>
          <p:nvPr>
            <p:ph sz="half" idx="2"/>
          </p:nvPr>
        </p:nvSpPr>
        <p:spPr/>
        <p:txBody>
          <a:bodyPr/>
          <a:lstStyle/>
          <a:p>
            <a:r>
              <a:rPr lang="en-US" dirty="0"/>
              <a:t>Random forest 78 % on cardiovascular disease development prediction </a:t>
            </a:r>
            <a:r>
              <a:rPr lang="en-US" dirty="0">
                <a:hlinkClick r:id="rId2"/>
              </a:rPr>
              <a:t>https://www.nature.com/articles/s41598-020-62133-5.pdf</a:t>
            </a:r>
            <a:endParaRPr lang="en-US" dirty="0"/>
          </a:p>
          <a:p>
            <a:r>
              <a:rPr lang="en-US" dirty="0"/>
              <a:t>Decision tree J48 98% on predicting if someone has developed heart disease or not. https://bmcbioinformatics.biomedcentral.com/track/pdf/10.1186/s12859-020-03626-y.pdf</a:t>
            </a:r>
          </a:p>
        </p:txBody>
      </p:sp>
    </p:spTree>
    <p:extLst>
      <p:ext uri="{BB962C8B-B14F-4D97-AF65-F5344CB8AC3E}">
        <p14:creationId xmlns:p14="http://schemas.microsoft.com/office/powerpoint/2010/main" val="93625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A2E4A-FC29-4E7D-9ACF-D3D433334EA1}"/>
              </a:ext>
            </a:extLst>
          </p:cNvPr>
          <p:cNvSpPr>
            <a:spLocks noGrp="1"/>
          </p:cNvSpPr>
          <p:nvPr>
            <p:ph type="title"/>
          </p:nvPr>
        </p:nvSpPr>
        <p:spPr/>
        <p:txBody>
          <a:bodyPr/>
          <a:lstStyle/>
          <a:p>
            <a:r>
              <a:rPr lang="en-US" dirty="0"/>
              <a:t>Decision table</a:t>
            </a:r>
          </a:p>
        </p:txBody>
      </p:sp>
      <p:sp>
        <p:nvSpPr>
          <p:cNvPr id="3" name="Espace réservé du contenu 2">
            <a:extLst>
              <a:ext uri="{FF2B5EF4-FFF2-40B4-BE49-F238E27FC236}">
                <a16:creationId xmlns:a16="http://schemas.microsoft.com/office/drawing/2014/main" id="{060239A8-3AFA-4AD0-93C1-F97C71A9F176}"/>
              </a:ext>
            </a:extLst>
          </p:cNvPr>
          <p:cNvSpPr>
            <a:spLocks noGrp="1"/>
          </p:cNvSpPr>
          <p:nvPr>
            <p:ph sz="half" idx="2"/>
          </p:nvPr>
        </p:nvSpPr>
        <p:spPr/>
        <p:txBody>
          <a:bodyPr/>
          <a:lstStyle/>
          <a:p>
            <a:r>
              <a:rPr lang="en-US" dirty="0"/>
              <a:t>93% predicting cardiovascular disease from patient data https://bmcbioinformatics.biomedcentral.com/track/pdf/10.1186/s12859-020-03626-y.pdf</a:t>
            </a:r>
          </a:p>
        </p:txBody>
      </p:sp>
    </p:spTree>
    <p:extLst>
      <p:ext uri="{BB962C8B-B14F-4D97-AF65-F5344CB8AC3E}">
        <p14:creationId xmlns:p14="http://schemas.microsoft.com/office/powerpoint/2010/main" val="19231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0478150_TF45182065" id="{4F34BD9E-3787-4122-98F6-077A3E6C11B9}" vid="{8C93215E-E775-442C-A6AE-2C32A8BBE29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 d’un discours persuasif </Template>
  <TotalTime>415</TotalTime>
  <Words>1099</Words>
  <Application>Microsoft Office PowerPoint</Application>
  <PresentationFormat>Widescreen</PresentationFormat>
  <Paragraphs>78</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Concis</vt:lpstr>
      <vt:lpstr>Study of posibilities</vt:lpstr>
      <vt:lpstr>Table of contents</vt:lpstr>
      <vt:lpstr>The dataset</vt:lpstr>
      <vt:lpstr>Framingham</vt:lpstr>
      <vt:lpstr>Our objectives</vt:lpstr>
      <vt:lpstr>Objectives</vt:lpstr>
      <vt:lpstr>Research</vt:lpstr>
      <vt:lpstr>Decision tree</vt:lpstr>
      <vt:lpstr>Decision table</vt:lpstr>
      <vt:lpstr>Logistic regression</vt:lpstr>
      <vt:lpstr>Hybrid linear regression</vt:lpstr>
      <vt:lpstr>Our approaches</vt:lpstr>
      <vt:lpstr>Data analysis </vt:lpstr>
      <vt:lpstr>Data clean</vt:lpstr>
      <vt:lpstr>Machine learning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posibilities</dc:title>
  <dc:creator>Jake Penney</dc:creator>
  <cp:lastModifiedBy>Jake Penney</cp:lastModifiedBy>
  <cp:revision>8</cp:revision>
  <dcterms:created xsi:type="dcterms:W3CDTF">2021-10-07T15:41:20Z</dcterms:created>
  <dcterms:modified xsi:type="dcterms:W3CDTF">2021-11-03T14:06:08Z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