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7" r:id="rId5"/>
    <p:sldId id="268" r:id="rId6"/>
    <p:sldId id="277" r:id="rId7"/>
    <p:sldId id="258" r:id="rId8"/>
    <p:sldId id="262" r:id="rId9"/>
    <p:sldId id="269" r:id="rId10"/>
    <p:sldId id="286" r:id="rId11"/>
    <p:sldId id="263" r:id="rId12"/>
    <p:sldId id="28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9095" y="1807528"/>
            <a:ext cx="9144000" cy="2387600"/>
          </a:xfrm>
        </p:spPr>
        <p:txBody>
          <a:bodyPr>
            <a:noAutofit/>
          </a:bodyPr>
          <a:lstStyle/>
          <a:p>
            <a:r>
              <a:rPr lang="en-US" sz="8000" b="1" dirty="0"/>
              <a:t>Вычисление выражений в ПОЛИЗ</a:t>
            </a:r>
            <a:endParaRPr lang="en-US" sz="8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0" y="448945"/>
            <a:ext cx="12297410" cy="6274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sz="1700">
                <a:latin typeface="Times New Roman" panose="02020603050405020304" charset="0"/>
                <a:cs typeface="Times New Roman" panose="02020603050405020304" charset="0"/>
              </a:rPr>
              <a:t>int calculateRPN(string rpn) {</a:t>
            </a:r>
            <a:endParaRPr lang="en-US" sz="17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700">
                <a:latin typeface="Times New Roman" panose="02020603050405020304" charset="0"/>
                <a:cs typeface="Times New Roman" panose="02020603050405020304" charset="0"/>
              </a:rPr>
              <a:t>	stack&lt;int&gt; numbers;</a:t>
            </a:r>
            <a:r>
              <a:rPr lang="ru-RU" altLang="en-US" sz="1700">
                <a:latin typeface="Times New Roman" panose="02020603050405020304" charset="0"/>
                <a:cs typeface="Times New Roman" panose="02020603050405020304" charset="0"/>
              </a:rPr>
              <a:t> // стек для хранения чисел </a:t>
            </a:r>
            <a:endParaRPr lang="en-US" sz="17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700">
                <a:latin typeface="Times New Roman" panose="02020603050405020304" charset="0"/>
                <a:cs typeface="Times New Roman" panose="02020603050405020304" charset="0"/>
              </a:rPr>
              <a:t>	for (int i = 0; i &lt; rpn.length(); i++) {</a:t>
            </a:r>
            <a:endParaRPr lang="en-US" sz="17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700">
                <a:latin typeface="Times New Roman" panose="02020603050405020304" charset="0"/>
                <a:cs typeface="Times New Roman" panose="02020603050405020304" charset="0"/>
              </a:rPr>
              <a:t>		if (isoperator(rpn[i])) {</a:t>
            </a:r>
            <a:endParaRPr lang="en-US" sz="17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700">
                <a:latin typeface="Times New Roman" panose="02020603050405020304" charset="0"/>
                <a:cs typeface="Times New Roman" panose="02020603050405020304" charset="0"/>
              </a:rPr>
              <a:t>		int b = numbers.top();</a:t>
            </a:r>
            <a:r>
              <a:rPr lang="ru-RU" altLang="en-US" sz="1700">
                <a:latin typeface="Times New Roman" panose="02020603050405020304" charset="0"/>
                <a:cs typeface="Times New Roman" panose="02020603050405020304" charset="0"/>
              </a:rPr>
              <a:t> // присваиваем второму операнду значение числа, которое лежит на вершине стека</a:t>
            </a:r>
            <a:endParaRPr lang="en-US" sz="17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700">
                <a:latin typeface="Times New Roman" panose="02020603050405020304" charset="0"/>
                <a:cs typeface="Times New Roman" panose="02020603050405020304" charset="0"/>
              </a:rPr>
              <a:t>		numbers.pop();</a:t>
            </a:r>
            <a:r>
              <a:rPr lang="ru-RU" altLang="en-US" sz="1700">
                <a:latin typeface="Times New Roman" panose="02020603050405020304" charset="0"/>
                <a:cs typeface="Times New Roman" panose="02020603050405020304" charset="0"/>
              </a:rPr>
              <a:t> // удаляем его из стека</a:t>
            </a:r>
            <a:endParaRPr lang="en-US" sz="17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700">
                <a:latin typeface="Times New Roman" panose="02020603050405020304" charset="0"/>
                <a:cs typeface="Times New Roman" panose="02020603050405020304" charset="0"/>
              </a:rPr>
              <a:t>		int a = numbers.top();</a:t>
            </a:r>
            <a:r>
              <a:rPr lang="ru-RU" altLang="en-US" sz="1700">
                <a:latin typeface="Times New Roman" panose="02020603050405020304" charset="0"/>
                <a:cs typeface="Times New Roman" panose="02020603050405020304" charset="0"/>
              </a:rPr>
              <a:t> // </a:t>
            </a:r>
            <a:r>
              <a:rPr lang="ru-RU" altLang="en-US" sz="1700">
                <a:latin typeface="Times New Roman" panose="02020603050405020304" charset="0"/>
                <a:cs typeface="Times New Roman" panose="02020603050405020304" charset="0"/>
                <a:sym typeface="+mn-ea"/>
              </a:rPr>
              <a:t>присваиваем первому операнду значение числа, которое лежит на вершине стека</a:t>
            </a:r>
            <a:endParaRPr lang="en-US" sz="17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700">
                <a:latin typeface="Times New Roman" panose="02020603050405020304" charset="0"/>
                <a:cs typeface="Times New Roman" panose="02020603050405020304" charset="0"/>
              </a:rPr>
              <a:t>		numbers.pop();</a:t>
            </a:r>
            <a:r>
              <a:rPr lang="ru-RU" altLang="en-US" sz="17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ru-RU" altLang="en-US" sz="17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удаляем его из стека</a:t>
            </a:r>
            <a:endParaRPr lang="en-US" sz="17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700">
                <a:latin typeface="Times New Roman" panose="02020603050405020304" charset="0"/>
                <a:cs typeface="Times New Roman" panose="02020603050405020304" charset="0"/>
              </a:rPr>
              <a:t>		switch (rpn[i]) {</a:t>
            </a:r>
            <a:r>
              <a:rPr lang="ru-RU" altLang="en-US" sz="1700">
                <a:latin typeface="Times New Roman" panose="02020603050405020304" charset="0"/>
                <a:cs typeface="Times New Roman" panose="02020603050405020304" charset="0"/>
              </a:rPr>
              <a:t> // делаем выбор операции </a:t>
            </a:r>
            <a:endParaRPr lang="en-US" sz="17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700">
                <a:latin typeface="Times New Roman" panose="02020603050405020304" charset="0"/>
                <a:cs typeface="Times New Roman" panose="02020603050405020304" charset="0"/>
              </a:rPr>
              <a:t>		</a:t>
            </a:r>
            <a:r>
              <a:rPr lang="ru-RU" altLang="en-US" sz="1700"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US" sz="1700">
                <a:latin typeface="Times New Roman" panose="02020603050405020304" charset="0"/>
                <a:cs typeface="Times New Roman" panose="02020603050405020304" charset="0"/>
              </a:rPr>
              <a:t>case '+':{</a:t>
            </a:r>
            <a:r>
              <a:rPr lang="ru-RU" altLang="en-US" sz="17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700">
                <a:latin typeface="Times New Roman" panose="02020603050405020304" charset="0"/>
                <a:cs typeface="Times New Roman" panose="02020603050405020304" charset="0"/>
              </a:rPr>
              <a:t>numbers.push(a + b);</a:t>
            </a:r>
            <a:r>
              <a:rPr lang="ru-RU" altLang="en-US" sz="170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1700">
                <a:latin typeface="Times New Roman" panose="02020603050405020304" charset="0"/>
                <a:cs typeface="Times New Roman" panose="02020603050405020304" charset="0"/>
              </a:rPr>
              <a:t>break;}</a:t>
            </a:r>
            <a:endParaRPr lang="en-US" sz="17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700">
                <a:latin typeface="Times New Roman" panose="02020603050405020304" charset="0"/>
                <a:cs typeface="Times New Roman" panose="02020603050405020304" charset="0"/>
              </a:rPr>
              <a:t>			case '-': {</a:t>
            </a:r>
            <a:r>
              <a:rPr lang="ru-RU" altLang="en-US" sz="17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700">
                <a:latin typeface="Times New Roman" panose="02020603050405020304" charset="0"/>
                <a:cs typeface="Times New Roman" panose="02020603050405020304" charset="0"/>
              </a:rPr>
              <a:t>numbers.push(a - b);</a:t>
            </a:r>
            <a:r>
              <a:rPr lang="ru-RU" altLang="en-US" sz="170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1700">
                <a:latin typeface="Times New Roman" panose="02020603050405020304" charset="0"/>
                <a:cs typeface="Times New Roman" panose="02020603050405020304" charset="0"/>
              </a:rPr>
              <a:t>break;}</a:t>
            </a:r>
            <a:endParaRPr lang="en-US" sz="17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700">
                <a:latin typeface="Times New Roman" panose="02020603050405020304" charset="0"/>
                <a:cs typeface="Times New Roman" panose="02020603050405020304" charset="0"/>
              </a:rPr>
              <a:t>			case '*': {</a:t>
            </a:r>
            <a:r>
              <a:rPr lang="ru-RU" altLang="en-US" sz="17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700">
                <a:latin typeface="Times New Roman" panose="02020603050405020304" charset="0"/>
                <a:cs typeface="Times New Roman" panose="02020603050405020304" charset="0"/>
              </a:rPr>
              <a:t>numbers.push(a * b);</a:t>
            </a:r>
            <a:r>
              <a:rPr lang="ru-RU" altLang="en-US" sz="170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1700">
                <a:latin typeface="Times New Roman" panose="02020603050405020304" charset="0"/>
                <a:cs typeface="Times New Roman" panose="02020603050405020304" charset="0"/>
              </a:rPr>
              <a:t>break;}</a:t>
            </a:r>
            <a:endParaRPr lang="en-US" sz="17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700">
                <a:latin typeface="Times New Roman" panose="02020603050405020304" charset="0"/>
                <a:cs typeface="Times New Roman" panose="02020603050405020304" charset="0"/>
              </a:rPr>
              <a:t>		</a:t>
            </a:r>
            <a:r>
              <a:rPr lang="ru-RU" altLang="en-US" sz="1700"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US" sz="1700">
                <a:latin typeface="Times New Roman" panose="02020603050405020304" charset="0"/>
                <a:cs typeface="Times New Roman" panose="02020603050405020304" charset="0"/>
              </a:rPr>
              <a:t>case '/': {</a:t>
            </a:r>
            <a:r>
              <a:rPr lang="ru-RU" altLang="en-US" sz="170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1700">
                <a:latin typeface="Times New Roman" panose="02020603050405020304" charset="0"/>
                <a:cs typeface="Times New Roman" panose="02020603050405020304" charset="0"/>
              </a:rPr>
              <a:t>int c;</a:t>
            </a:r>
            <a:endParaRPr lang="en-US" sz="17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700">
                <a:latin typeface="Times New Roman" panose="02020603050405020304" charset="0"/>
                <a:cs typeface="Times New Roman" panose="02020603050405020304" charset="0"/>
              </a:rPr>
              <a:t>			try {</a:t>
            </a:r>
            <a:r>
              <a:rPr lang="ru-RU" altLang="en-US" sz="1700">
                <a:latin typeface="Times New Roman" panose="02020603050405020304" charset="0"/>
                <a:cs typeface="Times New Roman" panose="02020603050405020304" charset="0"/>
              </a:rPr>
              <a:t> // проверка деления на ноль</a:t>
            </a:r>
            <a:endParaRPr lang="en-US" sz="17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700">
                <a:latin typeface="Times New Roman" panose="02020603050405020304" charset="0"/>
                <a:cs typeface="Times New Roman" panose="02020603050405020304" charset="0"/>
              </a:rPr>
              <a:t>			c = devide(a, b);}</a:t>
            </a:r>
            <a:endParaRPr lang="en-US" sz="17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700">
                <a:latin typeface="Times New Roman" panose="02020603050405020304" charset="0"/>
                <a:cs typeface="Times New Roman" panose="02020603050405020304" charset="0"/>
              </a:rPr>
              <a:t>			catch (const char *e) {</a:t>
            </a:r>
            <a:endParaRPr lang="en-US" sz="17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700">
                <a:latin typeface="Times New Roman" panose="02020603050405020304" charset="0"/>
                <a:cs typeface="Times New Roman" panose="02020603050405020304" charset="0"/>
              </a:rPr>
              <a:t>			</a:t>
            </a:r>
            <a:r>
              <a:rPr lang="ru-RU" altLang="en-US" sz="1700"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US" sz="1700">
                <a:latin typeface="Times New Roman" panose="02020603050405020304" charset="0"/>
                <a:cs typeface="Times New Roman" panose="02020603050405020304" charset="0"/>
              </a:rPr>
              <a:t>cout &lt;&lt; division_by_zero;</a:t>
            </a:r>
            <a:endParaRPr lang="en-US" sz="17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700">
                <a:latin typeface="Times New Roman" panose="02020603050405020304" charset="0"/>
                <a:cs typeface="Times New Roman" panose="02020603050405020304" charset="0"/>
              </a:rPr>
              <a:t>				exit(0);}</a:t>
            </a:r>
            <a:endParaRPr lang="en-US" sz="17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700">
                <a:latin typeface="Times New Roman" panose="02020603050405020304" charset="0"/>
                <a:cs typeface="Times New Roman" panose="02020603050405020304" charset="0"/>
              </a:rPr>
              <a:t>			numbers.push(c);</a:t>
            </a:r>
            <a:r>
              <a:rPr lang="ru-RU" altLang="en-US" sz="170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1700">
                <a:latin typeface="Times New Roman" panose="02020603050405020304" charset="0"/>
                <a:cs typeface="Times New Roman" panose="02020603050405020304" charset="0"/>
              </a:rPr>
              <a:t>break;</a:t>
            </a:r>
            <a:r>
              <a:rPr lang="ru-RU" altLang="en-US" sz="17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7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sz="17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700">
                <a:latin typeface="Times New Roman" panose="02020603050405020304" charset="0"/>
                <a:cs typeface="Times New Roman" panose="02020603050405020304" charset="0"/>
              </a:rPr>
              <a:t>			}}</a:t>
            </a:r>
            <a:endParaRPr lang="en-US" sz="17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700">
                <a:latin typeface="Times New Roman" panose="02020603050405020304" charset="0"/>
                <a:cs typeface="Times New Roman" panose="02020603050405020304" charset="0"/>
              </a:rPr>
              <a:t>			else if (rpn[i] == ' ') {</a:t>
            </a:r>
            <a:r>
              <a:rPr lang="ru-RU" altLang="en-US" sz="1700">
                <a:latin typeface="Times New Roman" panose="02020603050405020304" charset="0"/>
                <a:cs typeface="Times New Roman" panose="02020603050405020304" charset="0"/>
              </a:rPr>
              <a:t> // игнорируем пробельные символы</a:t>
            </a:r>
            <a:endParaRPr lang="en-US" sz="17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700">
                <a:latin typeface="Times New Roman" panose="02020603050405020304" charset="0"/>
                <a:cs typeface="Times New Roman" panose="02020603050405020304" charset="0"/>
              </a:rPr>
              <a:t>				continue;}</a:t>
            </a:r>
            <a:endParaRPr lang="en-US" sz="17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700">
                <a:latin typeface="Times New Roman" panose="02020603050405020304" charset="0"/>
                <a:cs typeface="Times New Roman" panose="02020603050405020304" charset="0"/>
              </a:rPr>
              <a:t>			else {</a:t>
            </a:r>
            <a:r>
              <a:rPr lang="ru-RU" altLang="en-US" sz="170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1700">
                <a:latin typeface="Times New Roman" panose="02020603050405020304" charset="0"/>
                <a:cs typeface="Times New Roman" panose="02020603050405020304" charset="0"/>
              </a:rPr>
              <a:t>numbers.push(stoi(getnum(rpn, i)));}}</a:t>
            </a:r>
            <a:endParaRPr lang="en-US" sz="17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700">
                <a:latin typeface="Times New Roman" panose="02020603050405020304" charset="0"/>
                <a:cs typeface="Times New Roman" panose="02020603050405020304" charset="0"/>
              </a:rPr>
              <a:t>	return numbers.top();}</a:t>
            </a:r>
            <a:endParaRPr lang="en-US" sz="17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8465" y="-73025"/>
            <a:ext cx="113550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2800" b="1"/>
              <a:t>Реализация алгоритма вычисления выражения в ПОЛИЗ на языке С++</a:t>
            </a:r>
            <a:endParaRPr lang="ru-RU" altLang="en-US" sz="28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706880" y="3640455"/>
            <a:ext cx="93173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3600" b="1">
                <a:latin typeface="Times New Roman" panose="02020603050405020304" charset="0"/>
                <a:cs typeface="Times New Roman" panose="02020603050405020304" charset="0"/>
              </a:rPr>
              <a:t>Результат выполнения</a:t>
            </a:r>
            <a:r>
              <a:rPr lang="en-US" altLang="ru-RU" sz="36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ru-RU" altLang="ru-RU" sz="3600" b="1">
                <a:latin typeface="Times New Roman" panose="02020603050405020304" charset="0"/>
                <a:cs typeface="Times New Roman" panose="02020603050405020304" charset="0"/>
              </a:rPr>
              <a:t>программы</a:t>
            </a:r>
            <a:endParaRPr lang="ru-RU" altLang="ru-RU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7995" y="4448810"/>
            <a:ext cx="6310630" cy="190627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18465" y="145415"/>
            <a:ext cx="11355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3600" b="1"/>
              <a:t>Инфиксная запись</a:t>
            </a:r>
            <a:endParaRPr lang="ru-RU" altLang="en-US" sz="3600" b="1"/>
          </a:p>
        </p:txBody>
      </p:sp>
      <p:sp>
        <p:nvSpPr>
          <p:cNvPr id="6" name="Text Box 5"/>
          <p:cNvSpPr txBox="1"/>
          <p:nvPr/>
        </p:nvSpPr>
        <p:spPr>
          <a:xfrm>
            <a:off x="0" y="861695"/>
            <a:ext cx="12192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latin typeface="Times New Roman" panose="02020603050405020304" charset="0"/>
                <a:cs typeface="Times New Roman" panose="02020603050405020304" charset="0"/>
              </a:rPr>
              <a:t>(30 - 10) * 5 + (10 / (2 + 3))</a:t>
            </a:r>
            <a:endParaRPr lang="ru-RU" altLang="en-US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85775" y="1917700"/>
            <a:ext cx="11355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3600" b="1"/>
              <a:t>Обратная польская запись</a:t>
            </a:r>
            <a:endParaRPr lang="ru-RU" altLang="en-US" sz="3600" b="1"/>
          </a:p>
        </p:txBody>
      </p:sp>
      <p:sp>
        <p:nvSpPr>
          <p:cNvPr id="4" name="Text Box 3"/>
          <p:cNvSpPr txBox="1"/>
          <p:nvPr/>
        </p:nvSpPr>
        <p:spPr>
          <a:xfrm>
            <a:off x="485775" y="2770505"/>
            <a:ext cx="113550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30 10 - 5 * 10 2 3 + / +</a:t>
            </a:r>
            <a:endParaRPr lang="en-US" sz="4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418465" y="145415"/>
            <a:ext cx="11355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3600" b="1"/>
              <a:t>Выводы</a:t>
            </a:r>
            <a:endParaRPr lang="ru-RU" altLang="en-US" sz="3600" b="1"/>
          </a:p>
        </p:txBody>
      </p:sp>
      <p:sp>
        <p:nvSpPr>
          <p:cNvPr id="2" name="Text Box 1"/>
          <p:cNvSpPr txBox="1"/>
          <p:nvPr/>
        </p:nvSpPr>
        <p:spPr>
          <a:xfrm>
            <a:off x="1490345" y="1041400"/>
            <a:ext cx="1028319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>
                <a:latin typeface="Times New Roman" panose="02020603050405020304" charset="0"/>
                <a:cs typeface="Times New Roman" panose="02020603050405020304" charset="0"/>
              </a:rPr>
              <a:t>Обратная польская запись унифицирована. В ПОЛИЗ одинаково записываются </a:t>
            </a:r>
            <a:r>
              <a:rPr lang="ru-RU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бинарные, </a:t>
            </a:r>
            <a:r>
              <a:rPr lang="ru-RU" sz="2800">
                <a:latin typeface="Times New Roman" panose="02020603050405020304" charset="0"/>
                <a:cs typeface="Times New Roman" panose="02020603050405020304" charset="0"/>
              </a:rPr>
              <a:t>унарные, тернарные и любые другие операции, обращения к функциям. </a:t>
            </a:r>
            <a:endParaRPr lang="ru-RU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>
                <a:latin typeface="Times New Roman" panose="02020603050405020304" charset="0"/>
                <a:cs typeface="Times New Roman" panose="02020603050405020304" charset="0"/>
              </a:rPr>
              <a:t>Инфиксное выражение преобразуется в ПОЛИЗ с помощью алгоритма Дейкстры.</a:t>
            </a:r>
            <a:endParaRPr lang="ru-RU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>
                <a:latin typeface="Times New Roman" panose="02020603050405020304" charset="0"/>
                <a:cs typeface="Times New Roman" panose="02020603050405020304" charset="0"/>
              </a:rPr>
              <a:t>Для вычисления выражения в обратной польской записи используется стек.</a:t>
            </a:r>
            <a:endParaRPr lang="ru-RU" sz="28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Полученный опыт позволил расширить знания в области алгоритмов и структур данных. 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Эти знания пригодятся нам в дальнейшем для реализации собственного компилятора.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37795" y="1191895"/>
            <a:ext cx="11987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 b="1"/>
              <a:t>Формы представления математических выражений</a:t>
            </a:r>
            <a:endParaRPr lang="ru-RU" altLang="en-US" sz="4000" b="1"/>
          </a:p>
        </p:txBody>
      </p:sp>
      <p:grpSp>
        <p:nvGrpSpPr>
          <p:cNvPr id="12" name="Group 11"/>
          <p:cNvGrpSpPr/>
          <p:nvPr/>
        </p:nvGrpSpPr>
        <p:grpSpPr>
          <a:xfrm>
            <a:off x="515620" y="2040255"/>
            <a:ext cx="11141710" cy="3343275"/>
            <a:chOff x="812" y="1781"/>
            <a:chExt cx="17546" cy="5265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588" y="1781"/>
              <a:ext cx="1498" cy="288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9535" y="1781"/>
              <a:ext cx="101" cy="310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948" y="1781"/>
              <a:ext cx="1498" cy="288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9" name="Text Box 8"/>
            <p:cNvSpPr txBox="1"/>
            <p:nvPr/>
          </p:nvSpPr>
          <p:spPr>
            <a:xfrm>
              <a:off x="812" y="4890"/>
              <a:ext cx="5361" cy="198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ru-RU" altLang="en-US" sz="3600" b="1"/>
                <a:t>Инфиксная</a:t>
              </a:r>
              <a:endParaRPr lang="ru-RU" altLang="en-US" sz="3600" b="1"/>
            </a:p>
            <a:p>
              <a:pPr algn="ctr"/>
              <a:r>
                <a:rPr lang="ru-RU" altLang="en-US" sz="3600" b="1"/>
                <a:t>A + B * C + D</a:t>
              </a:r>
              <a:endParaRPr lang="ru-RU" altLang="en-US" sz="3600" b="1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6905" y="5090"/>
              <a:ext cx="5361" cy="195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ru-RU" altLang="en-US" sz="3600" b="1"/>
                <a:t>Постфиксная</a:t>
              </a:r>
              <a:endParaRPr lang="ru-RU" altLang="en-US" sz="3600" b="1"/>
            </a:p>
            <a:p>
              <a:pPr algn="ctr"/>
              <a:r>
                <a:rPr lang="ru-RU" altLang="en-US" sz="3600" b="1"/>
                <a:t>A B C * + D +</a:t>
              </a:r>
              <a:endParaRPr lang="ru-RU" altLang="en-US" sz="3600" b="1"/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12998" y="4890"/>
              <a:ext cx="5361" cy="18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ru-RU" altLang="en-US" sz="3600" b="1"/>
                <a:t>Префиксная</a:t>
              </a:r>
              <a:endParaRPr lang="ru-RU" altLang="en-US" sz="3600" b="1"/>
            </a:p>
            <a:p>
              <a:pPr algn="ctr"/>
              <a:r>
                <a:rPr lang="ru-RU" altLang="en-US" sz="3600" b="1"/>
                <a:t>+ + A * B C D</a:t>
              </a:r>
              <a:endParaRPr lang="ru-RU" altLang="en-US" sz="3600" b="1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37795" y="545465"/>
            <a:ext cx="11987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 b="1"/>
              <a:t>Преимущества</a:t>
            </a:r>
            <a:endParaRPr lang="ru-RU" altLang="en-US" sz="40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1"/>
              <p:cNvSpPr txBox="1"/>
              <p:nvPr/>
            </p:nvSpPr>
            <p:spPr>
              <a:xfrm>
                <a:off x="443230" y="1437005"/>
                <a:ext cx="11362690" cy="4829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342900" indent="-342900">
                  <a:lnSpc>
                    <a:spcPct val="110000"/>
                  </a:lnSpc>
                  <a:buFont typeface="+mj-lt"/>
                  <a:buAutoNum type="arabicParenR"/>
                </a:pPr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В ПОЛИЗ не нужны скобки для определения порядка выполнения операций.</a:t>
                </a:r>
                <a:endParaRPr lang="ru-RU" altLang="en-US" sz="28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342900" indent="-342900">
                  <a:lnSpc>
                    <a:spcPct val="110000"/>
                  </a:lnSpc>
                  <a:buFont typeface="+mj-lt"/>
                  <a:buAutoNum type="arabicParenR"/>
                </a:pPr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Упрощенная обработка: ПОЛИЗ облегчает вычисление выражения. Операции выполняются непосредственно над операндами, без необходимости учета приоритета операций.</a:t>
                </a:r>
                <a:endParaRPr lang="ru-RU" altLang="en-US" sz="28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342900" indent="-342900">
                  <a:lnSpc>
                    <a:spcPct val="110000"/>
                  </a:lnSpc>
                  <a:buFont typeface="+mj-lt"/>
                  <a:buAutoNum type="arabicParenR"/>
                </a:pPr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Выражение в обратной польской записи может вычисляться за один просмотр выражения слева направо за линейное время, сложность алгоритма </a:t>
                </a:r>
                <a14:m>
                  <m:oMath xmlns:m="http://schemas.openxmlformats.org/officeDocument/2006/math"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</a:rPr>
                      <m:t>𝑂</m:t>
                    </m:r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, где</a:t>
                </a:r>
                <a:r>
                  <a:rPr lang="en-US" altLang="ru-RU" sz="2800">
                    <a:latin typeface="Times New Roman" panose="02020603050405020304" charset="0"/>
                    <a:cs typeface="Times New Roman" panose="02020603050405020304" charset="0"/>
                  </a:rPr>
                  <a:t> n</a:t>
                </a:r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 — длина строки</a:t>
                </a:r>
                <a:endParaRPr lang="ru-RU" altLang="en-US" sz="28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342900" indent="-342900">
                  <a:lnSpc>
                    <a:spcPct val="110000"/>
                  </a:lnSpc>
                  <a:buFont typeface="+mj-lt"/>
                  <a:buAutoNum type="arabicParenR"/>
                </a:pPr>
                <a:r>
                  <a:rPr lang="ru-RU" altLang="en-US" sz="2800">
                    <a:latin typeface="Times New Roman" panose="02020603050405020304" charset="0"/>
                    <a:cs typeface="Times New Roman" panose="02020603050405020304" charset="0"/>
                  </a:rPr>
                  <a:t>Широко используется для вычислений и обработки выражений в компиляторах.</a:t>
                </a:r>
                <a:endParaRPr lang="ru-RU" altLang="en-US" sz="28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2" name="Text 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30" y="1437005"/>
                <a:ext cx="11362690" cy="482981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02235" y="95250"/>
            <a:ext cx="11987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 b="1"/>
              <a:t>Алгоритм Дейкстры</a:t>
            </a:r>
            <a:endParaRPr lang="ru-RU" altLang="en-US" sz="4000" b="1"/>
          </a:p>
        </p:txBody>
      </p:sp>
      <p:sp>
        <p:nvSpPr>
          <p:cNvPr id="2" name="Text Box 1"/>
          <p:cNvSpPr txBox="1"/>
          <p:nvPr/>
        </p:nvSpPr>
        <p:spPr>
          <a:xfrm>
            <a:off x="347345" y="2663825"/>
            <a:ext cx="11381740" cy="4107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b="1"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Проверяется очередной символ во входной строке.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b="1">
                <a:latin typeface="Times New Roman" panose="02020603050405020304" charset="0"/>
                <a:cs typeface="Times New Roman" panose="02020603050405020304" charset="0"/>
              </a:rPr>
              <a:t>2.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Если это операнд, то он пере</a:t>
            </a:r>
            <a:r>
              <a:rPr lang="ru-RU">
                <a:latin typeface="Times New Roman" panose="02020603050405020304" charset="0"/>
                <a:cs typeface="Times New Roman" panose="02020603050405020304" charset="0"/>
              </a:rPr>
              <a:t>мещается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в выходную строку.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b="1">
                <a:latin typeface="Times New Roman" panose="02020603050405020304" charset="0"/>
                <a:cs typeface="Times New Roman" panose="02020603050405020304" charset="0"/>
              </a:rPr>
              <a:t>3.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Если это открывающая скобка, то она заносится в стек.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b="1">
                <a:latin typeface="Times New Roman" panose="02020603050405020304" charset="0"/>
                <a:cs typeface="Times New Roman" panose="02020603050405020304" charset="0"/>
              </a:rPr>
              <a:t>4.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Если это операция, то ее приоритет сравнивается с приоритетом операции, находящейся на вершине стека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Если приоритет </a:t>
            </a:r>
            <a:r>
              <a:rPr lang="ru-RU">
                <a:latin typeface="Times New Roman" panose="02020603050405020304" charset="0"/>
                <a:cs typeface="Times New Roman" panose="02020603050405020304" charset="0"/>
                <a:sym typeface="+mn-ea"/>
              </a:rPr>
              <a:t>входной операции выше</a:t>
            </a: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, то эта операция заносится в стек.</a:t>
            </a:r>
            <a:endParaRPr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Если приоритет </a:t>
            </a:r>
            <a:r>
              <a:rPr lang="ru-RU">
                <a:latin typeface="Times New Roman" panose="02020603050405020304" charset="0"/>
                <a:cs typeface="Times New Roman" panose="02020603050405020304" charset="0"/>
                <a:sym typeface="+mn-ea"/>
              </a:rPr>
              <a:t>входной операции ниже</a:t>
            </a: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, </a:t>
            </a: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берется операция с вершины стека и помещается в выходную строку, </a:t>
            </a:r>
            <a:r>
              <a:rPr lang="ru-RU">
                <a:latin typeface="Times New Roman" panose="02020603050405020304" charset="0"/>
                <a:cs typeface="Times New Roman" panose="02020603050405020304" charset="0"/>
                <a:sym typeface="+mn-ea"/>
              </a:rPr>
              <a:t>далее</a:t>
            </a: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 повторяется сравнение с</a:t>
            </a:r>
            <a:r>
              <a:rPr lang="ru-RU">
                <a:latin typeface="Times New Roman" panose="02020603050405020304" charset="0"/>
                <a:cs typeface="Times New Roman" panose="02020603050405020304" charset="0"/>
                <a:sym typeface="+mn-ea"/>
              </a:rPr>
              <a:t>о следующими</a:t>
            </a: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 элементами стека до тех пор, пока на вершине не окажется операция </a:t>
            </a:r>
            <a:r>
              <a:rPr lang="ru-RU">
                <a:latin typeface="Times New Roman" panose="02020603050405020304" charset="0"/>
                <a:cs typeface="Times New Roman" panose="02020603050405020304" charset="0"/>
                <a:sym typeface="+mn-ea"/>
              </a:rPr>
              <a:t>с </a:t>
            </a: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меньшим</a:t>
            </a:r>
            <a:r>
              <a:rPr lang="ru-RU">
                <a:latin typeface="Times New Roman" panose="02020603050405020304" charset="0"/>
                <a:cs typeface="Times New Roman" panose="02020603050405020304" charset="0"/>
                <a:sym typeface="+mn-ea"/>
              </a:rPr>
              <a:t> приоритетом</a:t>
            </a: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, чем у текущей, или пока стек не станет пустым. После этого текущая операция заносится в стек.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b="1">
                <a:latin typeface="Times New Roman" panose="02020603050405020304" charset="0"/>
                <a:cs typeface="Times New Roman" panose="02020603050405020304" charset="0"/>
              </a:rPr>
              <a:t>5.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Если текущий символ во входной строке является закрывающей скобкой, то операции из стека последовательно переносятся в выходную строку до тех пор, пока на вершине стека не появится открывающая скобка; эта открывающая скобка отбрасывается. Если стек </a:t>
            </a:r>
            <a:r>
              <a:rPr lang="ru-RU">
                <a:latin typeface="Times New Roman" panose="02020603050405020304" charset="0"/>
                <a:cs typeface="Times New Roman" panose="02020603050405020304" charset="0"/>
              </a:rPr>
              <a:t>пуст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, а открывающая скобка не встретилась – в выражении ошибка.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b="1">
                <a:latin typeface="Times New Roman" panose="02020603050405020304" charset="0"/>
                <a:cs typeface="Times New Roman" panose="02020603050405020304" charset="0"/>
              </a:rPr>
              <a:t>6.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Если выражение закончилось, то из стека последовательно переносятся в выходную строку все оставшиеся в нем операции. Если при этом, в стеке встретится открывающиеся скобка, то в выражении допущена ошибка.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05130" y="694690"/>
            <a:ext cx="1165733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В алгоритме Дейкстры используется входная строка — </a:t>
            </a:r>
            <a:r>
              <a:rPr lang="ru-RU" altLang="en-US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исходное выражение с целыми числами в инфиксной форме, стек для хранения операций и скобок, выходная строка  — полученное выражение в обратной польской нотации. Каждая операция имеет свой приоритет</a:t>
            </a:r>
            <a:r>
              <a:rPr lang="en-US" altLang="en-US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:</a:t>
            </a:r>
            <a:endParaRPr lang="en-US" altLang="en-US"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сложение и вычитание имеет приоритет 1</a:t>
            </a:r>
            <a:endParaRPr lang="ru-RU" altLang="en-US"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умножение и деление имеет приоритет 2</a:t>
            </a:r>
            <a:endParaRPr lang="ru-RU" altLang="en-US"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открывающаяся скобка имеет приоритет 0</a:t>
            </a:r>
            <a:endParaRPr lang="ru-RU" altLang="en-US"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ru-RU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Проход по строке реализуется слева направо</a:t>
            </a:r>
            <a:r>
              <a:rPr lang="en-US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:</a:t>
            </a:r>
            <a:endParaRPr lang="en-US"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511810" y="313055"/>
            <a:ext cx="112445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5400" b="1"/>
              <a:t>Исходное выражение</a:t>
            </a:r>
            <a:endParaRPr lang="ru-RU" altLang="en-US" sz="5400" b="1"/>
          </a:p>
          <a:p>
            <a:pPr algn="ctr"/>
            <a:r>
              <a:rPr lang="ru-RU" altLang="en-US" sz="5400" b="1"/>
              <a:t>в инфиксной записи</a:t>
            </a:r>
            <a:endParaRPr lang="ru-RU" altLang="en-US" sz="5400" b="1"/>
          </a:p>
        </p:txBody>
      </p:sp>
      <p:sp>
        <p:nvSpPr>
          <p:cNvPr id="3" name="Text Box 2"/>
          <p:cNvSpPr txBox="1"/>
          <p:nvPr/>
        </p:nvSpPr>
        <p:spPr>
          <a:xfrm>
            <a:off x="131445" y="2660650"/>
            <a:ext cx="119875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(30 - 10) * 5 + (10 / (2 + 3))</a:t>
            </a:r>
            <a:endParaRPr lang="ru-RU" altLang="en-US" sz="44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/>
          <p:nvPr/>
        </p:nvGraphicFramePr>
        <p:xfrm>
          <a:off x="0" y="342265"/>
          <a:ext cx="12192635" cy="687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4022090"/>
                <a:gridCol w="3035300"/>
                <a:gridCol w="4627245"/>
              </a:tblGrid>
              <a:tr h="3613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№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Входные данные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Стек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Обратная польская запись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3020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(30 - 10) * 5 + (10 / (2 + 3))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пусто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ru-RU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30 - 10) * 5 + (10 / (2 + 3))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(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55905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- 10) * 5 + (10 / (2 + 3))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(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30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10) * 5 + (10 / (2 + 3))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( -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30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843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) * 5 + (10 / (2 + 3))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( -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30 10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4036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6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* 5 + (10 / (2 + 3))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пусто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30 10 -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7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5 + (10 / (2 + 3))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*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30 10 -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8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+ (10 / (2 + 3))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*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30 10 - 5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73355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9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(10 / (2 + 3))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30 10 - 5 *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29565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10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10 / (2 + 3))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( +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30 10 - 5 *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5527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11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/ (2 + 3))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( +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30 10 - 5 * 10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02565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(2 + 3))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/ ( + 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30 10 - 5 * 10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13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 + 3))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( / ( +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30 10 - 5 * 10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14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+ 3))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( / ( +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30 10 - 5 * 10 2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15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3))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+ ( / ( +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30 10 - 5 * 10 2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16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))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+ ( / ( +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30 10 - 5 * 10 2 3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17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)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/ ( +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30 10 - 5 * 10 2 3 +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27965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18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+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30 10 - 5 * 10 2 3 + /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27965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19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пусто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30 10 - 5 * 10 2 3 + / +</a:t>
                      </a:r>
                      <a:endParaRPr lang="ru-RU" altLang="en-US" sz="1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0" y="-115570"/>
            <a:ext cx="11987530" cy="457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ru-RU" sz="2400" b="1"/>
              <a:t>Пошаговое преобразование инфиксного выражения в ПОЛИЗ</a:t>
            </a:r>
            <a:endParaRPr lang="ru-RU" altLang="ru-RU" sz="24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418465" y="4112895"/>
            <a:ext cx="113550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5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30 10 - 5 * 10 2 3 + / +</a:t>
            </a:r>
            <a:endParaRPr lang="en-US" sz="5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8465" y="145415"/>
            <a:ext cx="113550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5400" b="1"/>
              <a:t>Инфиксная запись</a:t>
            </a:r>
            <a:endParaRPr lang="ru-RU" altLang="en-US" sz="5400" b="1"/>
          </a:p>
        </p:txBody>
      </p:sp>
      <p:sp>
        <p:nvSpPr>
          <p:cNvPr id="6" name="Text Box 5"/>
          <p:cNvSpPr txBox="1"/>
          <p:nvPr/>
        </p:nvSpPr>
        <p:spPr>
          <a:xfrm>
            <a:off x="0" y="1276350"/>
            <a:ext cx="12192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5400">
                <a:latin typeface="Times New Roman" panose="02020603050405020304" charset="0"/>
                <a:cs typeface="Times New Roman" panose="02020603050405020304" charset="0"/>
              </a:rPr>
              <a:t>(30 - 10) * 5 + (10 / (2 + 3))</a:t>
            </a:r>
            <a:endParaRPr lang="ru-RU" altLang="en-US" sz="5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30860" y="2805430"/>
            <a:ext cx="113550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5400" b="1"/>
              <a:t>Обратная польская запись</a:t>
            </a:r>
            <a:endParaRPr lang="ru-RU" altLang="en-US" sz="54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418465" y="78105"/>
            <a:ext cx="113550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5400" b="1"/>
              <a:t>Стековая машина</a:t>
            </a:r>
            <a:endParaRPr lang="ru-RU" altLang="en-US" sz="5400" b="1"/>
          </a:p>
        </p:txBody>
      </p:sp>
      <p:sp>
        <p:nvSpPr>
          <p:cNvPr id="2" name="Text Box 1"/>
          <p:cNvSpPr txBox="1"/>
          <p:nvPr/>
        </p:nvSpPr>
        <p:spPr>
          <a:xfrm>
            <a:off x="954405" y="1359535"/>
            <a:ext cx="10484485" cy="2258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Стековая машина - это абстрактная компьютерная модель, основанная на использовании стека в качестве основной структуры данных для выполнения операций.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Стековой машиной называется алгоритм, проводящий вычисления по обратной польской записи</a:t>
            </a:r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635" y="78105"/>
            <a:ext cx="121913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3200" b="1"/>
              <a:t>Алгоритм вычисления выражений в обратной польской записи:</a:t>
            </a:r>
            <a:endParaRPr lang="ru-RU" altLang="en-US" sz="3200" b="1"/>
          </a:p>
        </p:txBody>
      </p:sp>
      <p:sp>
        <p:nvSpPr>
          <p:cNvPr id="2" name="Text Box 1"/>
          <p:cNvSpPr txBox="1"/>
          <p:nvPr/>
        </p:nvSpPr>
        <p:spPr>
          <a:xfrm>
            <a:off x="635" y="661670"/>
            <a:ext cx="12192000" cy="5183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Выражение читается слева направо.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2. Происходит обработка каждого символа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Если символ является операндом (числом), он помещается на вершину стека.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Если символ является знаком операции, то </a:t>
            </a:r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из стека извлекается требуемое число операндов для соответствующей операции.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Значения извлекаются в порядке их добавления в стек. Результат выполненной операции помещается на вершину стека.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Если </a:t>
            </a:r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не 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все символы входного выражения обработаны, переходим к шагу 1.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4. По окончанию работы алгоритма вычисления выражения результат будет лежать на вершине стека.</a:t>
            </a:r>
            <a:endParaRPr lang="ru-RU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5476</Words>
  <Application>WPS Presentation</Application>
  <PresentationFormat>Widescreen</PresentationFormat>
  <Paragraphs>265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Times New Roman</vt:lpstr>
      <vt:lpstr>Cambria Math</vt:lpstr>
      <vt:lpstr>Calibri Light</vt:lpstr>
      <vt:lpstr>Microsoft YaHei</vt:lpstr>
      <vt:lpstr>Arial Unicode MS</vt:lpstr>
      <vt:lpstr>Calibri</vt:lpstr>
      <vt:lpstr>Office Theme</vt:lpstr>
      <vt:lpstr>Вычисление выражений в ПОЛИЗ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Вычисление выражений в ПОЛИЗ</dc:title>
  <dc:creator>USER</dc:creator>
  <cp:lastModifiedBy>Диана Подшивале�</cp:lastModifiedBy>
  <cp:revision>18</cp:revision>
  <dcterms:created xsi:type="dcterms:W3CDTF">2024-04-05T19:00:00Z</dcterms:created>
  <dcterms:modified xsi:type="dcterms:W3CDTF">2024-04-24T17:29:35Z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216F642BC484477EB0BFCF49BABB8A1D_12</vt:lpwstr>
  </property>
  <property fmtid="{D5CDD505-2E9C-101B-9397-08002B2CF9AE}" pid="3" name="KSOProductBuildVer">
    <vt:lpwstr>1033-12.2.0.16731</vt:lpwstr>
  </property>
</Properties>
</file>