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  <p:sldId id="262" r:id="rId9"/>
    <p:sldId id="260" r:id="rId10"/>
    <p:sldId id="263" r:id="rId11"/>
    <p:sldId id="261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52CA0-A461-476C-8544-ED5A6AEF3C76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B86D4-0E23-4338-8404-4CEA5D92FB1E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B86D4-0E23-4338-8404-4CEA5D92FB1E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B86D4-0E23-4338-8404-4CEA5D92FB1E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B86D4-0E23-4338-8404-4CEA5D92FB1E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B86D4-0E23-4338-8404-4CEA5D92FB1E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B86D4-0E23-4338-8404-4CEA5D92FB1E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B86D4-0E23-4338-8404-4CEA5D92FB1E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B86D4-0E23-4338-8404-4CEA5D92FB1E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B86D4-0E23-4338-8404-4CEA5D92FB1E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B86D4-0E23-4338-8404-4CEA5D92FB1E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B86D4-0E23-4338-8404-4CEA5D92FB1E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B86D4-0E23-4338-8404-4CEA5D92FB1E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B86D4-0E23-4338-8404-4CEA5D92FB1E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B86D4-0E23-4338-8404-4CEA5D92FB1E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B86D4-0E23-4338-8404-4CEA5D92FB1E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B86D4-0E23-4338-8404-4CEA5D92FB1E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B86D4-0E23-4338-8404-4CEA5D92FB1E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3271-F4C8-4602-BC42-D2912203358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CF39-FC32-4CF1-87A0-11053B7C3FD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2.png"/><Relationship Id="rId6" Type="http://schemas.openxmlformats.org/officeDocument/2006/relationships/image" Target="../media/image13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8094" y="1181592"/>
            <a:ext cx="11815811" cy="3314208"/>
          </a:xfrm>
        </p:spPr>
        <p:txBody>
          <a:bodyPr>
            <a:noAutofit/>
          </a:bodyPr>
          <a:lstStyle/>
          <a:p>
            <a:r>
              <a:rPr lang="ru-RU" sz="7200" b="1" dirty="0"/>
              <a:t>Приложение дифференциальных уравнений</a:t>
            </a:r>
            <a:endParaRPr lang="ru-RU" sz="7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570990" y="566420"/>
                <a:ext cx="9277985" cy="1582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box>
                            <m:boxPr>
                              <m:diff m:val="on"/>
                              <m:noBreak m:val="on"/>
                              <m:ctrlP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box>
                                <m:boxPr>
                                  <m:diff m:val="on"/>
                                  <m:noBreak m:val="on"/>
                                  <m:ctrlPr>
                                    <a:rPr lang="en-US" altLang="ru-RU" sz="4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en-US" altLang="ru-RU" sz="4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box>
                            </m:e>
                          </m:box>
                        </m:num>
                        <m:den>
                          <m:sSup>
                            <m:sSupPr>
                              <m:ctrlP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=</m:t>
                      </m:r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ru-RU" sz="4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ru-RU" sz="4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ru-RU" sz="4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box>
                        <m:boxPr>
                          <m:diff m:val="on"/>
                          <m:noBreak m:val="on"/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𝑑𝑥</m:t>
                          </m:r>
                        </m:e>
                      </m:box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</m:oMath>
                  </m:oMathPara>
                </a14:m>
                <a:endParaRPr lang="ru-RU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990" y="566420"/>
                <a:ext cx="9277985" cy="15824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78230" y="2903270"/>
                <a:ext cx="9429749" cy="341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ru-RU" sz="6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6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ru-RU" sz="6000" i="1" dirty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ru-RU" sz="6000" i="1" dirty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altLang="ru-RU" sz="6000" i="1" dirty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ru-RU" sz="6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ru-RU" sz="6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= </m:t>
                      </m:r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box>
                        <m:boxPr>
                          <m:diff m:val="on"/>
                          <m:noBreak m:val="on"/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𝑑𝑥</m:t>
                          </m:r>
                        </m:e>
                      </m:box>
                    </m:oMath>
                  </m:oMathPara>
                </a14:m>
                <a:endParaRPr lang="en-US" altLang="ru-RU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30" y="2903270"/>
                <a:ext cx="9429749" cy="3418205"/>
              </a:xfrm>
              <a:prstGeom prst="rect">
                <a:avLst/>
              </a:prstGeom>
              <a:blipFill rotWithShape="1">
                <a:blip r:embed="rId2"/>
                <a:stretch>
                  <a:fillRect t="-1" r="7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507981" y="4026545"/>
            <a:ext cx="134302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7"/>
          <p:cNvSpPr txBox="1"/>
          <p:nvPr/>
        </p:nvSpPr>
        <p:spPr>
          <a:xfrm>
            <a:off x="10634981" y="1018550"/>
            <a:ext cx="134302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11555" y="566420"/>
                <a:ext cx="10168890" cy="2902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ru-RU" sz="4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ru-RU" sz="4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ru-RU" sz="4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ru-RU" sz="4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ru-RU" sz="4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ru-RU" sz="4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ru-RU" sz="4800" i="1" dirty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ru-RU" sz="4800" i="1" dirty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altLang="ru-RU" sz="4800" i="1" dirty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ru-RU" sz="4800" i="1" dirty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en-US" altLang="ru-RU" sz="4800" i="1" dirty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r>
                                        <a:rPr lang="en-US" altLang="ru-RU" sz="4800" i="1" dirty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ru-RU" sz="4800" i="1" dirty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box>
                        <m:boxPr>
                          <m:diff m:val="on"/>
                          <m:noBreak m:val="on"/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𝑑𝑥</m:t>
                          </m:r>
                        </m:e>
                      </m:box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</m:oMath>
                  </m:oMathPara>
                </a14:m>
                <a:endParaRPr lang="ru-RU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55" y="566420"/>
                <a:ext cx="10168890" cy="29025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6385" y="4090670"/>
                <a:ext cx="10992485" cy="195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ru-RU" sz="6000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ru-RU" sz="6000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ru-RU" sz="6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6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ru-RU" sz="6000" i="1" dirty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ru-RU" sz="6000" i="1" dirty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altLang="ru-RU" sz="6000" i="1" dirty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ru-RU" sz="6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ru-RU" sz="6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]=</m:t>
                          </m:r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func>
                            <m:funcPr>
                              <m:ctrlPr>
                                <a:rPr lang="en-US" altLang="ru-RU" sz="6000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ru-RU" sz="6000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altLang="ru-RU" sz="6000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ru-RU" sz="6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ru-RU" sz="6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ru-RU" sz="6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altLang="ru-RU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5" y="4090670"/>
                <a:ext cx="10992485" cy="19564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455276" y="1556395"/>
            <a:ext cx="134302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7"/>
          <p:cNvSpPr txBox="1"/>
          <p:nvPr/>
        </p:nvSpPr>
        <p:spPr>
          <a:xfrm>
            <a:off x="10698481" y="4758700"/>
            <a:ext cx="134302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12495" y="1120775"/>
                <a:ext cx="10168890" cy="134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𝑢</m:t>
                      </m:r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= </m:t>
                      </m:r>
                      <m:f>
                        <m:fPr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</m:oMath>
                  </m:oMathPara>
                </a14:m>
                <a:endParaRPr lang="ru-RU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95" y="1120775"/>
                <a:ext cx="10168890" cy="13449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61365" y="3902710"/>
                <a:ext cx="10992485" cy="1658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ru-RU" sz="6000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ru-RU" sz="6000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ru-RU" sz="6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6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ru-RU" sz="6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func>
                            <m:funcPr>
                              <m:ctrlPr>
                                <a:rPr lang="en-US" altLang="ru-RU" sz="6000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ru-RU" sz="6000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altLang="ru-RU" sz="6000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ru-RU" sz="6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ru-RU" sz="6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ru-RU" sz="60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altLang="ru-RU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65" y="3902710"/>
                <a:ext cx="10992485" cy="16586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7"/>
          <p:cNvSpPr txBox="1"/>
          <p:nvPr/>
        </p:nvSpPr>
        <p:spPr>
          <a:xfrm>
            <a:off x="10848976" y="4271020"/>
            <a:ext cx="134302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12495" y="1120775"/>
                <a:ext cx="10168890" cy="134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𝑢</m:t>
                      </m:r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</m:oMath>
                  </m:oMathPara>
                </a14:m>
                <a:endParaRPr lang="ru-RU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95" y="1120775"/>
                <a:ext cx="10168890" cy="13449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9385" y="3655695"/>
                <a:ext cx="11872595" cy="1658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𝑢</m:t>
                      </m:r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ru-RU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" y="3655695"/>
                <a:ext cx="11872595" cy="16586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12495" y="1120775"/>
                <a:ext cx="10168890" cy="134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𝑢</m:t>
                      </m:r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</m:oMath>
                  </m:oMathPara>
                </a14:m>
                <a:endParaRPr lang="ru-RU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95" y="1120775"/>
                <a:ext cx="10168890" cy="13449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9385" y="3665220"/>
                <a:ext cx="11872595" cy="1812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𝑢</m:t>
                      </m:r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ru-RU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" y="3665220"/>
                <a:ext cx="11872595" cy="18122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7"/>
          <p:cNvSpPr txBox="1"/>
          <p:nvPr/>
        </p:nvSpPr>
        <p:spPr>
          <a:xfrm>
            <a:off x="9738361" y="1332240"/>
            <a:ext cx="134302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10146666" y="4347855"/>
            <a:ext cx="134302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462915" y="803910"/>
                <a:ext cx="13117830" cy="134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𝑦</m:t>
                      </m:r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ru-RU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915" y="803910"/>
                <a:ext cx="13117830" cy="13449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9385" y="3655695"/>
                <a:ext cx="11872595" cy="1785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𝑦</m:t>
                      </m:r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sup>
                      </m:sSup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sup>
                      </m:sSup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ru-RU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" y="3655695"/>
                <a:ext cx="11872595" cy="17856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7"/>
          <p:cNvSpPr txBox="1"/>
          <p:nvPr/>
        </p:nvSpPr>
        <p:spPr>
          <a:xfrm>
            <a:off x="10688956" y="4087505"/>
            <a:ext cx="134302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71085" y="120650"/>
            <a:ext cx="27565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 1</a:t>
            </a:r>
            <a:endParaRPr lang="en-US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72110" y="2058035"/>
                <a:ext cx="11754485" cy="20389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𝑦</m:t>
                      </m:r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ru-RU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0" y="2058035"/>
                <a:ext cx="11754485" cy="20389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8"/>
          <p:cNvSpPr txBox="1"/>
          <p:nvPr/>
        </p:nvSpPr>
        <p:spPr>
          <a:xfrm>
            <a:off x="4871085" y="1316990"/>
            <a:ext cx="27565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V</a:t>
            </a:r>
            <a:endParaRPr lang="en-US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5"/>
              <p:cNvSpPr txBox="1"/>
              <p:nvPr/>
            </p:nvSpPr>
            <p:spPr>
              <a:xfrm>
                <a:off x="437515" y="4351020"/>
                <a:ext cx="11754485" cy="20389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𝑦</m:t>
                      </m:r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ru-RU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15" y="4351020"/>
                <a:ext cx="11754485" cy="20389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7"/>
          <p:cNvSpPr txBox="1"/>
          <p:nvPr/>
        </p:nvSpPr>
        <p:spPr>
          <a:xfrm>
            <a:off x="9975851" y="4909195"/>
            <a:ext cx="134302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71085" y="120650"/>
            <a:ext cx="27565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 </a:t>
            </a:r>
            <a:r>
              <a:rPr lang="en-US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13055" y="3037840"/>
                <a:ext cx="11754485" cy="20389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sup>
                      </m:sSup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ru-RU" sz="60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60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ru-RU" sz="60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&gt; ∞</m:t>
                      </m:r>
                    </m:oMath>
                  </m:oMathPara>
                </a14:m>
                <a:endParaRPr lang="en-US" altLang="ru-RU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5" y="3037840"/>
                <a:ext cx="11754485" cy="20389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8"/>
              <p:cNvSpPr txBox="1"/>
              <p:nvPr/>
            </p:nvSpPr>
            <p:spPr>
              <a:xfrm>
                <a:off x="4871085" y="1133475"/>
                <a:ext cx="2756535" cy="1568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ru-RU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&gt; V</a:t>
                </a:r>
                <a:endParaRPr lang="en-US" altLang="ru-RU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en-US" sz="4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en-US" sz="4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en-US" sz="4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&gt;</m:t>
                    </m:r>
                    <m:r>
                      <a:rPr lang="en-US" altLang="en-US" sz="4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085" y="1133475"/>
                <a:ext cx="2756535" cy="15684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71085" y="120650"/>
            <a:ext cx="27565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 </a:t>
            </a:r>
            <a:r>
              <a:rPr lang="en-US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8"/>
              <p:cNvSpPr txBox="1"/>
              <p:nvPr/>
            </p:nvSpPr>
            <p:spPr>
              <a:xfrm>
                <a:off x="200660" y="1316990"/>
                <a:ext cx="11421745" cy="292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ru-RU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&lt; V</a:t>
                </a:r>
                <a:endParaRPr lang="en-US" altLang="ru-RU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ru-RU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𝑦</m:t>
                      </m:r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sup>
                      </m:sSup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ru-RU" sz="4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ru-RU" sz="4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sup>
                      </m:sSup>
                      <m:r>
                        <a:rPr lang="en-US" altLang="ru-RU" sz="4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ru-RU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60" y="1316990"/>
                <a:ext cx="11421745" cy="29279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7"/>
          <p:cNvSpPr txBox="1"/>
          <p:nvPr/>
        </p:nvSpPr>
        <p:spPr>
          <a:xfrm>
            <a:off x="9975851" y="2968000"/>
            <a:ext cx="134302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59765" y="277495"/>
            <a:ext cx="11140440" cy="7639685"/>
            <a:chOff x="1039" y="437"/>
            <a:chExt cx="17544" cy="12031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8821" y="825"/>
              <a:ext cx="0" cy="78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1039" y="8678"/>
              <a:ext cx="174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 Box 17"/>
                <p:cNvSpPr txBox="1"/>
                <p:nvPr/>
              </p:nvSpPr>
              <p:spPr>
                <a:xfrm>
                  <a:off x="8126" y="437"/>
                  <a:ext cx="463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altLang="en-US" sz="2800" i="1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" y="437"/>
                  <a:ext cx="463" cy="82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 Box 5"/>
                <p:cNvSpPr txBox="1"/>
                <p:nvPr/>
              </p:nvSpPr>
              <p:spPr>
                <a:xfrm>
                  <a:off x="18121" y="8835"/>
                  <a:ext cx="463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 sz="2800" i="1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21" y="8835"/>
                  <a:ext cx="463" cy="82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Arc 6"/>
            <p:cNvSpPr/>
            <p:nvPr/>
          </p:nvSpPr>
          <p:spPr>
            <a:xfrm>
              <a:off x="3573" y="4888"/>
              <a:ext cx="10497" cy="758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flipH="1">
              <a:off x="3573" y="4888"/>
              <a:ext cx="10497" cy="7580"/>
            </a:xfrm>
            <a:prstGeom prst="arc">
              <a:avLst>
                <a:gd name="adj1" fmla="val 16200000"/>
                <a:gd name="adj2" fmla="val 141529"/>
              </a:avLst>
            </a:prstGeom>
            <a:ln w="1270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9284" y="981"/>
              <a:ext cx="4944" cy="7727"/>
            </a:xfrm>
            <a:custGeom>
              <a:avLst/>
              <a:gdLst>
                <a:gd name="connsiteX0" fmla="*/ 4739 w 4944"/>
                <a:gd name="connsiteY0" fmla="*/ 7727 h 7727"/>
                <a:gd name="connsiteX1" fmla="*/ 4858 w 4944"/>
                <a:gd name="connsiteY1" fmla="*/ 6216 h 7727"/>
                <a:gd name="connsiteX2" fmla="*/ 1432 w 4944"/>
                <a:gd name="connsiteY2" fmla="*/ 2923 h 7727"/>
                <a:gd name="connsiteX3" fmla="*/ 3 w 4944"/>
                <a:gd name="connsiteY3" fmla="*/ 0 h 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4" h="7727">
                  <a:moveTo>
                    <a:pt x="4739" y="7727"/>
                  </a:moveTo>
                  <a:cubicBezTo>
                    <a:pt x="4971" y="7168"/>
                    <a:pt x="4999" y="6985"/>
                    <a:pt x="4858" y="6216"/>
                  </a:cubicBezTo>
                  <a:cubicBezTo>
                    <a:pt x="4717" y="5447"/>
                    <a:pt x="2534" y="3887"/>
                    <a:pt x="1432" y="2923"/>
                  </a:cubicBezTo>
                  <a:cubicBezTo>
                    <a:pt x="330" y="1959"/>
                    <a:pt x="-41" y="71"/>
                    <a:pt x="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8823" y="5950"/>
              <a:ext cx="5187" cy="2726"/>
            </a:xfrm>
            <a:custGeom>
              <a:avLst/>
              <a:gdLst>
                <a:gd name="connsiteX0" fmla="*/ 5177 w 5176"/>
                <a:gd name="connsiteY0" fmla="*/ 2803 h 2859"/>
                <a:gd name="connsiteX1" fmla="*/ 4623 w 5176"/>
                <a:gd name="connsiteY1" fmla="*/ 1333 h 2859"/>
                <a:gd name="connsiteX2" fmla="*/ 2943 w 5176"/>
                <a:gd name="connsiteY2" fmla="*/ 15 h 2859"/>
                <a:gd name="connsiteX3" fmla="*/ 726 w 5176"/>
                <a:gd name="connsiteY3" fmla="*/ 871 h 2859"/>
                <a:gd name="connsiteX4" fmla="*/ 18 w 5176"/>
                <a:gd name="connsiteY4" fmla="*/ 2860 h 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7" h="2860">
                  <a:moveTo>
                    <a:pt x="5177" y="2803"/>
                  </a:moveTo>
                  <a:cubicBezTo>
                    <a:pt x="5092" y="2537"/>
                    <a:pt x="4992" y="1871"/>
                    <a:pt x="4623" y="1333"/>
                  </a:cubicBezTo>
                  <a:cubicBezTo>
                    <a:pt x="4254" y="795"/>
                    <a:pt x="3716" y="109"/>
                    <a:pt x="2943" y="15"/>
                  </a:cubicBezTo>
                  <a:cubicBezTo>
                    <a:pt x="2170" y="-79"/>
                    <a:pt x="1311" y="290"/>
                    <a:pt x="726" y="871"/>
                  </a:cubicBezTo>
                  <a:cubicBezTo>
                    <a:pt x="141" y="1452"/>
                    <a:pt x="-65" y="2390"/>
                    <a:pt x="18" y="286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 Box 16"/>
                <p:cNvSpPr txBox="1"/>
                <p:nvPr/>
              </p:nvSpPr>
              <p:spPr>
                <a:xfrm>
                  <a:off x="11120" y="3190"/>
                  <a:ext cx="2220" cy="12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altLang="en-US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en-US" sz="2400" i="1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0" y="3190"/>
                  <a:ext cx="2220" cy="122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 Box 18"/>
                <p:cNvSpPr txBox="1"/>
                <p:nvPr/>
              </p:nvSpPr>
              <p:spPr>
                <a:xfrm>
                  <a:off x="8647" y="3666"/>
                  <a:ext cx="2220" cy="12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altLang="en-US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altLang="en-US" sz="2400" i="1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" y="3666"/>
                  <a:ext cx="2220" cy="122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19"/>
                <p:cNvSpPr txBox="1"/>
                <p:nvPr/>
              </p:nvSpPr>
              <p:spPr>
                <a:xfrm>
                  <a:off x="10307" y="6419"/>
                  <a:ext cx="2220" cy="1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altLang="en-US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en-US" sz="2400" i="1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7" y="6419"/>
                  <a:ext cx="2220" cy="1226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 Box 41"/>
                <p:cNvSpPr txBox="1"/>
                <p:nvPr/>
              </p:nvSpPr>
              <p:spPr>
                <a:xfrm>
                  <a:off x="13340" y="8778"/>
                  <a:ext cx="151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2000" i="1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40" y="8778"/>
                  <a:ext cx="1518" cy="628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 Box 20"/>
                <p:cNvSpPr txBox="1"/>
                <p:nvPr/>
              </p:nvSpPr>
              <p:spPr>
                <a:xfrm>
                  <a:off x="8258" y="8744"/>
                  <a:ext cx="151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2000" i="1"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1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" y="8744"/>
                  <a:ext cx="1518" cy="628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/>
            <p:cNvSpPr/>
            <p:nvPr/>
          </p:nvSpPr>
          <p:spPr>
            <a:xfrm>
              <a:off x="8761" y="8589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3975" y="8589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9625" y="533400"/>
            <a:ext cx="1094422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Летчик ведет самолет в направлении к городу В, расположенному на одной параллели западнее взлетной площадки. Найти уравнение траектории полета самолета, если его скорость 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км/ч и ветер дует с юга на север со скоростью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км/ч. Взлетная площадка находится на расстоянии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км от города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262380" y="127635"/>
            <a:ext cx="9667240" cy="6530340"/>
            <a:chOff x="1549" y="280"/>
            <a:chExt cx="15224" cy="10284"/>
          </a:xfrm>
        </p:grpSpPr>
        <p:grpSp>
          <p:nvGrpSpPr>
            <p:cNvPr id="44" name="Group 43"/>
            <p:cNvGrpSpPr/>
            <p:nvPr/>
          </p:nvGrpSpPr>
          <p:grpSpPr>
            <a:xfrm>
              <a:off x="1549" y="280"/>
              <a:ext cx="15224" cy="10284"/>
              <a:chOff x="1286" y="208"/>
              <a:chExt cx="15224" cy="10284"/>
            </a:xfrm>
          </p:grpSpPr>
          <p:grpSp>
            <p:nvGrpSpPr>
              <p:cNvPr id="29" name="Group 29"/>
              <p:cNvGrpSpPr/>
              <p:nvPr/>
            </p:nvGrpSpPr>
            <p:grpSpPr>
              <a:xfrm>
                <a:off x="2858" y="208"/>
                <a:ext cx="13527" cy="10285"/>
                <a:chOff x="4932" y="223920"/>
                <a:chExt cx="9168" cy="7064"/>
              </a:xfrm>
            </p:grpSpPr>
            <p:cxnSp>
              <p:nvCxnSpPr>
                <p:cNvPr id="10" name="Straight Arrow Connector 10"/>
                <p:cNvCxnSpPr/>
                <p:nvPr/>
              </p:nvCxnSpPr>
              <p:spPr>
                <a:xfrm flipH="1">
                  <a:off x="8459" y="226442"/>
                  <a:ext cx="13" cy="130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8"/>
                <p:cNvGrpSpPr/>
                <p:nvPr/>
              </p:nvGrpSpPr>
              <p:grpSpPr>
                <a:xfrm>
                  <a:off x="4932" y="223920"/>
                  <a:ext cx="9168" cy="7064"/>
                  <a:chOff x="4944" y="224004"/>
                  <a:chExt cx="9168" cy="7064"/>
                </a:xfrm>
              </p:grpSpPr>
              <p:cxnSp>
                <p:nvCxnSpPr>
                  <p:cNvPr id="3" name="Straight Arrow Connector 3"/>
                  <p:cNvCxnSpPr/>
                  <p:nvPr/>
                </p:nvCxnSpPr>
                <p:spPr>
                  <a:xfrm flipV="1">
                    <a:off x="4956" y="224004"/>
                    <a:ext cx="0" cy="606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 w="med" len="med"/>
                  </a:ln>
                </p:spPr>
                <p:style>
                  <a:lnRef idx="3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Straight Arrow Connector 4"/>
                  <p:cNvCxnSpPr/>
                  <p:nvPr/>
                </p:nvCxnSpPr>
                <p:spPr>
                  <a:xfrm>
                    <a:off x="4944" y="230042"/>
                    <a:ext cx="9168" cy="9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 w="med" len="med"/>
                  </a:ln>
                </p:spPr>
                <p:style>
                  <a:lnRef idx="3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Straight Connector 5"/>
                  <p:cNvCxnSpPr/>
                  <p:nvPr/>
                </p:nvCxnSpPr>
                <p:spPr>
                  <a:xfrm flipV="1">
                    <a:off x="4968" y="226494"/>
                    <a:ext cx="3504" cy="352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6"/>
                  <p:cNvCxnSpPr/>
                  <p:nvPr/>
                </p:nvCxnSpPr>
                <p:spPr>
                  <a:xfrm flipH="1">
                    <a:off x="7267" y="226509"/>
                    <a:ext cx="1189" cy="120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7"/>
                  <p:cNvCxnSpPr/>
                  <p:nvPr/>
                </p:nvCxnSpPr>
                <p:spPr>
                  <a:xfrm>
                    <a:off x="4952" y="230049"/>
                    <a:ext cx="0" cy="99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8"/>
                  <p:cNvCxnSpPr/>
                  <p:nvPr/>
                </p:nvCxnSpPr>
                <p:spPr>
                  <a:xfrm>
                    <a:off x="8461" y="226496"/>
                    <a:ext cx="0" cy="457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9"/>
                  <p:cNvCxnSpPr/>
                  <p:nvPr/>
                </p:nvCxnSpPr>
                <p:spPr>
                  <a:xfrm>
                    <a:off x="4957" y="230708"/>
                    <a:ext cx="3492" cy="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1"/>
                  <p:cNvCxnSpPr/>
                  <p:nvPr/>
                </p:nvCxnSpPr>
                <p:spPr>
                  <a:xfrm>
                    <a:off x="7225" y="227744"/>
                    <a:ext cx="1248" cy="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3"/>
                  <p:cNvCxnSpPr/>
                  <p:nvPr/>
                </p:nvCxnSpPr>
                <p:spPr>
                  <a:xfrm flipV="1">
                    <a:off x="8472" y="225113"/>
                    <a:ext cx="16" cy="1424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2"/>
                  <p:cNvCxnSpPr/>
                  <p:nvPr/>
                </p:nvCxnSpPr>
                <p:spPr>
                  <a:xfrm flipV="1">
                    <a:off x="7258" y="226378"/>
                    <a:ext cx="0" cy="13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4"/>
                  <p:cNvCxnSpPr/>
                  <p:nvPr/>
                </p:nvCxnSpPr>
                <p:spPr>
                  <a:xfrm flipH="1" flipV="1">
                    <a:off x="7273" y="226361"/>
                    <a:ext cx="1210" cy="174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5"/>
                  <p:cNvCxnSpPr/>
                  <p:nvPr/>
                </p:nvCxnSpPr>
                <p:spPr>
                  <a:xfrm flipH="1">
                    <a:off x="7267" y="225106"/>
                    <a:ext cx="1251" cy="126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6"/>
                  <p:cNvCxnSpPr/>
                  <p:nvPr/>
                </p:nvCxnSpPr>
                <p:spPr>
                  <a:xfrm>
                    <a:off x="8461" y="226532"/>
                    <a:ext cx="1439" cy="1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7"/>
                  <p:cNvCxnSpPr/>
                  <p:nvPr/>
                </p:nvCxnSpPr>
                <p:spPr>
                  <a:xfrm>
                    <a:off x="9697" y="226537"/>
                    <a:ext cx="0" cy="356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Freeform 24"/>
                  <p:cNvSpPr/>
                  <p:nvPr/>
                </p:nvSpPr>
                <p:spPr>
                  <a:xfrm>
                    <a:off x="8496" y="226561"/>
                    <a:ext cx="3255" cy="3565"/>
                  </a:xfrm>
                  <a:custGeom>
                    <a:avLst/>
                    <a:gdLst>
                      <a:gd name="connsiteX0" fmla="*/ 0 w 4788"/>
                      <a:gd name="connsiteY0" fmla="*/ 0 h 5105"/>
                      <a:gd name="connsiteX1" fmla="*/ 2280 w 4788"/>
                      <a:gd name="connsiteY1" fmla="*/ 1183 h 5105"/>
                      <a:gd name="connsiteX2" fmla="*/ 3857 w 4788"/>
                      <a:gd name="connsiteY2" fmla="*/ 4029 h 5105"/>
                      <a:gd name="connsiteX3" fmla="*/ 4788 w 4788"/>
                      <a:gd name="connsiteY3" fmla="*/ 5105 h 5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88" h="5105">
                        <a:moveTo>
                          <a:pt x="0" y="0"/>
                        </a:moveTo>
                        <a:cubicBezTo>
                          <a:pt x="482" y="224"/>
                          <a:pt x="1537" y="344"/>
                          <a:pt x="2280" y="1183"/>
                        </a:cubicBezTo>
                        <a:cubicBezTo>
                          <a:pt x="3024" y="2021"/>
                          <a:pt x="3474" y="3277"/>
                          <a:pt x="3857" y="4029"/>
                        </a:cubicBezTo>
                        <a:cubicBezTo>
                          <a:pt x="4239" y="4781"/>
                          <a:pt x="4667" y="4968"/>
                          <a:pt x="4788" y="5105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5" name="Arc 25"/>
                  <p:cNvSpPr/>
                  <p:nvPr/>
                </p:nvSpPr>
                <p:spPr>
                  <a:xfrm>
                    <a:off x="5005" y="229393"/>
                    <a:ext cx="948" cy="1068"/>
                  </a:xfrm>
                  <a:prstGeom prst="arc">
                    <a:avLst>
                      <a:gd name="adj1" fmla="val 16776619"/>
                      <a:gd name="adj2" fmla="val 686960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sp>
              <p:sp>
                <p:nvSpPr>
                  <p:cNvPr id="27" name="Arc 27"/>
                  <p:cNvSpPr/>
                  <p:nvPr/>
                </p:nvSpPr>
                <p:spPr>
                  <a:xfrm>
                    <a:off x="7261" y="227353"/>
                    <a:ext cx="566" cy="686"/>
                  </a:xfrm>
                  <a:prstGeom prst="arc">
                    <a:avLst>
                      <a:gd name="adj1" fmla="val 16776619"/>
                      <a:gd name="adj2" fmla="val 686960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 Box 17"/>
                  <p:cNvSpPr txBox="1"/>
                  <p:nvPr/>
                </p:nvSpPr>
                <p:spPr>
                  <a:xfrm>
                    <a:off x="2233" y="208"/>
                    <a:ext cx="463" cy="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altLang="en-US" sz="2800" i="1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8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" y="208"/>
                    <a:ext cx="463" cy="822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 Box 18"/>
                  <p:cNvSpPr txBox="1"/>
                  <p:nvPr/>
                </p:nvSpPr>
                <p:spPr>
                  <a:xfrm>
                    <a:off x="16048" y="8148"/>
                    <a:ext cx="463" cy="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sz="2800" i="1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9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48" y="8148"/>
                    <a:ext cx="463" cy="82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 Box 19"/>
                  <p:cNvSpPr txBox="1"/>
                  <p:nvPr/>
                </p:nvSpPr>
                <p:spPr>
                  <a:xfrm>
                    <a:off x="8206" y="1559"/>
                    <a:ext cx="463" cy="7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n-US" altLang="en-US" sz="2400" i="1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0" name="Text 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6" y="1559"/>
                    <a:ext cx="463" cy="790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 Box 21"/>
                  <p:cNvSpPr txBox="1"/>
                  <p:nvPr/>
                </p:nvSpPr>
                <p:spPr>
                  <a:xfrm>
                    <a:off x="8065" y="3252"/>
                    <a:ext cx="1518" cy="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 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en-US" sz="2000" i="1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2" name="Text 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5" y="3252"/>
                    <a:ext cx="1518" cy="628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Oval 29"/>
              <p:cNvSpPr/>
              <p:nvPr/>
            </p:nvSpPr>
            <p:spPr>
              <a:xfrm>
                <a:off x="7989" y="3811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 Box 30"/>
                  <p:cNvSpPr txBox="1"/>
                  <p:nvPr/>
                </p:nvSpPr>
                <p:spPr>
                  <a:xfrm rot="16200000">
                    <a:off x="9277" y="6077"/>
                    <a:ext cx="463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altLang="en-US" sz="2400" i="1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1" name="Text 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9277" y="6077"/>
                    <a:ext cx="463" cy="725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 Box 31"/>
                  <p:cNvSpPr txBox="1"/>
                  <p:nvPr/>
                </p:nvSpPr>
                <p:spPr>
                  <a:xfrm>
                    <a:off x="5247" y="9253"/>
                    <a:ext cx="463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altLang="en-US" sz="2400" i="1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2" name="Text 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7" y="9253"/>
                    <a:ext cx="463" cy="725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 Box 32"/>
                  <p:cNvSpPr txBox="1"/>
                  <p:nvPr/>
                </p:nvSpPr>
                <p:spPr>
                  <a:xfrm>
                    <a:off x="4348" y="7760"/>
                    <a:ext cx="463" cy="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altLang="en-US" sz="2800" i="1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3" name="Text 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8" y="7760"/>
                    <a:ext cx="463" cy="822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 Box 33"/>
                  <p:cNvSpPr txBox="1"/>
                  <p:nvPr/>
                </p:nvSpPr>
                <p:spPr>
                  <a:xfrm>
                    <a:off x="7112" y="4783"/>
                    <a:ext cx="463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altLang="en-US" sz="2400" i="1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4" name="Text 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2" y="4783"/>
                    <a:ext cx="463" cy="725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 Box 34"/>
                  <p:cNvSpPr txBox="1"/>
                  <p:nvPr/>
                </p:nvSpPr>
                <p:spPr>
                  <a:xfrm>
                    <a:off x="6438" y="4187"/>
                    <a:ext cx="463" cy="7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oMath>
                      </m:oMathPara>
                    </a14:m>
                    <a:endParaRPr lang="en-US" altLang="en-US" sz="2400" i="1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5" name="Text 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" y="4187"/>
                    <a:ext cx="463" cy="791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 Box 36"/>
                  <p:cNvSpPr txBox="1"/>
                  <p:nvPr/>
                </p:nvSpPr>
                <p:spPr>
                  <a:xfrm>
                    <a:off x="6224" y="5618"/>
                    <a:ext cx="1518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𝑉</m:t>
                          </m:r>
                          <m:func>
                            <m:funcPr>
                              <m:ctrlPr>
                                <a:rPr lang="en-US" altLang="en-US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oMath>
                      </m:oMathPara>
                    </a14:m>
                    <a:endParaRPr lang="en-US" altLang="en-US" i="1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7" name="Text 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4" y="5618"/>
                    <a:ext cx="1518" cy="580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 Box 37"/>
                  <p:cNvSpPr txBox="1"/>
                  <p:nvPr/>
                </p:nvSpPr>
                <p:spPr>
                  <a:xfrm>
                    <a:off x="7964" y="4783"/>
                    <a:ext cx="1518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𝑉</m:t>
                          </m:r>
                          <m:func>
                            <m:funcPr>
                              <m:ctrlPr>
                                <a:rPr lang="en-US" altLang="en-US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oMath>
                      </m:oMathPara>
                    </a14:m>
                    <a:endParaRPr lang="en-US" altLang="en-US" i="1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8" name="Text 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" y="4783"/>
                    <a:ext cx="1518" cy="580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 Box 38"/>
                  <p:cNvSpPr txBox="1"/>
                  <p:nvPr/>
                </p:nvSpPr>
                <p:spPr>
                  <a:xfrm>
                    <a:off x="1286" y="8582"/>
                    <a:ext cx="1518" cy="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en-US" sz="2000" i="1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9" name="Text 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6" y="8582"/>
                    <a:ext cx="1518" cy="628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Oval 39"/>
              <p:cNvSpPr/>
              <p:nvPr/>
            </p:nvSpPr>
            <p:spPr>
              <a:xfrm>
                <a:off x="2828" y="8911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2761" y="9019"/>
                <a:ext cx="120" cy="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 Box 41"/>
                  <p:cNvSpPr txBox="1"/>
                  <p:nvPr/>
                </p:nvSpPr>
                <p:spPr>
                  <a:xfrm>
                    <a:off x="12393" y="9171"/>
                    <a:ext cx="1518" cy="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en-US" sz="2000" i="1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2" name="Text 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93" y="9171"/>
                    <a:ext cx="1518" cy="628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 Box 45"/>
            <p:cNvSpPr txBox="1"/>
            <p:nvPr/>
          </p:nvSpPr>
          <p:spPr>
            <a:xfrm rot="1080000">
              <a:off x="3450" y="2461"/>
              <a:ext cx="3135" cy="13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ru-RU" b="1" i="1"/>
                <a:t>Действительное направление самолета</a:t>
              </a:r>
              <a:endParaRPr lang="ru-RU" b="1" i="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43212" y="1045493"/>
                <a:ext cx="6053138" cy="1845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func>
                        <m:funcPr>
                          <m:ctrlPr>
                            <a:rPr lang="en-US" sz="6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ru-RU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212" y="1045493"/>
                <a:ext cx="6053138" cy="1845377"/>
              </a:xfrm>
              <a:prstGeom prst="rect">
                <a:avLst/>
              </a:prstGeom>
              <a:blipFill rotWithShape="1">
                <a:blip r:embed="rId1"/>
                <a:stretch>
                  <a:fillRect l="-5" t="-15" b="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48023" y="3695700"/>
                <a:ext cx="5695953" cy="1845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func>
                        <m:funcPr>
                          <m:ctrlPr>
                            <a:rPr lang="en-US" sz="6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ru-RU" sz="6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3" y="3695700"/>
                <a:ext cx="5695953" cy="1845377"/>
              </a:xfrm>
              <a:prstGeom prst="rect">
                <a:avLst/>
              </a:prstGeom>
              <a:blipFill rotWithShape="1">
                <a:blip r:embed="rId2"/>
                <a:stretch>
                  <a:fillRect l="-11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26930" y="1566505"/>
            <a:ext cx="153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667000" y="2288102"/>
                <a:ext cx="7143750" cy="1845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func>
                        <m:funcPr>
                          <m:ctrlPr>
                            <a:rPr lang="en-US" sz="6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ru-RU" sz="6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288102"/>
                <a:ext cx="7143750" cy="1845377"/>
              </a:xfrm>
              <a:prstGeom prst="rect">
                <a:avLst/>
              </a:prstGeom>
              <a:blipFill rotWithShape="1">
                <a:blip r:embed="rId1"/>
                <a:stretch>
                  <a:fillRect t="-11" b="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763247" y="2850046"/>
            <a:ext cx="1343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19363" y="808856"/>
                <a:ext cx="6905624" cy="206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600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6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ru-RU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3" y="808856"/>
                <a:ext cx="6905624" cy="2060757"/>
              </a:xfrm>
              <a:prstGeom prst="rect">
                <a:avLst/>
              </a:prstGeom>
              <a:blipFill rotWithShape="1">
                <a:blip r:embed="rId1"/>
                <a:stretch>
                  <a:fillRect l="-5" t="-24" r="5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69431" y="3609206"/>
                <a:ext cx="6053138" cy="2061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𝑜𝑠</m:t>
                          </m:r>
                        </m:fName>
                        <m:e>
                          <m:r>
                            <a:rPr lang="en-US" sz="6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ru-RU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31" y="3609206"/>
                <a:ext cx="6053138" cy="2061142"/>
              </a:xfrm>
              <a:prstGeom prst="rect">
                <a:avLst/>
              </a:prstGeom>
              <a:blipFill rotWithShape="1">
                <a:blip r:embed="rId2"/>
                <a:stretch>
                  <a:fillRect l="-8" t="-24" r="3" b="2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081337" y="638175"/>
                <a:ext cx="6029325" cy="2232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ru-RU" sz="6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337" y="638175"/>
                <a:ext cx="6029325" cy="2232855"/>
              </a:xfrm>
              <a:prstGeom prst="rect">
                <a:avLst/>
              </a:prstGeom>
              <a:blipFill rotWithShape="1">
                <a:blip r:embed="rId1"/>
                <a:stretch>
                  <a:fillRect l="-5" r="5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563225" y="1292939"/>
            <a:ext cx="101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454910" y="3528695"/>
                <a:ext cx="7976235" cy="2217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ru-RU" sz="6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910" y="3528695"/>
                <a:ext cx="7976235" cy="22174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6"/>
          <p:cNvSpPr txBox="1"/>
          <p:nvPr/>
        </p:nvSpPr>
        <p:spPr>
          <a:xfrm>
            <a:off x="10563225" y="4175839"/>
            <a:ext cx="10191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64" y="2144163"/>
                <a:ext cx="12187236" cy="1802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𝑉𝑦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ad>
                            <m:radPr>
                              <m:deg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𝑉𝑥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sz="4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" y="2144163"/>
                <a:ext cx="12187236" cy="1802866"/>
              </a:xfrm>
              <a:prstGeom prst="rect">
                <a:avLst/>
              </a:prstGeom>
              <a:blipFill rotWithShape="1">
                <a:blip r:embed="rId1"/>
                <a:stretch>
                  <a:fillRect l="-3" t="-22" b="2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015663" y="2583931"/>
            <a:ext cx="134302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02867" y="843879"/>
                <a:ext cx="3814763" cy="1475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ru-RU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867" y="843879"/>
                <a:ext cx="3814763" cy="1475212"/>
              </a:xfrm>
              <a:prstGeom prst="rect">
                <a:avLst/>
              </a:prstGeom>
              <a:blipFill rotWithShape="1">
                <a:blip r:embed="rId1"/>
                <a:stretch>
                  <a:fillRect l="-4" t="-41" r="12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9175" y="3368725"/>
                <a:ext cx="9429749" cy="1195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𝑥𝑑𝑦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lang="en-US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6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ru-RU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75" y="3368725"/>
                <a:ext cx="9429749" cy="1195070"/>
              </a:xfrm>
              <a:prstGeom prst="rect">
                <a:avLst/>
              </a:prstGeom>
              <a:blipFill rotWithShape="1">
                <a:blip r:embed="rId2"/>
                <a:stretch>
                  <a:fillRect t="-4" r="7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848976" y="3540770"/>
            <a:ext cx="134302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1637</Words>
  <Application>WPS Presentation</Application>
  <PresentationFormat>Широкоэкранный</PresentationFormat>
  <Paragraphs>143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Cambria Math</vt:lpstr>
      <vt:lpstr>Calibri Light</vt:lpstr>
      <vt:lpstr>Microsoft YaHei</vt:lpstr>
      <vt:lpstr>Arial Unicode MS</vt:lpstr>
      <vt:lpstr>Calibri</vt:lpstr>
      <vt:lpstr>Тема Office</vt:lpstr>
      <vt:lpstr>1_Тема Office</vt:lpstr>
      <vt:lpstr>Приложение дифференциальных уравнений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дифференциальных уравнений</dc:title>
  <dc:creator>podsivalenkodiana@gmail.com</dc:creator>
  <cp:lastModifiedBy>Диана Подшивале�</cp:lastModifiedBy>
  <cp:revision>26</cp:revision>
  <dcterms:created xsi:type="dcterms:W3CDTF">2024-03-26T06:17:00Z</dcterms:created>
  <dcterms:modified xsi:type="dcterms:W3CDTF">2024-04-23T19:58:50Z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AC4783C426E144D781B38AAB69445801_12</vt:lpwstr>
  </property>
  <property fmtid="{D5CDD505-2E9C-101B-9397-08002B2CF9AE}" pid="3" name="KSOProductBuildVer">
    <vt:lpwstr>1033-12.2.0.16731</vt:lpwstr>
  </property>
</Properties>
</file>