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5" r:id="rId9"/>
    <p:sldId id="261" r:id="rId10"/>
  </p:sldIdLst>
  <p:sldSz cx="18311495" cy="108172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6911" y="1143000"/>
            <a:ext cx="522417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817563" y="1143000"/>
            <a:ext cx="5222875" cy="30861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8977" y="1770320"/>
            <a:ext cx="13733860" cy="3765997"/>
          </a:xfrm>
        </p:spPr>
        <p:txBody>
          <a:bodyPr anchor="b"/>
          <a:lstStyle>
            <a:lvl1pPr algn="ctr">
              <a:defRPr sz="901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8977" y="5681548"/>
            <a:ext cx="13733860" cy="2611658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435" indent="0" algn="ctr">
              <a:buNone/>
              <a:defRPr sz="3005"/>
            </a:lvl2pPr>
            <a:lvl3pPr marL="1373505" indent="0" algn="ctr">
              <a:buNone/>
              <a:defRPr sz="2705"/>
            </a:lvl3pPr>
            <a:lvl4pPr marL="2059940" indent="0" algn="ctr">
              <a:buNone/>
              <a:defRPr sz="2405"/>
            </a:lvl4pPr>
            <a:lvl5pPr marL="2747010" indent="0" algn="ctr">
              <a:buNone/>
              <a:defRPr sz="2405"/>
            </a:lvl5pPr>
            <a:lvl6pPr marL="3433445" indent="0" algn="ctr">
              <a:buNone/>
              <a:defRPr sz="2405"/>
            </a:lvl6pPr>
            <a:lvl7pPr marL="4120515" indent="0" algn="ctr">
              <a:buNone/>
              <a:defRPr sz="2405"/>
            </a:lvl7pPr>
            <a:lvl8pPr marL="4806950" indent="0" algn="ctr">
              <a:buNone/>
              <a:defRPr sz="2405"/>
            </a:lvl8pPr>
            <a:lvl9pPr marL="5494020" indent="0" algn="ctr">
              <a:buNone/>
              <a:defRPr sz="2405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291-571F-4EDC-9E03-D2332C9FE74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321-7484-48F4-B8AC-0BCAF603EE1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291-571F-4EDC-9E03-D2332C9FE74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321-7484-48F4-B8AC-0BCAF603EE1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3104391" y="575917"/>
            <a:ext cx="3948485" cy="91670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8937" y="575917"/>
            <a:ext cx="11616556" cy="91670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291-571F-4EDC-9E03-D2332C9FE74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321-7484-48F4-B8AC-0BCAF603EE1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291-571F-4EDC-9E03-D2332C9FE74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321-7484-48F4-B8AC-0BCAF603EE1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9400" y="2696796"/>
            <a:ext cx="15793939" cy="4499664"/>
          </a:xfrm>
        </p:spPr>
        <p:txBody>
          <a:bodyPr anchor="b"/>
          <a:lstStyle>
            <a:lvl1pPr>
              <a:defRPr sz="901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9400" y="7239029"/>
            <a:ext cx="15793939" cy="2366267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435" indent="0">
              <a:buNone/>
              <a:defRPr sz="3005">
                <a:solidFill>
                  <a:schemeClr val="tx1">
                    <a:tint val="75000"/>
                  </a:schemeClr>
                </a:solidFill>
              </a:defRPr>
            </a:lvl2pPr>
            <a:lvl3pPr marL="1373505" indent="0">
              <a:buNone/>
              <a:defRPr sz="2705">
                <a:solidFill>
                  <a:schemeClr val="tx1">
                    <a:tint val="75000"/>
                  </a:schemeClr>
                </a:solidFill>
              </a:defRPr>
            </a:lvl3pPr>
            <a:lvl4pPr marL="2059940" indent="0">
              <a:buNone/>
              <a:defRPr sz="2405">
                <a:solidFill>
                  <a:schemeClr val="tx1">
                    <a:tint val="75000"/>
                  </a:schemeClr>
                </a:solidFill>
              </a:defRPr>
            </a:lvl4pPr>
            <a:lvl5pPr marL="2747010" indent="0">
              <a:buNone/>
              <a:defRPr sz="2405">
                <a:solidFill>
                  <a:schemeClr val="tx1">
                    <a:tint val="75000"/>
                  </a:schemeClr>
                </a:solidFill>
              </a:defRPr>
            </a:lvl5pPr>
            <a:lvl6pPr marL="3433445" indent="0">
              <a:buNone/>
              <a:defRPr sz="2405">
                <a:solidFill>
                  <a:schemeClr val="tx1">
                    <a:tint val="75000"/>
                  </a:schemeClr>
                </a:solidFill>
              </a:defRPr>
            </a:lvl6pPr>
            <a:lvl7pPr marL="4120515" indent="0">
              <a:buNone/>
              <a:defRPr sz="2405">
                <a:solidFill>
                  <a:schemeClr val="tx1">
                    <a:tint val="75000"/>
                  </a:schemeClr>
                </a:solidFill>
              </a:defRPr>
            </a:lvl7pPr>
            <a:lvl8pPr marL="4806950" indent="0">
              <a:buNone/>
              <a:defRPr sz="2405">
                <a:solidFill>
                  <a:schemeClr val="tx1">
                    <a:tint val="75000"/>
                  </a:schemeClr>
                </a:solidFill>
              </a:defRPr>
            </a:lvl8pPr>
            <a:lvl9pPr marL="5494020" indent="0">
              <a:buNone/>
              <a:defRPr sz="2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291-571F-4EDC-9E03-D2332C9FE74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321-7484-48F4-B8AC-0BCAF603EE1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8937" y="2879585"/>
            <a:ext cx="7782521" cy="686343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270355" y="2879585"/>
            <a:ext cx="7782521" cy="686343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291-571F-4EDC-9E03-D2332C9FE74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321-7484-48F4-B8AC-0BCAF603EE1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322" y="575918"/>
            <a:ext cx="15793939" cy="209083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61323" y="2651723"/>
            <a:ext cx="7746755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435" indent="0">
              <a:buNone/>
              <a:defRPr sz="3005" b="1"/>
            </a:lvl2pPr>
            <a:lvl3pPr marL="1373505" indent="0">
              <a:buNone/>
              <a:defRPr sz="2705" b="1"/>
            </a:lvl3pPr>
            <a:lvl4pPr marL="2059940" indent="0">
              <a:buNone/>
              <a:defRPr sz="2405" b="1"/>
            </a:lvl4pPr>
            <a:lvl5pPr marL="2747010" indent="0">
              <a:buNone/>
              <a:defRPr sz="2405" b="1"/>
            </a:lvl5pPr>
            <a:lvl6pPr marL="3433445" indent="0">
              <a:buNone/>
              <a:defRPr sz="2405" b="1"/>
            </a:lvl6pPr>
            <a:lvl7pPr marL="4120515" indent="0">
              <a:buNone/>
              <a:defRPr sz="2405" b="1"/>
            </a:lvl7pPr>
            <a:lvl8pPr marL="4806950" indent="0">
              <a:buNone/>
              <a:defRPr sz="2405" b="1"/>
            </a:lvl8pPr>
            <a:lvl9pPr marL="5494020" indent="0">
              <a:buNone/>
              <a:defRPr sz="2405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323" y="3951292"/>
            <a:ext cx="7746755" cy="581175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9270355" y="2651723"/>
            <a:ext cx="7784906" cy="129956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435" indent="0">
              <a:buNone/>
              <a:defRPr sz="3005" b="1"/>
            </a:lvl2pPr>
            <a:lvl3pPr marL="1373505" indent="0">
              <a:buNone/>
              <a:defRPr sz="2705" b="1"/>
            </a:lvl3pPr>
            <a:lvl4pPr marL="2059940" indent="0">
              <a:buNone/>
              <a:defRPr sz="2405" b="1"/>
            </a:lvl4pPr>
            <a:lvl5pPr marL="2747010" indent="0">
              <a:buNone/>
              <a:defRPr sz="2405" b="1"/>
            </a:lvl5pPr>
            <a:lvl6pPr marL="3433445" indent="0">
              <a:buNone/>
              <a:defRPr sz="2405" b="1"/>
            </a:lvl6pPr>
            <a:lvl7pPr marL="4120515" indent="0">
              <a:buNone/>
              <a:defRPr sz="2405" b="1"/>
            </a:lvl7pPr>
            <a:lvl8pPr marL="4806950" indent="0">
              <a:buNone/>
              <a:defRPr sz="2405" b="1"/>
            </a:lvl8pPr>
            <a:lvl9pPr marL="5494020" indent="0">
              <a:buNone/>
              <a:defRPr sz="2405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9270355" y="3951292"/>
            <a:ext cx="7784906" cy="581175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291-571F-4EDC-9E03-D2332C9FE742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321-7484-48F4-B8AC-0BCAF603EE1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291-571F-4EDC-9E03-D2332C9FE742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321-7484-48F4-B8AC-0BCAF603EE1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291-571F-4EDC-9E03-D2332C9FE742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321-7484-48F4-B8AC-0BCAF603EE1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5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84906" y="1557481"/>
            <a:ext cx="9270355" cy="7687241"/>
          </a:xfrm>
        </p:spPr>
        <p:txBody>
          <a:bodyPr/>
          <a:lstStyle>
            <a:lvl1pPr>
              <a:defRPr sz="4805"/>
            </a:lvl1pPr>
            <a:lvl2pPr>
              <a:defRPr sz="4205"/>
            </a:lvl2pPr>
            <a:lvl3pPr>
              <a:defRPr sz="3605"/>
            </a:lvl3pPr>
            <a:lvl4pPr>
              <a:defRPr sz="3005"/>
            </a:lvl4pPr>
            <a:lvl5pPr>
              <a:defRPr sz="3005"/>
            </a:lvl5pPr>
            <a:lvl6pPr>
              <a:defRPr sz="3005"/>
            </a:lvl6pPr>
            <a:lvl7pPr>
              <a:defRPr sz="3005"/>
            </a:lvl7pPr>
            <a:lvl8pPr>
              <a:defRPr sz="3005"/>
            </a:lvl8pPr>
            <a:lvl9pPr>
              <a:defRPr sz="3005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5"/>
            </a:lvl1pPr>
            <a:lvl2pPr marL="686435" indent="0">
              <a:buNone/>
              <a:defRPr sz="2105"/>
            </a:lvl2pPr>
            <a:lvl3pPr marL="1373505" indent="0">
              <a:buNone/>
              <a:defRPr sz="1800"/>
            </a:lvl3pPr>
            <a:lvl4pPr marL="2059940" indent="0">
              <a:buNone/>
              <a:defRPr sz="1500"/>
            </a:lvl4pPr>
            <a:lvl5pPr marL="2747010" indent="0">
              <a:buNone/>
              <a:defRPr sz="1500"/>
            </a:lvl5pPr>
            <a:lvl6pPr marL="3433445" indent="0">
              <a:buNone/>
              <a:defRPr sz="1500"/>
            </a:lvl6pPr>
            <a:lvl7pPr marL="4120515" indent="0">
              <a:buNone/>
              <a:defRPr sz="1500"/>
            </a:lvl7pPr>
            <a:lvl8pPr marL="4806950" indent="0">
              <a:buNone/>
              <a:defRPr sz="1500"/>
            </a:lvl8pPr>
            <a:lvl9pPr marL="549402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291-571F-4EDC-9E03-D2332C9FE74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321-7484-48F4-B8AC-0BCAF603EE1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323" y="721148"/>
            <a:ext cx="5906036" cy="2524019"/>
          </a:xfrm>
        </p:spPr>
        <p:txBody>
          <a:bodyPr anchor="b"/>
          <a:lstStyle>
            <a:lvl1pPr>
              <a:defRPr sz="4805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784906" y="1557481"/>
            <a:ext cx="9270355" cy="7687241"/>
          </a:xfrm>
        </p:spPr>
        <p:txBody>
          <a:bodyPr/>
          <a:lstStyle>
            <a:lvl1pPr marL="0" indent="0">
              <a:buNone/>
              <a:defRPr sz="4805"/>
            </a:lvl1pPr>
            <a:lvl2pPr marL="686435" indent="0">
              <a:buNone/>
              <a:defRPr sz="4205"/>
            </a:lvl2pPr>
            <a:lvl3pPr marL="1373505" indent="0">
              <a:buNone/>
              <a:defRPr sz="3605"/>
            </a:lvl3pPr>
            <a:lvl4pPr marL="2059940" indent="0">
              <a:buNone/>
              <a:defRPr sz="3005"/>
            </a:lvl4pPr>
            <a:lvl5pPr marL="2747010" indent="0">
              <a:buNone/>
              <a:defRPr sz="3005"/>
            </a:lvl5pPr>
            <a:lvl6pPr marL="3433445" indent="0">
              <a:buNone/>
              <a:defRPr sz="3005"/>
            </a:lvl6pPr>
            <a:lvl7pPr marL="4120515" indent="0">
              <a:buNone/>
              <a:defRPr sz="3005"/>
            </a:lvl7pPr>
            <a:lvl8pPr marL="4806950" indent="0">
              <a:buNone/>
              <a:defRPr sz="3005"/>
            </a:lvl8pPr>
            <a:lvl9pPr marL="5494020" indent="0">
              <a:buNone/>
              <a:defRPr sz="3005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61323" y="3245168"/>
            <a:ext cx="5906036" cy="6012074"/>
          </a:xfrm>
        </p:spPr>
        <p:txBody>
          <a:bodyPr/>
          <a:lstStyle>
            <a:lvl1pPr marL="0" indent="0">
              <a:buNone/>
              <a:defRPr sz="2405"/>
            </a:lvl1pPr>
            <a:lvl2pPr marL="686435" indent="0">
              <a:buNone/>
              <a:defRPr sz="2105"/>
            </a:lvl2pPr>
            <a:lvl3pPr marL="1373505" indent="0">
              <a:buNone/>
              <a:defRPr sz="1800"/>
            </a:lvl3pPr>
            <a:lvl4pPr marL="2059940" indent="0">
              <a:buNone/>
              <a:defRPr sz="1500"/>
            </a:lvl4pPr>
            <a:lvl5pPr marL="2747010" indent="0">
              <a:buNone/>
              <a:defRPr sz="1500"/>
            </a:lvl5pPr>
            <a:lvl6pPr marL="3433445" indent="0">
              <a:buNone/>
              <a:defRPr sz="1500"/>
            </a:lvl6pPr>
            <a:lvl7pPr marL="4120515" indent="0">
              <a:buNone/>
              <a:defRPr sz="1500"/>
            </a:lvl7pPr>
            <a:lvl8pPr marL="4806950" indent="0">
              <a:buNone/>
              <a:defRPr sz="1500"/>
            </a:lvl8pPr>
            <a:lvl9pPr marL="549402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291-571F-4EDC-9E03-D2332C9FE74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0321-7484-48F4-B8AC-0BCAF603EE1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8937" y="575918"/>
            <a:ext cx="15793939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8937" y="2879585"/>
            <a:ext cx="15793939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8937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B8291-571F-4EDC-9E03-D2332C9FE74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65788" y="10025966"/>
            <a:ext cx="618023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2932718" y="10025966"/>
            <a:ext cx="4120158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40321-7484-48F4-B8AC-0BCAF603EE14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73505" rtl="0" eaLnBrk="1" latinLnBrk="0" hangingPunct="1">
        <a:lnSpc>
          <a:spcPct val="90000"/>
        </a:lnSpc>
        <a:spcBef>
          <a:spcPct val="0"/>
        </a:spcBef>
        <a:buNone/>
        <a:defRPr sz="66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535" indent="-343535" algn="l" defTabSz="1373505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1pPr>
      <a:lvl2pPr marL="1029970" indent="-343535" algn="l" defTabSz="137350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7040" indent="-343535" algn="l" defTabSz="137350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5" kern="1200">
          <a:solidFill>
            <a:schemeClr val="tx1"/>
          </a:solidFill>
          <a:latin typeface="+mn-lt"/>
          <a:ea typeface="+mn-ea"/>
          <a:cs typeface="+mn-cs"/>
        </a:defRPr>
      </a:lvl3pPr>
      <a:lvl4pPr marL="2403475" indent="-343535" algn="l" defTabSz="137350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5" kern="1200">
          <a:solidFill>
            <a:schemeClr val="tx1"/>
          </a:solidFill>
          <a:latin typeface="+mn-lt"/>
          <a:ea typeface="+mn-ea"/>
          <a:cs typeface="+mn-cs"/>
        </a:defRPr>
      </a:lvl4pPr>
      <a:lvl5pPr marL="3089910" indent="-343535" algn="l" defTabSz="137350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5" kern="1200">
          <a:solidFill>
            <a:schemeClr val="tx1"/>
          </a:solidFill>
          <a:latin typeface="+mn-lt"/>
          <a:ea typeface="+mn-ea"/>
          <a:cs typeface="+mn-cs"/>
        </a:defRPr>
      </a:lvl5pPr>
      <a:lvl6pPr marL="3776980" indent="-343535" algn="l" defTabSz="137350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5" kern="1200">
          <a:solidFill>
            <a:schemeClr val="tx1"/>
          </a:solidFill>
          <a:latin typeface="+mn-lt"/>
          <a:ea typeface="+mn-ea"/>
          <a:cs typeface="+mn-cs"/>
        </a:defRPr>
      </a:lvl6pPr>
      <a:lvl7pPr marL="4463415" indent="-343535" algn="l" defTabSz="137350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5" kern="1200">
          <a:solidFill>
            <a:schemeClr val="tx1"/>
          </a:solidFill>
          <a:latin typeface="+mn-lt"/>
          <a:ea typeface="+mn-ea"/>
          <a:cs typeface="+mn-cs"/>
        </a:defRPr>
      </a:lvl7pPr>
      <a:lvl8pPr marL="5150485" indent="-343535" algn="l" defTabSz="137350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5" kern="1200">
          <a:solidFill>
            <a:schemeClr val="tx1"/>
          </a:solidFill>
          <a:latin typeface="+mn-lt"/>
          <a:ea typeface="+mn-ea"/>
          <a:cs typeface="+mn-cs"/>
        </a:defRPr>
      </a:lvl8pPr>
      <a:lvl9pPr marL="5836920" indent="-343535" algn="l" defTabSz="137350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3505" rtl="0" eaLnBrk="1" latinLnBrk="0" hangingPunct="1">
        <a:defRPr sz="2705" kern="1200">
          <a:solidFill>
            <a:schemeClr val="tx1"/>
          </a:solidFill>
          <a:latin typeface="+mn-lt"/>
          <a:ea typeface="+mn-ea"/>
          <a:cs typeface="+mn-cs"/>
        </a:defRPr>
      </a:lvl1pPr>
      <a:lvl2pPr marL="686435" algn="l" defTabSz="1373505" rtl="0" eaLnBrk="1" latinLnBrk="0" hangingPunct="1">
        <a:defRPr sz="2705" kern="1200">
          <a:solidFill>
            <a:schemeClr val="tx1"/>
          </a:solidFill>
          <a:latin typeface="+mn-lt"/>
          <a:ea typeface="+mn-ea"/>
          <a:cs typeface="+mn-cs"/>
        </a:defRPr>
      </a:lvl2pPr>
      <a:lvl3pPr marL="1373505" algn="l" defTabSz="1373505" rtl="0" eaLnBrk="1" latinLnBrk="0" hangingPunct="1">
        <a:defRPr sz="2705" kern="1200">
          <a:solidFill>
            <a:schemeClr val="tx1"/>
          </a:solidFill>
          <a:latin typeface="+mn-lt"/>
          <a:ea typeface="+mn-ea"/>
          <a:cs typeface="+mn-cs"/>
        </a:defRPr>
      </a:lvl3pPr>
      <a:lvl4pPr marL="2059940" algn="l" defTabSz="1373505" rtl="0" eaLnBrk="1" latinLnBrk="0" hangingPunct="1">
        <a:defRPr sz="2705" kern="1200">
          <a:solidFill>
            <a:schemeClr val="tx1"/>
          </a:solidFill>
          <a:latin typeface="+mn-lt"/>
          <a:ea typeface="+mn-ea"/>
          <a:cs typeface="+mn-cs"/>
        </a:defRPr>
      </a:lvl4pPr>
      <a:lvl5pPr marL="2747010" algn="l" defTabSz="1373505" rtl="0" eaLnBrk="1" latinLnBrk="0" hangingPunct="1">
        <a:defRPr sz="2705" kern="1200">
          <a:solidFill>
            <a:schemeClr val="tx1"/>
          </a:solidFill>
          <a:latin typeface="+mn-lt"/>
          <a:ea typeface="+mn-ea"/>
          <a:cs typeface="+mn-cs"/>
        </a:defRPr>
      </a:lvl5pPr>
      <a:lvl6pPr marL="3433445" algn="l" defTabSz="1373505" rtl="0" eaLnBrk="1" latinLnBrk="0" hangingPunct="1">
        <a:defRPr sz="2705" kern="1200">
          <a:solidFill>
            <a:schemeClr val="tx1"/>
          </a:solidFill>
          <a:latin typeface="+mn-lt"/>
          <a:ea typeface="+mn-ea"/>
          <a:cs typeface="+mn-cs"/>
        </a:defRPr>
      </a:lvl6pPr>
      <a:lvl7pPr marL="4120515" algn="l" defTabSz="1373505" rtl="0" eaLnBrk="1" latinLnBrk="0" hangingPunct="1">
        <a:defRPr sz="2705" kern="1200">
          <a:solidFill>
            <a:schemeClr val="tx1"/>
          </a:solidFill>
          <a:latin typeface="+mn-lt"/>
          <a:ea typeface="+mn-ea"/>
          <a:cs typeface="+mn-cs"/>
        </a:defRPr>
      </a:lvl7pPr>
      <a:lvl8pPr marL="4806950" algn="l" defTabSz="1373505" rtl="0" eaLnBrk="1" latinLnBrk="0" hangingPunct="1">
        <a:defRPr sz="2705" kern="1200">
          <a:solidFill>
            <a:schemeClr val="tx1"/>
          </a:solidFill>
          <a:latin typeface="+mn-lt"/>
          <a:ea typeface="+mn-ea"/>
          <a:cs typeface="+mn-cs"/>
        </a:defRPr>
      </a:lvl8pPr>
      <a:lvl9pPr marL="5494020" algn="l" defTabSz="1373505" rtl="0" eaLnBrk="1" latinLnBrk="0" hangingPunct="1">
        <a:defRPr sz="2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77848" y="2683377"/>
            <a:ext cx="13686480" cy="4646813"/>
          </a:xfrm>
        </p:spPr>
        <p:txBody>
          <a:bodyPr>
            <a:noAutofit/>
          </a:bodyPr>
          <a:lstStyle/>
          <a:p>
            <a:r>
              <a:rPr lang="ru-RU" sz="14000" b="1" dirty="0"/>
              <a:t>Алгоритмы сортировок</a:t>
            </a:r>
            <a:endParaRPr lang="ru-RU" sz="14000" b="1" dirty="0"/>
          </a:p>
        </p:txBody>
      </p:sp>
      <p:sp>
        <p:nvSpPr>
          <p:cNvPr id="3" name="Заголовок 1"/>
          <p:cNvSpPr txBox="1"/>
          <p:nvPr/>
        </p:nvSpPr>
        <p:spPr>
          <a:xfrm>
            <a:off x="4023340" y="8266545"/>
            <a:ext cx="13686480" cy="776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3735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1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b="1" dirty="0"/>
              <a:t>Д. И. </a:t>
            </a:r>
            <a:r>
              <a:rPr lang="ru-RU" sz="2800" b="1" dirty="0" err="1"/>
              <a:t>Подшиваленко</a:t>
            </a:r>
            <a:r>
              <a:rPr lang="ru-RU" sz="2800" b="1" dirty="0"/>
              <a:t>, студ. 1 курса ФИТ</a:t>
            </a:r>
            <a:endParaRPr lang="ru-RU" sz="2800" b="1" dirty="0"/>
          </a:p>
          <a:p>
            <a:pPr algn="r"/>
            <a:r>
              <a:rPr lang="ru-RU" sz="2800" b="1" dirty="0"/>
              <a:t>науч. рук. </a:t>
            </a:r>
            <a:r>
              <a:rPr lang="ru-RU" sz="2800" b="1" dirty="0" err="1"/>
              <a:t>Шиман</a:t>
            </a:r>
            <a:r>
              <a:rPr lang="ru-RU" sz="2800" b="1" dirty="0"/>
              <a:t> Д.В., доц. каф. ПИ </a:t>
            </a:r>
            <a:endParaRPr lang="ru-RU" sz="2800" b="1" dirty="0"/>
          </a:p>
        </p:txBody>
      </p:sp>
      <p:sp>
        <p:nvSpPr>
          <p:cNvPr id="4" name="Заголовок 1"/>
          <p:cNvSpPr txBox="1"/>
          <p:nvPr/>
        </p:nvSpPr>
        <p:spPr>
          <a:xfrm>
            <a:off x="2577848" y="9514022"/>
            <a:ext cx="13686480" cy="7769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3735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01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2024</a:t>
            </a:r>
            <a:endParaRPr lang="ru-RU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83118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u="sng" dirty="0"/>
              <a:t>Сортировки</a:t>
            </a:r>
            <a:endParaRPr lang="ru-RU" sz="6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67855" y="1158825"/>
            <a:ext cx="8987790" cy="6499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ru-RU" sz="5000" b="1" dirty="0"/>
              <a:t>1)</a:t>
            </a:r>
            <a:r>
              <a:rPr lang="ru-RU" sz="5000" dirty="0"/>
              <a:t>Пузырьковая сортировка</a:t>
            </a:r>
            <a:endParaRPr lang="ru-RU" sz="5000" dirty="0"/>
          </a:p>
          <a:p>
            <a:pPr>
              <a:lnSpc>
                <a:spcPct val="140000"/>
              </a:lnSpc>
            </a:pPr>
            <a:r>
              <a:rPr lang="ru-RU" sz="5000" b="1" dirty="0"/>
              <a:t>2)</a:t>
            </a:r>
            <a:r>
              <a:rPr lang="ru-RU" sz="5000" dirty="0"/>
              <a:t>Сортировка выбором</a:t>
            </a:r>
            <a:endParaRPr lang="ru-RU" sz="5000" dirty="0"/>
          </a:p>
          <a:p>
            <a:pPr>
              <a:lnSpc>
                <a:spcPct val="140000"/>
              </a:lnSpc>
            </a:pPr>
            <a:r>
              <a:rPr lang="ru-RU" sz="5000" b="1" dirty="0"/>
              <a:t>3)</a:t>
            </a:r>
            <a:r>
              <a:rPr lang="ru-RU" sz="5000" dirty="0"/>
              <a:t>Сортировка вставками</a:t>
            </a:r>
            <a:endParaRPr lang="ru-RU" sz="5000" dirty="0"/>
          </a:p>
          <a:p>
            <a:pPr>
              <a:lnSpc>
                <a:spcPct val="140000"/>
              </a:lnSpc>
            </a:pPr>
            <a:r>
              <a:rPr lang="ru-RU" sz="5000" b="1" dirty="0"/>
              <a:t>4)</a:t>
            </a:r>
            <a:r>
              <a:rPr lang="ru-RU" sz="5000" dirty="0"/>
              <a:t>Шейкерная сортировка</a:t>
            </a:r>
            <a:endParaRPr lang="ru-RU" sz="5000" dirty="0"/>
          </a:p>
          <a:p>
            <a:pPr>
              <a:lnSpc>
                <a:spcPct val="140000"/>
              </a:lnSpc>
            </a:pPr>
            <a:r>
              <a:rPr lang="ru-RU" sz="5000" b="1" dirty="0"/>
              <a:t>5)</a:t>
            </a:r>
            <a:r>
              <a:rPr lang="ru-RU" sz="5000" dirty="0"/>
              <a:t>Сортировка Шелла</a:t>
            </a:r>
            <a:endParaRPr lang="ru-RU" sz="5000" dirty="0"/>
          </a:p>
          <a:p>
            <a:pPr>
              <a:lnSpc>
                <a:spcPct val="140000"/>
              </a:lnSpc>
            </a:pPr>
            <a:endParaRPr lang="ru-RU" sz="5000" dirty="0"/>
          </a:p>
        </p:txBody>
      </p:sp>
      <p:sp>
        <p:nvSpPr>
          <p:cNvPr id="2" name="TextBox 5"/>
          <p:cNvSpPr txBox="1"/>
          <p:nvPr/>
        </p:nvSpPr>
        <p:spPr>
          <a:xfrm>
            <a:off x="167855" y="6433156"/>
            <a:ext cx="8637905" cy="4252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ru-RU" sz="5000" b="1" dirty="0"/>
              <a:t>6)</a:t>
            </a:r>
            <a:r>
              <a:rPr lang="ru-RU" sz="5000" dirty="0"/>
              <a:t>Сортировка расческой</a:t>
            </a:r>
            <a:endParaRPr lang="ru-RU" sz="5000" dirty="0"/>
          </a:p>
          <a:p>
            <a:pPr>
              <a:lnSpc>
                <a:spcPct val="140000"/>
              </a:lnSpc>
            </a:pPr>
            <a:r>
              <a:rPr lang="ru-RU" sz="5000" b="1" dirty="0"/>
              <a:t>7)</a:t>
            </a:r>
            <a:r>
              <a:rPr lang="ru-RU" sz="5000" dirty="0"/>
              <a:t>Сортировка слиянием</a:t>
            </a:r>
            <a:endParaRPr lang="ru-RU" sz="5000" dirty="0"/>
          </a:p>
          <a:p>
            <a:pPr>
              <a:lnSpc>
                <a:spcPct val="140000"/>
              </a:lnSpc>
            </a:pPr>
            <a:r>
              <a:rPr lang="ru-RU" sz="5000" b="1" dirty="0"/>
              <a:t>8)</a:t>
            </a:r>
            <a:r>
              <a:rPr lang="ru-RU" sz="5000" dirty="0"/>
              <a:t>Быстрая сортировка</a:t>
            </a:r>
            <a:endParaRPr lang="ru-RU" sz="5000" dirty="0"/>
          </a:p>
          <a:p>
            <a:pPr>
              <a:lnSpc>
                <a:spcPct val="140000"/>
              </a:lnSpc>
            </a:pPr>
            <a:r>
              <a:rPr lang="ru-RU" sz="5000" b="1" dirty="0"/>
              <a:t>9)</a:t>
            </a:r>
            <a:r>
              <a:rPr lang="ru-RU" sz="5000" dirty="0"/>
              <a:t>Пирамидальная сортировка</a:t>
            </a:r>
            <a:endParaRPr lang="ru-RU" sz="5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635784" y="3488054"/>
            <a:ext cx="6368360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4300" algn="just">
              <a:lnSpc>
                <a:spcPct val="87000"/>
              </a:lnSpc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</a:rPr>
              <a:t>Методы сортировки массивов</a:t>
            </a:r>
            <a:endParaRPr lang="ru-RU" sz="3200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25892" y="5142467"/>
            <a:ext cx="20879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</a:rPr>
              <a:t>Обмен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109404" y="5174092"/>
            <a:ext cx="2246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</a:rPr>
              <a:t>Вставка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481360" y="5979820"/>
            <a:ext cx="2628044" cy="949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87000"/>
              </a:lnSpc>
              <a:spcAft>
                <a:spcPts val="0"/>
              </a:spcAft>
              <a:buClr>
                <a:srgbClr val="5F5F5F"/>
              </a:buClr>
              <a:buSzPts val="400"/>
              <a:tabLst>
                <a:tab pos="218440" algn="l"/>
              </a:tabLst>
            </a:pPr>
            <a:r>
              <a:rPr lang="ru-RU" sz="3200" dirty="0">
                <a:solidFill>
                  <a:srgbClr val="0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</a:rPr>
              <a:t>Выбор (выборка)</a:t>
            </a:r>
            <a:endParaRPr lang="ru-RU" sz="3200" dirty="0">
              <a:solidFill>
                <a:srgbClr val="000000"/>
              </a:solidFill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</p:txBody>
      </p:sp>
      <p:cxnSp>
        <p:nvCxnSpPr>
          <p:cNvPr id="11" name="Прямая со стрелкой 10"/>
          <p:cNvCxnSpPr>
            <a:endCxn id="8" idx="0"/>
          </p:cNvCxnSpPr>
          <p:nvPr/>
        </p:nvCxnSpPr>
        <p:spPr>
          <a:xfrm flipH="1">
            <a:off x="10769845" y="4008838"/>
            <a:ext cx="2373500" cy="1133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13667952" y="4008838"/>
            <a:ext cx="2126230" cy="11652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13372388" y="4008838"/>
            <a:ext cx="66521" cy="19709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0" y="-1"/>
          <a:ext cx="18311814" cy="108171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3451"/>
                <a:gridCol w="3584694"/>
                <a:gridCol w="3584694"/>
                <a:gridCol w="3296513"/>
                <a:gridCol w="3832462"/>
              </a:tblGrid>
              <a:tr h="9370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Сортировка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Временная сложность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Затраты памяти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991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Лучшее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>
                          <a:solidFill>
                            <a:schemeClr val="tx1"/>
                          </a:solidFill>
                          <a:effectLst/>
                        </a:rPr>
                        <a:t>Среднее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>
                          <a:solidFill>
                            <a:schemeClr val="tx1"/>
                          </a:solidFill>
                          <a:effectLst/>
                        </a:rPr>
                        <a:t>Худшее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</a:tr>
              <a:tr h="8991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Пузырьковая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</a:tr>
              <a:tr h="8991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Выбором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</a:tr>
              <a:tr h="8991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Вставками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</a:tr>
              <a:tr h="8991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>
                          <a:solidFill>
                            <a:schemeClr val="tx1"/>
                          </a:solidFill>
                          <a:effectLst/>
                        </a:rPr>
                        <a:t>Шейкерная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</a:tr>
              <a:tr h="89919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Расческой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O(n^2 / 2^p)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</a:tr>
              <a:tr h="92078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Шелла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</a:tr>
              <a:tr h="8836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Слиянием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</a:tr>
              <a:tr h="8836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Быстрая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</a:tr>
              <a:tr h="91321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Пирамидальная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O(n) </a:t>
                      </a: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или 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</a:tr>
              <a:tr h="8836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3200" b="1" dirty="0">
                          <a:solidFill>
                            <a:schemeClr val="tx1"/>
                          </a:solidFill>
                          <a:effectLst/>
                        </a:rPr>
                        <a:t>Двусторонняя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>
                          <a:solidFill>
                            <a:schemeClr val="tx1"/>
                          </a:solidFill>
                          <a:effectLst/>
                        </a:rPr>
                        <a:t>O(n^2)</a:t>
                      </a:r>
                      <a:endParaRPr lang="ru-RU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ru-RU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287" marR="60287" marT="0" marB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" y="-1"/>
            <a:ext cx="18311813" cy="108172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97850" y="0"/>
            <a:ext cx="10113645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twoway_sorting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&lt;=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- i - 1) {</a:t>
            </a:r>
            <a:endParaRPr lang="nn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// переменная для хранения минимального числа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max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// переменная для хранения максимального числа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[j]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[min]) {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// если нашли число меньше, чем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min = j;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// присваиваем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min 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это значение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[j] 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[max]) {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// если нашли число больше, чем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max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max = j;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// присваиваем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max 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это значение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// осуществляем обмен в зависимости от расположения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min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max and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 == min)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swap(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[i],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 i - 1]);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max)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 i - 1];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 i - 1] =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[max];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[min];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[min] = temp;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- i - 1 == min) {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[min];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 i - 1] =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[max];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[max] = temp;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swap(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[i],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[min]);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swap(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 i - 1],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[max]);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" name="Text Box 1"/>
          <p:cNvSpPr txBox="1"/>
          <p:nvPr/>
        </p:nvSpPr>
        <p:spPr>
          <a:xfrm>
            <a:off x="0" y="166370"/>
            <a:ext cx="8169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Двустроронняя сортировка</a:t>
            </a:r>
            <a:endParaRPr lang="ru-RU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5270" y="1125220"/>
            <a:ext cx="8200390" cy="9166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Похожа на сортировку выбором, но на каждой итерации ищет и минимальный, и максимальный элемент, затем устанавливает минимальный на первую позицию неотсортированной части, максимальный </a:t>
            </a:r>
            <a:r>
              <a:rPr lang="ru-RU" altLang="en-US" sz="4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－на последнюю позицию неотсортированной части.</a:t>
            </a:r>
            <a:endParaRPr lang="ru-RU" altLang="en-US" sz="40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ru-RU" altLang="en-US" sz="4000" b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Сложность</a:t>
            </a:r>
            <a:r>
              <a:rPr lang="en-US" altLang="en-US" sz="4000" b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en-US" sz="4000" b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ru-RU" altLang="en-US" sz="4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Временная сложность: O(n^2)</a:t>
            </a:r>
            <a:endParaRPr lang="ru-RU" altLang="en-US" sz="40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ru-RU" altLang="en-US" sz="4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Затраты памяти: O(1)</a:t>
            </a:r>
            <a:endParaRPr lang="ru-RU" altLang="en-US" sz="40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ru-RU" altLang="en-US" sz="40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ru-RU" altLang="en-US" sz="4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Не дала ожидаемых результатов.</a:t>
            </a:r>
            <a:endParaRPr lang="ru-RU" altLang="en-US" sz="40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ru-RU" altLang="en-US" sz="40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" y="-1"/>
            <a:ext cx="18311813" cy="108172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017510" y="0"/>
            <a:ext cx="10505440" cy="10816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parallel_quick_sort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 =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/ 2;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future1 = async(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launch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quick_sort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ref(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middle - 1);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// запускаем быструю сортировку для первой половины массива первым потоком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future2 = async(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launch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quick_sort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ref(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middle,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  <a:sym typeface="+mn-ea"/>
              </a:rPr>
              <a:t>запускаем быструю сортировку для второй половины массива вторым потоком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future1.wait();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future2.wait();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i = 0;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j = middle;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k = 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// временный вектор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объединение отсортированных частей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middle &amp;&amp; j !=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c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k++;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c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k++;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middle)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(j !=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c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k++;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(j ==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middle)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c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k++;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2" name="Text Box 1"/>
          <p:cNvSpPr txBox="1"/>
          <p:nvPr/>
        </p:nvSpPr>
        <p:spPr>
          <a:xfrm>
            <a:off x="0" y="0"/>
            <a:ext cx="77317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Распараллеливание быстрой сортировки</a:t>
            </a:r>
            <a:endParaRPr lang="ru-RU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0675" y="1568450"/>
            <a:ext cx="7411085" cy="658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sz="400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Сортируемый массив делится на две части. Каждая часть параллельно сортируется быстрой сортировкой. Далее происходит объединение отсортированных частей в один массив.</a:t>
            </a:r>
            <a:endParaRPr lang="ru-RU" altLang="en-US" sz="400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8310860" cy="10817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20073" y="404734"/>
            <a:ext cx="183183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u="sng" dirty="0"/>
              <a:t>Анализ быстрой сортировки с распараллеливанием</a:t>
            </a:r>
            <a:endParaRPr lang="ru-RU" sz="66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37368" y="3553629"/>
            <a:ext cx="17237075" cy="6089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ru-RU" sz="5000" b="1" dirty="0"/>
              <a:t>1)</a:t>
            </a:r>
            <a:r>
              <a:rPr lang="ru-RU" sz="5000" dirty="0"/>
              <a:t> Данный алгоритм при сортировке массива, в котором количество элементов меньше 1000, не дает ускорения базовой версии быстрой сортировки.</a:t>
            </a:r>
            <a:endParaRPr lang="ru-RU" sz="5000" dirty="0"/>
          </a:p>
          <a:p>
            <a:pPr>
              <a:lnSpc>
                <a:spcPct val="130000"/>
              </a:lnSpc>
            </a:pPr>
            <a:r>
              <a:rPr lang="ru-RU" sz="5000" b="1" dirty="0"/>
              <a:t>2)</a:t>
            </a:r>
            <a:r>
              <a:rPr lang="ru-RU" sz="5000" dirty="0"/>
              <a:t> Алгоритм с распараллеливанием дает значительный выигрыш в скорости, если количество элементов в массиве превышает 1000 элементов.</a:t>
            </a:r>
            <a:endParaRPr lang="ru-RU" sz="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3533</Words>
  <Application>WPS Presentation</Application>
  <PresentationFormat>Произвольный</PresentationFormat>
  <Paragraphs>244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Microsoft Sans Serif</vt:lpstr>
      <vt:lpstr>Calibri</vt:lpstr>
      <vt:lpstr>Times New Roman</vt:lpstr>
      <vt:lpstr>Consolas</vt:lpstr>
      <vt:lpstr>Calibri Light</vt:lpstr>
      <vt:lpstr>Microsoft YaHei</vt:lpstr>
      <vt:lpstr>Arial Unicode MS</vt:lpstr>
      <vt:lpstr>Тема Office</vt:lpstr>
      <vt:lpstr>Алгоритмы сортировок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сортировок</dc:title>
  <dc:creator>podsivalenkodiana@gmail.com</dc:creator>
  <cp:lastModifiedBy>Диана Подшивале�</cp:lastModifiedBy>
  <cp:revision>26</cp:revision>
  <dcterms:created xsi:type="dcterms:W3CDTF">2024-03-25T18:37:00Z</dcterms:created>
  <dcterms:modified xsi:type="dcterms:W3CDTF">2024-04-24T17:26:33Z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21AFF95A7067456DB346BC9096899EAB_12</vt:lpwstr>
  </property>
  <property fmtid="{D5CDD505-2E9C-101B-9397-08002B2CF9AE}" pid="3" name="KSOProductBuildVer">
    <vt:lpwstr>1033-12.2.0.16731</vt:lpwstr>
  </property>
</Properties>
</file>