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81" r:id="rId3"/>
    <p:sldId id="258" r:id="rId4"/>
    <p:sldId id="257" r:id="rId5"/>
    <p:sldId id="261" r:id="rId6"/>
    <p:sldId id="263" r:id="rId7"/>
    <p:sldId id="262" r:id="rId8"/>
    <p:sldId id="260" r:id="rId9"/>
    <p:sldId id="264" r:id="rId10"/>
    <p:sldId id="269" r:id="rId11"/>
    <p:sldId id="270" r:id="rId12"/>
    <p:sldId id="271" r:id="rId13"/>
    <p:sldId id="274" r:id="rId14"/>
    <p:sldId id="279" r:id="rId15"/>
    <p:sldId id="280" r:id="rId16"/>
    <p:sldId id="282" r:id="rId17"/>
  </p:sldIdLst>
  <p:sldSz cx="18288000" cy="10287000"/>
  <p:notesSz cx="6858000" cy="9144000"/>
  <p:embeddedFontLst>
    <p:embeddedFont>
      <p:font typeface="Rubik Medium Bold" panose="020B0604020202020204" charset="-79"/>
      <p:regular r:id="rId18"/>
    </p:embeddedFont>
    <p:embeddedFont>
      <p:font typeface="Montserrat Bold" panose="020B0604020202020204" charset="-52"/>
      <p:regular r:id="rId19"/>
    </p:embeddedFont>
    <p:embeddedFont>
      <p:font typeface="Montserrat" panose="020B0604020202020204" charset="-52"/>
      <p:regular r:id="rId20"/>
    </p:embeddedFont>
    <p:embeddedFont>
      <p:font typeface="Rubik Medium" panose="020B0604020202020204" charset="-79"/>
      <p:regular r:id="rId21"/>
    </p:embeddedFont>
    <p:embeddedFont>
      <p:font typeface="Calibri" panose="020F0502020204030204" pitchFamily="34" charset="0"/>
      <p:regular r:id="rId22"/>
      <p:bold r:id="rId23"/>
      <p:italic r:id="rId24"/>
      <p:boldItalic r:id="rId25"/>
    </p:embeddedFont>
    <p:embeddedFont>
      <p:font typeface="Clear Sans Bold" panose="020B0604020202020204" charset="0"/>
      <p:regular r:id="rId26"/>
    </p:embeddedFont>
    <p:embeddedFont>
      <p:font typeface="Open Sans Light"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946" y="2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7" Type="http://schemas.openxmlformats.org/officeDocument/2006/relationships/image" Target="../media/image16.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40.svg"/><Relationship Id="rId7" Type="http://schemas.openxmlformats.org/officeDocument/2006/relationships/image" Target="../media/image14.sv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42.svg"/><Relationship Id="rId4" Type="http://schemas.openxmlformats.org/officeDocument/2006/relationships/image" Target="../media/image19.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3.png"/><Relationship Id="rId4" Type="http://schemas.openxmlformats.org/officeDocument/2006/relationships/image" Target="../media/image46.svg"/></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NUL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6.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6.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291656" y="3693652"/>
            <a:ext cx="15704686" cy="1137363"/>
          </a:xfrm>
          <a:prstGeom prst="rect">
            <a:avLst/>
          </a:prstGeom>
        </p:spPr>
        <p:txBody>
          <a:bodyPr wrap="square" lIns="0" tIns="0" rIns="0" bIns="0" rtlCol="0" anchor="t">
            <a:spAutoFit/>
          </a:bodyPr>
          <a:lstStyle/>
          <a:p>
            <a:pPr algn="just">
              <a:lnSpc>
                <a:spcPts val="9800"/>
              </a:lnSpc>
            </a:pPr>
            <a:r>
              <a:rPr lang="ru-RU" sz="6000" dirty="0" smtClean="0">
                <a:solidFill>
                  <a:srgbClr val="3884FD"/>
                </a:solidFill>
                <a:latin typeface="Rubik Medium"/>
              </a:rPr>
              <a:t>Выпускная квалификационная работа</a:t>
            </a:r>
            <a:endParaRPr lang="en-US" sz="6000" dirty="0">
              <a:solidFill>
                <a:srgbClr val="3884FD"/>
              </a:solidFill>
              <a:latin typeface="Rubik Medium"/>
            </a:endParaRPr>
          </a:p>
        </p:txBody>
      </p:sp>
      <p:sp>
        <p:nvSpPr>
          <p:cNvPr id="5" name="TextBox 5"/>
          <p:cNvSpPr txBox="1"/>
          <p:nvPr/>
        </p:nvSpPr>
        <p:spPr>
          <a:xfrm>
            <a:off x="1291656" y="5510277"/>
            <a:ext cx="15704686" cy="1816779"/>
          </a:xfrm>
          <a:prstGeom prst="rect">
            <a:avLst/>
          </a:prstGeom>
        </p:spPr>
        <p:txBody>
          <a:bodyPr wrap="square" lIns="0" tIns="0" rIns="0" bIns="0" rtlCol="0" anchor="t">
            <a:spAutoFit/>
          </a:bodyPr>
          <a:lstStyle/>
          <a:p>
            <a:pPr algn="just">
              <a:lnSpc>
                <a:spcPts val="7700"/>
              </a:lnSpc>
              <a:spcBef>
                <a:spcPct val="0"/>
              </a:spcBef>
            </a:pPr>
            <a:r>
              <a:rPr lang="ru-RU" sz="2800" dirty="0" smtClean="0">
                <a:solidFill>
                  <a:srgbClr val="000000"/>
                </a:solidFill>
                <a:latin typeface="Montserrat Bold"/>
              </a:rPr>
              <a:t>Тема: Разработка автоматизированной информационной системы учета товаров складского помещение</a:t>
            </a:r>
            <a:endParaRPr lang="en-US" sz="2800" dirty="0">
              <a:solidFill>
                <a:srgbClr val="000000"/>
              </a:solidFill>
              <a:latin typeface="Montserrat Bold"/>
            </a:endParaRPr>
          </a:p>
        </p:txBody>
      </p:sp>
      <p:sp>
        <p:nvSpPr>
          <p:cNvPr id="6" name="TextBox 6"/>
          <p:cNvSpPr txBox="1"/>
          <p:nvPr/>
        </p:nvSpPr>
        <p:spPr>
          <a:xfrm>
            <a:off x="9220199" y="8042796"/>
            <a:ext cx="7776143" cy="2244204"/>
          </a:xfrm>
          <a:prstGeom prst="rect">
            <a:avLst/>
          </a:prstGeom>
        </p:spPr>
        <p:txBody>
          <a:bodyPr wrap="square" lIns="0" tIns="0" rIns="0" bIns="0" rtlCol="0" anchor="t">
            <a:spAutoFit/>
          </a:bodyPr>
          <a:lstStyle/>
          <a:p>
            <a:pPr algn="just">
              <a:lnSpc>
                <a:spcPts val="3499"/>
              </a:lnSpc>
            </a:pPr>
            <a:r>
              <a:rPr lang="ru-RU" sz="2499" dirty="0" smtClean="0">
                <a:solidFill>
                  <a:srgbClr val="000000"/>
                </a:solidFill>
                <a:latin typeface="Open Sans Light"/>
              </a:rPr>
              <a:t>Специальность: 09.02.07. Информационные системы и программирование</a:t>
            </a:r>
          </a:p>
          <a:p>
            <a:pPr algn="just">
              <a:lnSpc>
                <a:spcPts val="3499"/>
              </a:lnSpc>
            </a:pPr>
            <a:r>
              <a:rPr lang="ru-RU" sz="2499" dirty="0" smtClean="0">
                <a:solidFill>
                  <a:srgbClr val="000000"/>
                </a:solidFill>
                <a:latin typeface="Open Sans Light"/>
              </a:rPr>
              <a:t>Выполнила: Абдулкадирова Диана </a:t>
            </a:r>
            <a:r>
              <a:rPr lang="ru-RU" sz="2499" dirty="0" err="1" smtClean="0">
                <a:solidFill>
                  <a:srgbClr val="000000"/>
                </a:solidFill>
                <a:latin typeface="Open Sans Light"/>
              </a:rPr>
              <a:t>Илшатовна</a:t>
            </a:r>
            <a:endParaRPr lang="ru-RU" sz="2499" dirty="0" smtClean="0">
              <a:solidFill>
                <a:srgbClr val="000000"/>
              </a:solidFill>
              <a:latin typeface="Open Sans Light"/>
            </a:endParaRPr>
          </a:p>
          <a:p>
            <a:pPr algn="just">
              <a:lnSpc>
                <a:spcPts val="3499"/>
              </a:lnSpc>
            </a:pPr>
            <a:r>
              <a:rPr lang="ru-RU" sz="2499" dirty="0" smtClean="0">
                <a:solidFill>
                  <a:srgbClr val="000000"/>
                </a:solidFill>
                <a:latin typeface="Open Sans Light"/>
              </a:rPr>
              <a:t>Руководитель: </a:t>
            </a:r>
            <a:r>
              <a:rPr lang="ru-RU" sz="2499" dirty="0" err="1" smtClean="0">
                <a:solidFill>
                  <a:srgbClr val="000000"/>
                </a:solidFill>
                <a:latin typeface="Open Sans Light"/>
              </a:rPr>
              <a:t>Виеру</a:t>
            </a:r>
            <a:r>
              <a:rPr lang="ru-RU" sz="2499" dirty="0" smtClean="0">
                <a:solidFill>
                  <a:srgbClr val="000000"/>
                </a:solidFill>
                <a:latin typeface="Open Sans Light"/>
              </a:rPr>
              <a:t> Анастасия Николаевна</a:t>
            </a:r>
          </a:p>
          <a:p>
            <a:pPr algn="just">
              <a:lnSpc>
                <a:spcPts val="3499"/>
              </a:lnSpc>
            </a:pPr>
            <a:r>
              <a:rPr lang="ru-RU" sz="2499" dirty="0" smtClean="0">
                <a:solidFill>
                  <a:srgbClr val="000000"/>
                </a:solidFill>
                <a:latin typeface="Open Sans Light"/>
              </a:rPr>
              <a:t> </a:t>
            </a:r>
            <a:endParaRPr lang="en-US" sz="2499" dirty="0">
              <a:solidFill>
                <a:srgbClr val="000000"/>
              </a:solidFill>
              <a:latin typeface="Open Sans Light"/>
            </a:endParaRPr>
          </a:p>
        </p:txBody>
      </p:sp>
      <p:pic>
        <p:nvPicPr>
          <p:cNvPr id="8" name="Рисунок 7"/>
          <p:cNvPicPr/>
          <p:nvPr/>
        </p:nvPicPr>
        <p:blipFill>
          <a:blip r:embed="rId2">
            <a:extLst>
              <a:ext uri="{28A0092B-C50C-407E-A947-70E740481C1C}">
                <a14:useLocalDpi xmlns:a14="http://schemas.microsoft.com/office/drawing/2010/main" val="0"/>
              </a:ext>
            </a:extLst>
          </a:blip>
          <a:srcRect/>
          <a:stretch>
            <a:fillRect/>
          </a:stretch>
        </p:blipFill>
        <p:spPr bwMode="auto">
          <a:xfrm>
            <a:off x="3153249" y="419099"/>
            <a:ext cx="12133899" cy="2595291"/>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AutoShape 3"/>
          <p:cNvSpPr/>
          <p:nvPr/>
        </p:nvSpPr>
        <p:spPr>
          <a:xfrm>
            <a:off x="9375298" y="9175893"/>
            <a:ext cx="8346765" cy="0"/>
          </a:xfrm>
          <a:prstGeom prst="line">
            <a:avLst/>
          </a:prstGeom>
          <a:ln w="19050" cap="rnd">
            <a:solidFill>
              <a:srgbClr val="243762"/>
            </a:solidFill>
            <a:prstDash val="solid"/>
            <a:headEnd type="none" w="sm" len="sm"/>
            <a:tailEnd type="none" w="sm" len="sm"/>
          </a:ln>
        </p:spPr>
      </p:sp>
      <p:sp>
        <p:nvSpPr>
          <p:cNvPr id="5" name="TextBox 5"/>
          <p:cNvSpPr txBox="1"/>
          <p:nvPr/>
        </p:nvSpPr>
        <p:spPr>
          <a:xfrm>
            <a:off x="1890422" y="1340340"/>
            <a:ext cx="6339178" cy="718145"/>
          </a:xfrm>
          <a:prstGeom prst="rect">
            <a:avLst/>
          </a:prstGeom>
        </p:spPr>
        <p:txBody>
          <a:bodyPr wrap="square" lIns="0" tIns="0" rIns="0" bIns="0" rtlCol="0" anchor="t">
            <a:spAutoFit/>
          </a:bodyPr>
          <a:lstStyle/>
          <a:p>
            <a:pPr algn="ctr">
              <a:lnSpc>
                <a:spcPts val="5600"/>
              </a:lnSpc>
            </a:pPr>
            <a:r>
              <a:rPr lang="ru-RU" sz="4000" dirty="0">
                <a:solidFill>
                  <a:srgbClr val="243762"/>
                </a:solidFill>
                <a:latin typeface="Rubik Medium Bold"/>
              </a:rPr>
              <a:t>Физическая диаграмма</a:t>
            </a:r>
            <a:endParaRPr lang="en-US" sz="4000" dirty="0">
              <a:solidFill>
                <a:srgbClr val="243762"/>
              </a:solidFill>
              <a:latin typeface="Rubik Medium Bold"/>
            </a:endParaRPr>
          </a:p>
        </p:txBody>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28700" y="1456752"/>
            <a:ext cx="560926" cy="560926"/>
          </a:xfrm>
          <a:prstGeom prst="rect">
            <a:avLst/>
          </a:prstGeom>
        </p:spPr>
      </p:pic>
      <p:pic>
        <p:nvPicPr>
          <p:cNvPr id="11" name="Picture 11"/>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8249933" y="1496706"/>
            <a:ext cx="560926" cy="560926"/>
          </a:xfrm>
          <a:prstGeom prst="rect">
            <a:avLst/>
          </a:prstGeom>
        </p:spPr>
      </p:pic>
      <p:sp>
        <p:nvSpPr>
          <p:cNvPr id="18" name="TextBox 18"/>
          <p:cNvSpPr txBox="1"/>
          <p:nvPr/>
        </p:nvSpPr>
        <p:spPr>
          <a:xfrm>
            <a:off x="1028700" y="8918576"/>
            <a:ext cx="4914900" cy="359073"/>
          </a:xfrm>
          <a:prstGeom prst="rect">
            <a:avLst/>
          </a:prstGeom>
        </p:spPr>
        <p:txBody>
          <a:bodyPr wrap="square" lIns="0" tIns="0" rIns="0" bIns="0" rtlCol="0" anchor="t">
            <a:spAutoFit/>
          </a:bodyPr>
          <a:lstStyle/>
          <a:p>
            <a:pPr algn="ctr">
              <a:lnSpc>
                <a:spcPts val="2800"/>
              </a:lnSpc>
            </a:pPr>
            <a:r>
              <a:rPr lang="ru-RU" sz="2000" dirty="0">
                <a:solidFill>
                  <a:srgbClr val="737373"/>
                </a:solidFill>
                <a:latin typeface="Montserrat"/>
              </a:rPr>
              <a:t>Разработка АИС учета товаров</a:t>
            </a:r>
          </a:p>
        </p:txBody>
      </p:sp>
      <p:pic>
        <p:nvPicPr>
          <p:cNvPr id="19" name="Объект 3"/>
          <p:cNvPicPr>
            <a:picLocks/>
          </p:cNvPicPr>
          <p:nvPr/>
        </p:nvPicPr>
        <p:blipFill>
          <a:blip r:embed="rId8"/>
          <a:stretch>
            <a:fillRect/>
          </a:stretch>
        </p:blipFill>
        <p:spPr>
          <a:xfrm>
            <a:off x="3120196" y="2210693"/>
            <a:ext cx="10820400" cy="651486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47750"/>
            <a:ext cx="7487678" cy="1128514"/>
          </a:xfrm>
          <a:prstGeom prst="rect">
            <a:avLst/>
          </a:prstGeom>
        </p:spPr>
        <p:txBody>
          <a:bodyPr lIns="0" tIns="0" rIns="0" bIns="0" rtlCol="0" anchor="t">
            <a:spAutoFit/>
          </a:bodyPr>
          <a:lstStyle/>
          <a:p>
            <a:pPr>
              <a:lnSpc>
                <a:spcPts val="4400"/>
              </a:lnSpc>
            </a:pPr>
            <a:r>
              <a:rPr lang="ru-RU" sz="4000" spc="-40" dirty="0" smtClean="0">
                <a:solidFill>
                  <a:srgbClr val="3884FD"/>
                </a:solidFill>
                <a:latin typeface="Rubik Medium Bold"/>
              </a:rPr>
              <a:t>Код представления и результат работы</a:t>
            </a:r>
            <a:endParaRPr lang="en-US" sz="4000" spc="-40" dirty="0">
              <a:solidFill>
                <a:srgbClr val="3884FD"/>
              </a:solidFill>
              <a:latin typeface="Rubik Medium Bold"/>
            </a:endParaRPr>
          </a:p>
        </p:txBody>
      </p:sp>
      <p:sp>
        <p:nvSpPr>
          <p:cNvPr id="3" name="AutoShape 3"/>
          <p:cNvSpPr/>
          <p:nvPr/>
        </p:nvSpPr>
        <p:spPr>
          <a:xfrm>
            <a:off x="1028700" y="9234488"/>
            <a:ext cx="5950690" cy="0"/>
          </a:xfrm>
          <a:prstGeom prst="line">
            <a:avLst/>
          </a:prstGeom>
          <a:ln w="19050" cap="rnd">
            <a:solidFill>
              <a:srgbClr val="243762"/>
            </a:solidFill>
            <a:prstDash val="solid"/>
            <a:headEnd type="none" w="sm" len="sm"/>
            <a:tailEnd type="none" w="sm" len="sm"/>
          </a:ln>
        </p:spPr>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731732" y="5013555"/>
            <a:ext cx="3272312" cy="4244745"/>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2805161" y="7231178"/>
            <a:ext cx="1103634" cy="2122372"/>
          </a:xfrm>
          <a:prstGeom prst="rect">
            <a:avLst/>
          </a:prstGeom>
        </p:spPr>
      </p:pic>
      <p:sp>
        <p:nvSpPr>
          <p:cNvPr id="7" name="AutoShape 7"/>
          <p:cNvSpPr/>
          <p:nvPr/>
        </p:nvSpPr>
        <p:spPr>
          <a:xfrm>
            <a:off x="8516378" y="1835150"/>
            <a:ext cx="1989630" cy="0"/>
          </a:xfrm>
          <a:prstGeom prst="line">
            <a:avLst/>
          </a:prstGeom>
          <a:ln w="47625" cap="rnd">
            <a:solidFill>
              <a:srgbClr val="3884FD"/>
            </a:solidFill>
            <a:prstDash val="solid"/>
            <a:headEnd type="none" w="sm" len="sm"/>
            <a:tailEnd type="none" w="sm" len="sm"/>
          </a:ln>
        </p:spPr>
      </p:sp>
      <p:sp>
        <p:nvSpPr>
          <p:cNvPr id="9" name="TextBox 9"/>
          <p:cNvSpPr txBox="1"/>
          <p:nvPr/>
        </p:nvSpPr>
        <p:spPr>
          <a:xfrm>
            <a:off x="1028700" y="9459769"/>
            <a:ext cx="4686300" cy="359073"/>
          </a:xfrm>
          <a:prstGeom prst="rect">
            <a:avLst/>
          </a:prstGeom>
        </p:spPr>
        <p:txBody>
          <a:bodyPr wrap="square" lIns="0" tIns="0" rIns="0" bIns="0" rtlCol="0" anchor="t">
            <a:spAutoFit/>
          </a:bodyPr>
          <a:lstStyle/>
          <a:p>
            <a:pPr algn="ctr">
              <a:lnSpc>
                <a:spcPts val="2800"/>
              </a:lnSpc>
            </a:pPr>
            <a:r>
              <a:rPr lang="ru-RU" sz="2000" dirty="0">
                <a:solidFill>
                  <a:srgbClr val="A6A6A6"/>
                </a:solidFill>
                <a:latin typeface="Montserrat"/>
              </a:rPr>
              <a:t>Разработка АИС учета товаров</a:t>
            </a:r>
          </a:p>
        </p:txBody>
      </p:sp>
      <p:pic>
        <p:nvPicPr>
          <p:cNvPr id="10" name="Picture 10"/>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28700" y="3063678"/>
            <a:ext cx="560926" cy="560926"/>
          </a:xfrm>
          <a:prstGeom prst="rect">
            <a:avLst/>
          </a:prstGeom>
        </p:spPr>
      </p:pic>
      <p:pic>
        <p:nvPicPr>
          <p:cNvPr id="11" name="Объект 3"/>
          <p:cNvPicPr>
            <a:picLocks/>
          </p:cNvPicPr>
          <p:nvPr/>
        </p:nvPicPr>
        <p:blipFill>
          <a:blip r:embed="rId8"/>
          <a:stretch>
            <a:fillRect/>
          </a:stretch>
        </p:blipFill>
        <p:spPr>
          <a:xfrm>
            <a:off x="6781800" y="2334147"/>
            <a:ext cx="10058400" cy="4063050"/>
          </a:xfrm>
          <a:prstGeom prst="rect">
            <a:avLst/>
          </a:prstGeom>
        </p:spPr>
      </p:pic>
      <p:pic>
        <p:nvPicPr>
          <p:cNvPr id="12" name="Рисунок 11"/>
          <p:cNvPicPr/>
          <p:nvPr/>
        </p:nvPicPr>
        <p:blipFill>
          <a:blip r:embed="rId9"/>
          <a:stretch>
            <a:fillRect/>
          </a:stretch>
        </p:blipFill>
        <p:spPr>
          <a:xfrm>
            <a:off x="6781800" y="7020203"/>
            <a:ext cx="10058400" cy="138030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6916400" y="584239"/>
            <a:ext cx="927022" cy="927022"/>
          </a:xfrm>
          <a:prstGeom prst="rect">
            <a:avLst/>
          </a:prstGeom>
        </p:spPr>
      </p:pic>
      <p:sp>
        <p:nvSpPr>
          <p:cNvPr id="10" name="TextBox 10"/>
          <p:cNvSpPr txBox="1"/>
          <p:nvPr/>
        </p:nvSpPr>
        <p:spPr>
          <a:xfrm>
            <a:off x="1028700" y="1047750"/>
            <a:ext cx="8290560" cy="564257"/>
          </a:xfrm>
          <a:prstGeom prst="rect">
            <a:avLst/>
          </a:prstGeom>
        </p:spPr>
        <p:txBody>
          <a:bodyPr lIns="0" tIns="0" rIns="0" bIns="0" rtlCol="0" anchor="t">
            <a:spAutoFit/>
          </a:bodyPr>
          <a:lstStyle/>
          <a:p>
            <a:pPr>
              <a:lnSpc>
                <a:spcPts val="4400"/>
              </a:lnSpc>
            </a:pPr>
            <a:r>
              <a:rPr lang="ru-RU" sz="4000" dirty="0" smtClean="0">
                <a:solidFill>
                  <a:srgbClr val="243762"/>
                </a:solidFill>
                <a:latin typeface="Rubik Medium"/>
              </a:rPr>
              <a:t>Окно авторизации приложения</a:t>
            </a:r>
            <a:endParaRPr lang="en-US" sz="4000" dirty="0">
              <a:solidFill>
                <a:srgbClr val="243762"/>
              </a:solidFill>
              <a:latin typeface="Rubik Medium"/>
            </a:endParaRPr>
          </a:p>
        </p:txBody>
      </p:sp>
      <p:sp>
        <p:nvSpPr>
          <p:cNvPr id="12" name="TextBox 12"/>
          <p:cNvSpPr txBox="1"/>
          <p:nvPr/>
        </p:nvSpPr>
        <p:spPr>
          <a:xfrm>
            <a:off x="1028700" y="9325869"/>
            <a:ext cx="4533900" cy="359073"/>
          </a:xfrm>
          <a:prstGeom prst="rect">
            <a:avLst/>
          </a:prstGeom>
        </p:spPr>
        <p:txBody>
          <a:bodyPr wrap="square" lIns="0" tIns="0" rIns="0" bIns="0" rtlCol="0" anchor="t">
            <a:spAutoFit/>
          </a:bodyPr>
          <a:lstStyle/>
          <a:p>
            <a:pPr algn="ctr">
              <a:lnSpc>
                <a:spcPts val="2800"/>
              </a:lnSpc>
            </a:pPr>
            <a:r>
              <a:rPr lang="ru-RU" sz="2000" dirty="0">
                <a:solidFill>
                  <a:srgbClr val="A6A6A6"/>
                </a:solidFill>
                <a:latin typeface="Montserrat"/>
              </a:rPr>
              <a:t>Разработка АИС учета товаров</a:t>
            </a:r>
          </a:p>
        </p:txBody>
      </p:sp>
      <p:pic>
        <p:nvPicPr>
          <p:cNvPr id="13" name="Объект 3"/>
          <p:cNvPicPr>
            <a:picLocks/>
          </p:cNvPicPr>
          <p:nvPr/>
        </p:nvPicPr>
        <p:blipFill>
          <a:blip r:embed="rId4"/>
          <a:stretch>
            <a:fillRect/>
          </a:stretch>
        </p:blipFill>
        <p:spPr>
          <a:xfrm>
            <a:off x="3581400" y="2019300"/>
            <a:ext cx="11163300" cy="689927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0" name="Объект 3"/>
          <p:cNvPicPr>
            <a:picLocks/>
          </p:cNvPicPr>
          <p:nvPr/>
        </p:nvPicPr>
        <p:blipFill>
          <a:blip r:embed="rId2"/>
          <a:stretch>
            <a:fillRect/>
          </a:stretch>
        </p:blipFill>
        <p:spPr>
          <a:xfrm>
            <a:off x="1028700" y="2142579"/>
            <a:ext cx="11873437" cy="6861825"/>
          </a:xfrm>
          <a:prstGeom prst="rect">
            <a:avLst/>
          </a:prstGeom>
        </p:spPr>
      </p:pic>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a:xfrm>
            <a:off x="12529949" y="4548806"/>
            <a:ext cx="4943171" cy="4709494"/>
          </a:xfrm>
          <a:prstGeom prst="rect">
            <a:avLst/>
          </a:prstGeom>
        </p:spPr>
      </p:pic>
      <p:sp>
        <p:nvSpPr>
          <p:cNvPr id="3" name="TextBox 3"/>
          <p:cNvSpPr txBox="1"/>
          <p:nvPr/>
        </p:nvSpPr>
        <p:spPr>
          <a:xfrm>
            <a:off x="1786370" y="885825"/>
            <a:ext cx="13606030" cy="1256754"/>
          </a:xfrm>
          <a:prstGeom prst="rect">
            <a:avLst/>
          </a:prstGeom>
        </p:spPr>
        <p:txBody>
          <a:bodyPr wrap="square" lIns="0" tIns="0" rIns="0" bIns="0" rtlCol="0" anchor="t">
            <a:spAutoFit/>
          </a:bodyPr>
          <a:lstStyle/>
          <a:p>
            <a:pPr>
              <a:lnSpc>
                <a:spcPts val="9800"/>
              </a:lnSpc>
            </a:pPr>
            <a:r>
              <a:rPr lang="ru-RU" sz="7000" dirty="0" smtClean="0">
                <a:solidFill>
                  <a:srgbClr val="243762"/>
                </a:solidFill>
                <a:latin typeface="Rubik Medium"/>
              </a:rPr>
              <a:t>Окно вывода информации</a:t>
            </a:r>
            <a:endParaRPr lang="en-US" sz="7000" dirty="0">
              <a:solidFill>
                <a:srgbClr val="243762"/>
              </a:solidFill>
              <a:latin typeface="Rubik Medium"/>
            </a:endParaRPr>
          </a:p>
        </p:txBody>
      </p:sp>
      <p:pic>
        <p:nvPicPr>
          <p:cNvPr id="6" name="Picture 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3487400" y="1229774"/>
            <a:ext cx="560926" cy="560926"/>
          </a:xfrm>
          <a:prstGeom prst="rect">
            <a:avLst/>
          </a:prstGeom>
        </p:spPr>
      </p:pic>
      <p:pic>
        <p:nvPicPr>
          <p:cNvPr id="7" name="Picture 7"/>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a:stretch>
            <a:fillRect/>
          </a:stretch>
        </p:blipFill>
        <p:spPr>
          <a:xfrm>
            <a:off x="1028700" y="1229774"/>
            <a:ext cx="560926" cy="560926"/>
          </a:xfrm>
          <a:prstGeom prst="rect">
            <a:avLst/>
          </a:prstGeom>
        </p:spPr>
      </p:pic>
      <p:sp>
        <p:nvSpPr>
          <p:cNvPr id="8" name="TextBox 8"/>
          <p:cNvSpPr txBox="1"/>
          <p:nvPr/>
        </p:nvSpPr>
        <p:spPr>
          <a:xfrm>
            <a:off x="1028700" y="9410700"/>
            <a:ext cx="5409100" cy="359073"/>
          </a:xfrm>
          <a:prstGeom prst="rect">
            <a:avLst/>
          </a:prstGeom>
        </p:spPr>
        <p:txBody>
          <a:bodyPr wrap="square" lIns="0" tIns="0" rIns="0" bIns="0" rtlCol="0" anchor="t">
            <a:spAutoFit/>
          </a:bodyPr>
          <a:lstStyle/>
          <a:p>
            <a:pPr algn="ctr">
              <a:lnSpc>
                <a:spcPts val="2800"/>
              </a:lnSpc>
            </a:pPr>
            <a:r>
              <a:rPr lang="ru-RU" sz="2000" dirty="0">
                <a:solidFill>
                  <a:srgbClr val="A6A6A6"/>
                </a:solidFill>
                <a:latin typeface="Montserrat"/>
              </a:rPr>
              <a:t>Разработка АИС учета товаров</a:t>
            </a:r>
          </a:p>
        </p:txBody>
      </p:sp>
      <p:sp>
        <p:nvSpPr>
          <p:cNvPr id="9" name="AutoShape 9"/>
          <p:cNvSpPr/>
          <p:nvPr/>
        </p:nvSpPr>
        <p:spPr>
          <a:xfrm>
            <a:off x="3819698" y="9105900"/>
            <a:ext cx="2618102" cy="0"/>
          </a:xfrm>
          <a:prstGeom prst="line">
            <a:avLst/>
          </a:prstGeom>
          <a:ln w="47625" cap="rnd">
            <a:solidFill>
              <a:srgbClr val="3884FD"/>
            </a:solidFill>
            <a:prstDash val="solid"/>
            <a:headEnd type="none" w="sm" len="sm"/>
            <a:tailEnd type="none" w="sm" len="sm"/>
          </a:ln>
        </p:spPr>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44186" y="-283152"/>
            <a:ext cx="5895975" cy="10983191"/>
            <a:chOff x="0" y="0"/>
            <a:chExt cx="1994441" cy="3715302"/>
          </a:xfrm>
        </p:grpSpPr>
        <p:sp>
          <p:nvSpPr>
            <p:cNvPr id="3" name="Freeform 3"/>
            <p:cNvSpPr/>
            <p:nvPr/>
          </p:nvSpPr>
          <p:spPr>
            <a:xfrm>
              <a:off x="0" y="0"/>
              <a:ext cx="1994441" cy="3715302"/>
            </a:xfrm>
            <a:custGeom>
              <a:avLst/>
              <a:gdLst/>
              <a:ahLst/>
              <a:cxnLst/>
              <a:rect l="l" t="t" r="r" b="b"/>
              <a:pathLst>
                <a:path w="1994441" h="3715302">
                  <a:moveTo>
                    <a:pt x="0" y="0"/>
                  </a:moveTo>
                  <a:lnTo>
                    <a:pt x="1994441" y="0"/>
                  </a:lnTo>
                  <a:lnTo>
                    <a:pt x="1994441" y="3715302"/>
                  </a:lnTo>
                  <a:lnTo>
                    <a:pt x="0" y="3715302"/>
                  </a:lnTo>
                  <a:close/>
                </a:path>
              </a:pathLst>
            </a:custGeom>
            <a:solidFill>
              <a:srgbClr val="F1EFEE"/>
            </a:solidFill>
          </p:spPr>
        </p:sp>
      </p:grpSp>
      <p:sp>
        <p:nvSpPr>
          <p:cNvPr id="4" name="TextBox 4"/>
          <p:cNvSpPr txBox="1"/>
          <p:nvPr/>
        </p:nvSpPr>
        <p:spPr>
          <a:xfrm>
            <a:off x="-514795" y="4425355"/>
            <a:ext cx="6607016" cy="1436291"/>
          </a:xfrm>
          <a:prstGeom prst="rect">
            <a:avLst/>
          </a:prstGeom>
        </p:spPr>
        <p:txBody>
          <a:bodyPr lIns="0" tIns="0" rIns="0" bIns="0" rtlCol="0" anchor="t">
            <a:spAutoFit/>
          </a:bodyPr>
          <a:lstStyle/>
          <a:p>
            <a:pPr algn="ctr">
              <a:lnSpc>
                <a:spcPts val="5600"/>
              </a:lnSpc>
            </a:pPr>
            <a:r>
              <a:rPr lang="ru-RU" sz="4000" dirty="0" smtClean="0">
                <a:solidFill>
                  <a:srgbClr val="F4BC33"/>
                </a:solidFill>
                <a:latin typeface="Rubik Medium Bold"/>
              </a:rPr>
              <a:t>Окно добавления информации</a:t>
            </a:r>
            <a:endParaRPr lang="en-US" sz="4000" dirty="0">
              <a:solidFill>
                <a:srgbClr val="F4BC33"/>
              </a:solidFill>
              <a:latin typeface="Rubik Medium Bold"/>
            </a:endParaRPr>
          </a:p>
        </p:txBody>
      </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219200" y="6591300"/>
            <a:ext cx="560926" cy="560926"/>
          </a:xfrm>
          <a:prstGeom prst="rect">
            <a:avLst/>
          </a:prstGeom>
        </p:spPr>
      </p:pic>
      <p:pic>
        <p:nvPicPr>
          <p:cNvPr id="7" name="Picture 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4343400" y="3695700"/>
            <a:ext cx="560926" cy="560926"/>
          </a:xfrm>
          <a:prstGeom prst="rect">
            <a:avLst/>
          </a:prstGeom>
        </p:spPr>
      </p:pic>
      <p:sp>
        <p:nvSpPr>
          <p:cNvPr id="8" name="TextBox 8"/>
          <p:cNvSpPr txBox="1"/>
          <p:nvPr/>
        </p:nvSpPr>
        <p:spPr>
          <a:xfrm>
            <a:off x="13716001" y="8918576"/>
            <a:ext cx="4419600" cy="359073"/>
          </a:xfrm>
          <a:prstGeom prst="rect">
            <a:avLst/>
          </a:prstGeom>
        </p:spPr>
        <p:txBody>
          <a:bodyPr wrap="square" lIns="0" tIns="0" rIns="0" bIns="0" rtlCol="0" anchor="t">
            <a:spAutoFit/>
          </a:bodyPr>
          <a:lstStyle/>
          <a:p>
            <a:pPr algn="ctr">
              <a:lnSpc>
                <a:spcPts val="2800"/>
              </a:lnSpc>
            </a:pPr>
            <a:r>
              <a:rPr lang="ru-RU" sz="2000" dirty="0">
                <a:solidFill>
                  <a:srgbClr val="A6A6A6"/>
                </a:solidFill>
                <a:latin typeface="Montserrat"/>
              </a:rPr>
              <a:t>Разработка АИС учета товаров</a:t>
            </a:r>
          </a:p>
        </p:txBody>
      </p:sp>
      <p:sp>
        <p:nvSpPr>
          <p:cNvPr id="9" name="AutoShape 9"/>
          <p:cNvSpPr/>
          <p:nvPr/>
        </p:nvSpPr>
        <p:spPr>
          <a:xfrm rot="37070">
            <a:off x="6823858" y="1040606"/>
            <a:ext cx="2208284" cy="0"/>
          </a:xfrm>
          <a:prstGeom prst="line">
            <a:avLst/>
          </a:prstGeom>
          <a:ln w="47625" cap="rnd">
            <a:solidFill>
              <a:srgbClr val="3884FD"/>
            </a:solidFill>
            <a:prstDash val="solid"/>
            <a:headEnd type="none" w="sm" len="sm"/>
            <a:tailEnd type="none" w="sm" len="sm"/>
          </a:ln>
        </p:spPr>
      </p:sp>
      <p:pic>
        <p:nvPicPr>
          <p:cNvPr id="10" name="Объект 3"/>
          <p:cNvPicPr>
            <a:picLocks/>
          </p:cNvPicPr>
          <p:nvPr/>
        </p:nvPicPr>
        <p:blipFill>
          <a:blip r:embed="rId4"/>
          <a:stretch>
            <a:fillRect/>
          </a:stretch>
        </p:blipFill>
        <p:spPr>
          <a:xfrm>
            <a:off x="6809166" y="1249742"/>
            <a:ext cx="5749458" cy="735647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44186" y="-283152"/>
            <a:ext cx="5895975" cy="10983191"/>
            <a:chOff x="0" y="0"/>
            <a:chExt cx="1994441" cy="3715302"/>
          </a:xfrm>
        </p:grpSpPr>
        <p:sp>
          <p:nvSpPr>
            <p:cNvPr id="3" name="Freeform 3"/>
            <p:cNvSpPr/>
            <p:nvPr/>
          </p:nvSpPr>
          <p:spPr>
            <a:xfrm>
              <a:off x="0" y="0"/>
              <a:ext cx="1994441" cy="3715302"/>
            </a:xfrm>
            <a:custGeom>
              <a:avLst/>
              <a:gdLst/>
              <a:ahLst/>
              <a:cxnLst/>
              <a:rect l="l" t="t" r="r" b="b"/>
              <a:pathLst>
                <a:path w="1994441" h="3715302">
                  <a:moveTo>
                    <a:pt x="0" y="0"/>
                  </a:moveTo>
                  <a:lnTo>
                    <a:pt x="1994441" y="0"/>
                  </a:lnTo>
                  <a:lnTo>
                    <a:pt x="1994441" y="3715302"/>
                  </a:lnTo>
                  <a:lnTo>
                    <a:pt x="0" y="3715302"/>
                  </a:lnTo>
                  <a:close/>
                </a:path>
              </a:pathLst>
            </a:custGeom>
            <a:solidFill>
              <a:srgbClr val="F1EFEE"/>
            </a:solidFill>
          </p:spPr>
        </p:sp>
      </p:grpSp>
      <p:sp>
        <p:nvSpPr>
          <p:cNvPr id="4" name="TextBox 4"/>
          <p:cNvSpPr txBox="1"/>
          <p:nvPr/>
        </p:nvSpPr>
        <p:spPr>
          <a:xfrm>
            <a:off x="-156779" y="3397516"/>
            <a:ext cx="5721160" cy="2872581"/>
          </a:xfrm>
          <a:prstGeom prst="rect">
            <a:avLst/>
          </a:prstGeom>
        </p:spPr>
        <p:txBody>
          <a:bodyPr wrap="square" lIns="0" tIns="0" rIns="0" bIns="0" rtlCol="0" anchor="t">
            <a:spAutoFit/>
          </a:bodyPr>
          <a:lstStyle/>
          <a:p>
            <a:pPr algn="ctr">
              <a:lnSpc>
                <a:spcPts val="5600"/>
              </a:lnSpc>
            </a:pPr>
            <a:r>
              <a:rPr lang="ru-RU" sz="4000" dirty="0" smtClean="0">
                <a:solidFill>
                  <a:srgbClr val="3884FD"/>
                </a:solidFill>
                <a:latin typeface="Rubik Medium Bold"/>
              </a:rPr>
              <a:t>Окно </a:t>
            </a:r>
            <a:r>
              <a:rPr lang="ru-RU" sz="4000" dirty="0">
                <a:solidFill>
                  <a:srgbClr val="3884FD"/>
                </a:solidFill>
                <a:latin typeface="Rubik Medium Bold"/>
              </a:rPr>
              <a:t>пользовательского обращения к разработчикам</a:t>
            </a:r>
            <a:endParaRPr lang="en-US" sz="4000" dirty="0">
              <a:solidFill>
                <a:srgbClr val="3884FD"/>
              </a:solidFill>
              <a:latin typeface="Rubik Medium Bold"/>
            </a:endParaRPr>
          </a:p>
        </p:txBody>
      </p:sp>
      <p:sp>
        <p:nvSpPr>
          <p:cNvPr id="6" name="TextBox 6"/>
          <p:cNvSpPr txBox="1"/>
          <p:nvPr/>
        </p:nvSpPr>
        <p:spPr>
          <a:xfrm>
            <a:off x="12877801" y="8918576"/>
            <a:ext cx="4381500" cy="359073"/>
          </a:xfrm>
          <a:prstGeom prst="rect">
            <a:avLst/>
          </a:prstGeom>
        </p:spPr>
        <p:txBody>
          <a:bodyPr wrap="square" lIns="0" tIns="0" rIns="0" bIns="0" rtlCol="0" anchor="t">
            <a:spAutoFit/>
          </a:bodyPr>
          <a:lstStyle/>
          <a:p>
            <a:pPr algn="ctr">
              <a:lnSpc>
                <a:spcPts val="2800"/>
              </a:lnSpc>
            </a:pPr>
            <a:r>
              <a:rPr lang="ru-RU" sz="2000" dirty="0">
                <a:solidFill>
                  <a:srgbClr val="A6A6A6"/>
                </a:solidFill>
                <a:latin typeface="Montserrat"/>
              </a:rPr>
              <a:t>Разработка АИС учета товаров</a:t>
            </a:r>
          </a:p>
        </p:txBody>
      </p:sp>
      <p:pic>
        <p:nvPicPr>
          <p:cNvPr id="7" name="Picture 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3886200" y="6262477"/>
            <a:ext cx="560926" cy="560926"/>
          </a:xfrm>
          <a:prstGeom prst="rect">
            <a:avLst/>
          </a:prstGeom>
        </p:spPr>
      </p:pic>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685800" y="3543300"/>
            <a:ext cx="560926" cy="560926"/>
          </a:xfrm>
          <a:prstGeom prst="rect">
            <a:avLst/>
          </a:prstGeom>
        </p:spPr>
      </p:pic>
      <p:sp>
        <p:nvSpPr>
          <p:cNvPr id="9" name="AutoShape 9"/>
          <p:cNvSpPr/>
          <p:nvPr/>
        </p:nvSpPr>
        <p:spPr>
          <a:xfrm rot="37070">
            <a:off x="6887246" y="1345406"/>
            <a:ext cx="2208284" cy="0"/>
          </a:xfrm>
          <a:prstGeom prst="line">
            <a:avLst/>
          </a:prstGeom>
          <a:ln w="47625" cap="rnd">
            <a:solidFill>
              <a:srgbClr val="F4BC33"/>
            </a:solidFill>
            <a:prstDash val="solid"/>
            <a:headEnd type="none" w="sm" len="sm"/>
            <a:tailEnd type="none" w="sm" len="sm"/>
          </a:ln>
        </p:spPr>
      </p:sp>
      <p:pic>
        <p:nvPicPr>
          <p:cNvPr id="10" name="Объект 3"/>
          <p:cNvPicPr>
            <a:picLocks/>
          </p:cNvPicPr>
          <p:nvPr/>
        </p:nvPicPr>
        <p:blipFill>
          <a:blip r:embed="rId4"/>
          <a:stretch>
            <a:fillRect/>
          </a:stretch>
        </p:blipFill>
        <p:spPr>
          <a:xfrm>
            <a:off x="6887310" y="1918080"/>
            <a:ext cx="9248243" cy="60198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2879538" y="4597221"/>
            <a:ext cx="4461525" cy="4603826"/>
          </a:xfrm>
          <a:prstGeom prst="rect">
            <a:avLst/>
          </a:prstGeom>
        </p:spPr>
      </p:pic>
      <p:sp>
        <p:nvSpPr>
          <p:cNvPr id="3" name="AutoShape 3"/>
          <p:cNvSpPr/>
          <p:nvPr/>
        </p:nvSpPr>
        <p:spPr>
          <a:xfrm>
            <a:off x="9375298" y="9175893"/>
            <a:ext cx="8346765" cy="0"/>
          </a:xfrm>
          <a:prstGeom prst="line">
            <a:avLst/>
          </a:prstGeom>
          <a:ln w="19050" cap="rnd">
            <a:solidFill>
              <a:srgbClr val="243762"/>
            </a:solidFill>
            <a:prstDash val="solid"/>
            <a:headEnd type="none" w="sm" len="sm"/>
            <a:tailEnd type="none" w="sm" len="sm"/>
          </a:ln>
        </p:spPr>
      </p:sp>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flipH="1">
            <a:off x="9958868" y="6769869"/>
            <a:ext cx="5078409" cy="2493037"/>
          </a:xfrm>
          <a:prstGeom prst="rect">
            <a:avLst/>
          </a:prstGeom>
        </p:spPr>
      </p:pic>
      <p:sp>
        <p:nvSpPr>
          <p:cNvPr id="5" name="TextBox 5"/>
          <p:cNvSpPr txBox="1"/>
          <p:nvPr/>
        </p:nvSpPr>
        <p:spPr>
          <a:xfrm>
            <a:off x="1890422" y="1340340"/>
            <a:ext cx="5121434" cy="668453"/>
          </a:xfrm>
          <a:prstGeom prst="rect">
            <a:avLst/>
          </a:prstGeom>
        </p:spPr>
        <p:txBody>
          <a:bodyPr lIns="0" tIns="0" rIns="0" bIns="0" rtlCol="0" anchor="t">
            <a:spAutoFit/>
          </a:bodyPr>
          <a:lstStyle/>
          <a:p>
            <a:pPr algn="ctr">
              <a:lnSpc>
                <a:spcPts val="5600"/>
              </a:lnSpc>
            </a:pPr>
            <a:r>
              <a:rPr lang="ru-RU" sz="4000" dirty="0" smtClean="0">
                <a:solidFill>
                  <a:srgbClr val="243762"/>
                </a:solidFill>
                <a:latin typeface="Rubik Medium Bold"/>
              </a:rPr>
              <a:t>Заключение</a:t>
            </a:r>
            <a:endParaRPr lang="en-US" sz="4000" dirty="0">
              <a:solidFill>
                <a:srgbClr val="243762"/>
              </a:solidFill>
              <a:latin typeface="Rubik Medium Bold"/>
            </a:endParaRPr>
          </a:p>
        </p:txBody>
      </p:sp>
      <p:sp>
        <p:nvSpPr>
          <p:cNvPr id="7" name="TextBox 7"/>
          <p:cNvSpPr txBox="1"/>
          <p:nvPr/>
        </p:nvSpPr>
        <p:spPr>
          <a:xfrm>
            <a:off x="1897349" y="2446162"/>
            <a:ext cx="8978469" cy="5386090"/>
          </a:xfrm>
          <a:prstGeom prst="rect">
            <a:avLst/>
          </a:prstGeom>
        </p:spPr>
        <p:txBody>
          <a:bodyPr wrap="square" lIns="0" tIns="0" rIns="0" bIns="0" rtlCol="0" anchor="t">
            <a:spAutoFit/>
          </a:bodyPr>
          <a:lstStyle/>
          <a:p>
            <a:pPr>
              <a:lnSpc>
                <a:spcPts val="3500"/>
              </a:lnSpc>
            </a:pPr>
            <a:r>
              <a:rPr lang="ru-RU" sz="2500" dirty="0">
                <a:solidFill>
                  <a:srgbClr val="000000"/>
                </a:solidFill>
                <a:latin typeface="Montserrat"/>
              </a:rPr>
              <a:t>Для достижения поставленной цели использовались программные средства - система управления базами данных MS SQL Server и среда разработки Visual Studio с применением языка программирования C#. База данных была приведена к третьей нормальной форме. Проект выполнялся при помощи технологии WPF. Созданная база данных может быть усовершенствована и дополнена новыми данными в дальнейшем. Применение разработанной автоматизированной системы позволит максимально упростить и ускорить процесс учета товаров.</a:t>
            </a:r>
          </a:p>
        </p:txBody>
      </p:sp>
      <p:pic>
        <p:nvPicPr>
          <p:cNvPr id="8" name="Picture 8"/>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1028700" y="1456752"/>
            <a:ext cx="560926" cy="560926"/>
          </a:xfrm>
          <a:prstGeom prst="rect">
            <a:avLst/>
          </a:prstGeom>
        </p:spPr>
      </p:pic>
      <p:pic>
        <p:nvPicPr>
          <p:cNvPr id="11" name="Picture 11"/>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7372896" y="1477914"/>
            <a:ext cx="560926" cy="560926"/>
          </a:xfrm>
          <a:prstGeom prst="rect">
            <a:avLst/>
          </a:prstGeom>
        </p:spPr>
      </p:pic>
      <p:sp>
        <p:nvSpPr>
          <p:cNvPr id="18" name="TextBox 18"/>
          <p:cNvSpPr txBox="1"/>
          <p:nvPr/>
        </p:nvSpPr>
        <p:spPr>
          <a:xfrm>
            <a:off x="1028700" y="8918576"/>
            <a:ext cx="4381500" cy="359073"/>
          </a:xfrm>
          <a:prstGeom prst="rect">
            <a:avLst/>
          </a:prstGeom>
        </p:spPr>
        <p:txBody>
          <a:bodyPr wrap="square" lIns="0" tIns="0" rIns="0" bIns="0" rtlCol="0" anchor="t">
            <a:spAutoFit/>
          </a:bodyPr>
          <a:lstStyle/>
          <a:p>
            <a:pPr algn="ctr">
              <a:lnSpc>
                <a:spcPts val="2800"/>
              </a:lnSpc>
            </a:pPr>
            <a:r>
              <a:rPr lang="ru-RU" sz="2000" dirty="0">
                <a:solidFill>
                  <a:srgbClr val="737373"/>
                </a:solidFill>
                <a:latin typeface="Montserrat"/>
              </a:rPr>
              <a:t>Разработка АИС учета товаров</a:t>
            </a:r>
          </a:p>
        </p:txBody>
      </p:sp>
    </p:spTree>
    <p:extLst>
      <p:ext uri="{BB962C8B-B14F-4D97-AF65-F5344CB8AC3E}">
        <p14:creationId xmlns:p14="http://schemas.microsoft.com/office/powerpoint/2010/main" val="1005520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144000" y="9239250"/>
            <a:ext cx="7589385" cy="0"/>
          </a:xfrm>
          <a:prstGeom prst="line">
            <a:avLst/>
          </a:prstGeom>
          <a:ln w="19050" cap="rnd">
            <a:solidFill>
              <a:srgbClr val="243762"/>
            </a:solidFill>
            <a:prstDash val="solid"/>
            <a:headEnd type="none" w="sm" len="sm"/>
            <a:tailEnd type="none" w="sm" len="sm"/>
          </a:ln>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flipH="1">
            <a:off x="11652956" y="1655717"/>
            <a:ext cx="5606343" cy="5545184"/>
          </a:xfrm>
          <a:prstGeom prst="rect">
            <a:avLst/>
          </a:prstGeom>
        </p:spPr>
      </p:pic>
      <p:sp>
        <p:nvSpPr>
          <p:cNvPr id="4" name="TextBox 4"/>
          <p:cNvSpPr txBox="1"/>
          <p:nvPr/>
        </p:nvSpPr>
        <p:spPr>
          <a:xfrm>
            <a:off x="1028700" y="885825"/>
            <a:ext cx="9271794" cy="1203324"/>
          </a:xfrm>
          <a:prstGeom prst="rect">
            <a:avLst/>
          </a:prstGeom>
        </p:spPr>
        <p:txBody>
          <a:bodyPr lIns="0" tIns="0" rIns="0" bIns="0" rtlCol="0" anchor="t">
            <a:spAutoFit/>
          </a:bodyPr>
          <a:lstStyle/>
          <a:p>
            <a:pPr>
              <a:lnSpc>
                <a:spcPts val="9800"/>
              </a:lnSpc>
            </a:pPr>
            <a:r>
              <a:rPr lang="ru-RU" sz="7000" dirty="0" smtClean="0">
                <a:solidFill>
                  <a:srgbClr val="3884FD"/>
                </a:solidFill>
                <a:latin typeface="Rubik Medium"/>
              </a:rPr>
              <a:t>Актуальность</a:t>
            </a:r>
            <a:endParaRPr lang="en-US" sz="7000" dirty="0">
              <a:solidFill>
                <a:srgbClr val="3884FD"/>
              </a:solidFill>
              <a:latin typeface="Rubik Medium"/>
            </a:endParaRPr>
          </a:p>
        </p:txBody>
      </p:sp>
      <p:sp>
        <p:nvSpPr>
          <p:cNvPr id="5" name="TextBox 5"/>
          <p:cNvSpPr txBox="1"/>
          <p:nvPr/>
        </p:nvSpPr>
        <p:spPr>
          <a:xfrm>
            <a:off x="1371600" y="2206939"/>
            <a:ext cx="10281356" cy="6741333"/>
          </a:xfrm>
          <a:prstGeom prst="rect">
            <a:avLst/>
          </a:prstGeom>
        </p:spPr>
        <p:txBody>
          <a:bodyPr wrap="square" lIns="0" tIns="0" rIns="0" bIns="0" rtlCol="0" anchor="t">
            <a:spAutoFit/>
          </a:bodyPr>
          <a:lstStyle/>
          <a:p>
            <a:pPr>
              <a:lnSpc>
                <a:spcPts val="7700"/>
              </a:lnSpc>
              <a:spcBef>
                <a:spcPct val="0"/>
              </a:spcBef>
            </a:pPr>
            <a:r>
              <a:rPr lang="ru-RU" sz="2400" dirty="0">
                <a:solidFill>
                  <a:srgbClr val="000000"/>
                </a:solidFill>
                <a:latin typeface="Montserrat Bold"/>
              </a:rPr>
              <a:t>Актуальность темы данной выпускной квалификационной работы связана с постоянным развитием информационных технологий и необходимостью автоматизирования процесса учёта товаров в организации. Применение интерфейса для базы данных позволит максимально упростить и оптимизировать труд уполномоченных сотрудников при работе с данными.</a:t>
            </a:r>
          </a:p>
        </p:txBody>
      </p:sp>
      <p:sp>
        <p:nvSpPr>
          <p:cNvPr id="7" name="AutoShape 7"/>
          <p:cNvSpPr/>
          <p:nvPr/>
        </p:nvSpPr>
        <p:spPr>
          <a:xfrm rot="-5400000">
            <a:off x="-457102" y="6117686"/>
            <a:ext cx="3019229" cy="0"/>
          </a:xfrm>
          <a:prstGeom prst="line">
            <a:avLst/>
          </a:prstGeom>
          <a:ln w="47625" cap="rnd">
            <a:solidFill>
              <a:srgbClr val="3884FD"/>
            </a:solidFill>
            <a:prstDash val="solid"/>
            <a:headEnd type="none" w="sm" len="sm"/>
            <a:tailEnd type="none" w="sm" len="sm"/>
          </a:ln>
        </p:spPr>
      </p:sp>
    </p:spTree>
    <p:extLst>
      <p:ext uri="{BB962C8B-B14F-4D97-AF65-F5344CB8AC3E}">
        <p14:creationId xmlns:p14="http://schemas.microsoft.com/office/powerpoint/2010/main" val="3896618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1644638" y="5746584"/>
            <a:ext cx="5614662" cy="3511716"/>
          </a:xfrm>
          <a:prstGeom prst="rect">
            <a:avLst/>
          </a:prstGeom>
        </p:spPr>
      </p:pic>
      <p:sp>
        <p:nvSpPr>
          <p:cNvPr id="3" name="TextBox 3"/>
          <p:cNvSpPr txBox="1"/>
          <p:nvPr/>
        </p:nvSpPr>
        <p:spPr>
          <a:xfrm>
            <a:off x="1028700" y="1104900"/>
            <a:ext cx="10139680" cy="974626"/>
          </a:xfrm>
          <a:prstGeom prst="rect">
            <a:avLst/>
          </a:prstGeom>
        </p:spPr>
        <p:txBody>
          <a:bodyPr lIns="0" tIns="0" rIns="0" bIns="0" rtlCol="0" anchor="t">
            <a:spAutoFit/>
          </a:bodyPr>
          <a:lstStyle/>
          <a:p>
            <a:pPr>
              <a:lnSpc>
                <a:spcPts val="7559"/>
              </a:lnSpc>
            </a:pPr>
            <a:r>
              <a:rPr lang="ru-RU" sz="6999" dirty="0" smtClean="0">
                <a:solidFill>
                  <a:srgbClr val="F4BC33"/>
                </a:solidFill>
                <a:latin typeface="Rubik Medium"/>
              </a:rPr>
              <a:t>Цель</a:t>
            </a:r>
            <a:endParaRPr lang="en-US" sz="6999" dirty="0">
              <a:solidFill>
                <a:srgbClr val="F4BC33"/>
              </a:solidFill>
              <a:latin typeface="Rubik Medium"/>
            </a:endParaRPr>
          </a:p>
        </p:txBody>
      </p:sp>
      <p:sp>
        <p:nvSpPr>
          <p:cNvPr id="5" name="TextBox 5"/>
          <p:cNvSpPr txBox="1"/>
          <p:nvPr/>
        </p:nvSpPr>
        <p:spPr>
          <a:xfrm>
            <a:off x="1028700" y="3375025"/>
            <a:ext cx="9424147" cy="3108864"/>
          </a:xfrm>
          <a:prstGeom prst="rect">
            <a:avLst/>
          </a:prstGeom>
        </p:spPr>
        <p:txBody>
          <a:bodyPr lIns="0" tIns="0" rIns="0" bIns="0" rtlCol="0" anchor="t">
            <a:spAutoFit/>
          </a:bodyPr>
          <a:lstStyle/>
          <a:p>
            <a:pPr>
              <a:lnSpc>
                <a:spcPts val="3500"/>
              </a:lnSpc>
            </a:pPr>
            <a:r>
              <a:rPr lang="ru-RU" sz="2500" dirty="0">
                <a:solidFill>
                  <a:srgbClr val="000000"/>
                </a:solidFill>
                <a:latin typeface="Montserrat"/>
              </a:rPr>
              <a:t>Целью выпускной квалификационной работы является систематизация и закрепление полученных теоретических знаний и практических умений, проектирование и разработка информационной системы учёта товаров, которая позволит повысить производительность труда персонала организации, в виде программного приложения.</a:t>
            </a:r>
          </a:p>
        </p:txBody>
      </p:sp>
      <p:sp>
        <p:nvSpPr>
          <p:cNvPr id="6" name="TextBox 6"/>
          <p:cNvSpPr txBox="1"/>
          <p:nvPr/>
        </p:nvSpPr>
        <p:spPr>
          <a:xfrm>
            <a:off x="1040423" y="9258300"/>
            <a:ext cx="4610100" cy="359073"/>
          </a:xfrm>
          <a:prstGeom prst="rect">
            <a:avLst/>
          </a:prstGeom>
        </p:spPr>
        <p:txBody>
          <a:bodyPr wrap="square" lIns="0" tIns="0" rIns="0" bIns="0" rtlCol="0" anchor="t">
            <a:spAutoFit/>
          </a:bodyPr>
          <a:lstStyle/>
          <a:p>
            <a:pPr algn="ctr">
              <a:lnSpc>
                <a:spcPts val="2800"/>
              </a:lnSpc>
            </a:pPr>
            <a:r>
              <a:rPr lang="ru-RU" sz="2000" dirty="0">
                <a:solidFill>
                  <a:srgbClr val="737373"/>
                </a:solidFill>
                <a:latin typeface="Montserrat"/>
              </a:rPr>
              <a:t>Разработка АИС учета товаров</a:t>
            </a:r>
            <a:endParaRPr lang="en-US" sz="2000" dirty="0">
              <a:solidFill>
                <a:srgbClr val="737373"/>
              </a:solidFill>
              <a:latin typeface="Montserrat"/>
            </a:endParaRPr>
          </a:p>
        </p:txBody>
      </p:sp>
      <p:pic>
        <p:nvPicPr>
          <p:cNvPr id="7" name="Picture 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028700" y="7327861"/>
            <a:ext cx="560926" cy="56092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6302947"/>
            <a:ext cx="6134130" cy="2955353"/>
            <a:chOff x="0" y="0"/>
            <a:chExt cx="8178841" cy="3940471"/>
          </a:xfrm>
        </p:grpSpPr>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flipH="1">
              <a:off x="819219" y="0"/>
              <a:ext cx="3374476" cy="3940471"/>
            </a:xfrm>
            <a:prstGeom prst="rect">
              <a:avLst/>
            </a:prstGeom>
          </p:spPr>
        </p:pic>
        <p:sp>
          <p:nvSpPr>
            <p:cNvPr id="4" name="AutoShape 4"/>
            <p:cNvSpPr/>
            <p:nvPr/>
          </p:nvSpPr>
          <p:spPr>
            <a:xfrm>
              <a:off x="0" y="3914809"/>
              <a:ext cx="8178841" cy="0"/>
            </a:xfrm>
            <a:prstGeom prst="line">
              <a:avLst/>
            </a:prstGeom>
            <a:ln w="20530" cap="rnd">
              <a:solidFill>
                <a:srgbClr val="243762"/>
              </a:solidFill>
              <a:prstDash val="solid"/>
              <a:headEnd type="none" w="sm" len="sm"/>
              <a:tailEnd type="none" w="sm" len="sm"/>
            </a:ln>
          </p:spPr>
        </p:sp>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2840196" y="2102419"/>
              <a:ext cx="3744180" cy="1838052"/>
            </a:xfrm>
            <a:prstGeom prst="rect">
              <a:avLst/>
            </a:prstGeom>
          </p:spPr>
        </p:pic>
        <p:pic>
          <p:nvPicPr>
            <p:cNvPr id="6" name="Picture 6"/>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a:fillRect/>
            </a:stretch>
          </p:blipFill>
          <p:spPr>
            <a:xfrm>
              <a:off x="6199747" y="2501382"/>
              <a:ext cx="769258" cy="1439088"/>
            </a:xfrm>
            <a:prstGeom prst="rect">
              <a:avLst/>
            </a:prstGeom>
          </p:spPr>
        </p:pic>
      </p:grpSp>
      <p:sp>
        <p:nvSpPr>
          <p:cNvPr id="12" name="TextBox 12"/>
          <p:cNvSpPr txBox="1"/>
          <p:nvPr/>
        </p:nvSpPr>
        <p:spPr>
          <a:xfrm>
            <a:off x="1028700" y="1048372"/>
            <a:ext cx="4896485" cy="987450"/>
          </a:xfrm>
          <a:prstGeom prst="rect">
            <a:avLst/>
          </a:prstGeom>
        </p:spPr>
        <p:txBody>
          <a:bodyPr lIns="0" tIns="0" rIns="0" bIns="0" rtlCol="0" anchor="t">
            <a:spAutoFit/>
          </a:bodyPr>
          <a:lstStyle/>
          <a:p>
            <a:pPr>
              <a:lnSpc>
                <a:spcPts val="7700"/>
              </a:lnSpc>
            </a:pPr>
            <a:r>
              <a:rPr lang="ru-RU" sz="7000" dirty="0" smtClean="0">
                <a:solidFill>
                  <a:srgbClr val="3884FD"/>
                </a:solidFill>
                <a:latin typeface="Rubik Medium"/>
              </a:rPr>
              <a:t>Задачи</a:t>
            </a:r>
            <a:endParaRPr lang="en-US" sz="7000" dirty="0">
              <a:solidFill>
                <a:srgbClr val="3884FD"/>
              </a:solidFill>
              <a:latin typeface="Rubik Medium"/>
            </a:endParaRPr>
          </a:p>
        </p:txBody>
      </p:sp>
      <p:sp>
        <p:nvSpPr>
          <p:cNvPr id="13" name="TextBox 13"/>
          <p:cNvSpPr txBox="1"/>
          <p:nvPr/>
        </p:nvSpPr>
        <p:spPr>
          <a:xfrm>
            <a:off x="1028700" y="3309258"/>
            <a:ext cx="7737286" cy="897682"/>
          </a:xfrm>
          <a:prstGeom prst="rect">
            <a:avLst/>
          </a:prstGeom>
        </p:spPr>
        <p:txBody>
          <a:bodyPr lIns="0" tIns="0" rIns="0" bIns="0" rtlCol="0" anchor="t">
            <a:spAutoFit/>
          </a:bodyPr>
          <a:lstStyle/>
          <a:p>
            <a:pPr>
              <a:lnSpc>
                <a:spcPts val="3500"/>
              </a:lnSpc>
            </a:pPr>
            <a:r>
              <a:rPr lang="ru-RU" sz="2500" dirty="0" smtClean="0">
                <a:solidFill>
                  <a:srgbClr val="000000"/>
                </a:solidFill>
                <a:latin typeface="Montserrat"/>
              </a:rPr>
              <a:t>Для достижение поставленной цели, необходимо выполнить задачи</a:t>
            </a:r>
            <a:endParaRPr lang="en-US" sz="2500" dirty="0">
              <a:solidFill>
                <a:srgbClr val="000000"/>
              </a:solidFill>
              <a:latin typeface="Montserrat"/>
            </a:endParaRPr>
          </a:p>
        </p:txBody>
      </p:sp>
      <p:sp>
        <p:nvSpPr>
          <p:cNvPr id="14" name="TextBox 14"/>
          <p:cNvSpPr txBox="1"/>
          <p:nvPr/>
        </p:nvSpPr>
        <p:spPr>
          <a:xfrm>
            <a:off x="1028700" y="9369959"/>
            <a:ext cx="4649810" cy="359073"/>
          </a:xfrm>
          <a:prstGeom prst="rect">
            <a:avLst/>
          </a:prstGeom>
        </p:spPr>
        <p:txBody>
          <a:bodyPr wrap="square" lIns="0" tIns="0" rIns="0" bIns="0" rtlCol="0" anchor="t">
            <a:spAutoFit/>
          </a:bodyPr>
          <a:lstStyle/>
          <a:p>
            <a:pPr algn="ctr">
              <a:lnSpc>
                <a:spcPts val="2800"/>
              </a:lnSpc>
            </a:pPr>
            <a:r>
              <a:rPr lang="ru-RU" sz="2000" dirty="0" smtClean="0">
                <a:solidFill>
                  <a:srgbClr val="737373"/>
                </a:solidFill>
                <a:latin typeface="Montserrat"/>
              </a:rPr>
              <a:t>Разработка АИС учета товаров</a:t>
            </a:r>
            <a:endParaRPr lang="en-US" sz="2000" dirty="0">
              <a:solidFill>
                <a:srgbClr val="737373"/>
              </a:solidFill>
              <a:latin typeface="Montserrat"/>
            </a:endParaRPr>
          </a:p>
        </p:txBody>
      </p:sp>
      <p:sp>
        <p:nvSpPr>
          <p:cNvPr id="15" name="TextBox 15"/>
          <p:cNvSpPr txBox="1"/>
          <p:nvPr/>
        </p:nvSpPr>
        <p:spPr>
          <a:xfrm>
            <a:off x="10668000" y="1048372"/>
            <a:ext cx="6612554" cy="2693045"/>
          </a:xfrm>
          <a:prstGeom prst="rect">
            <a:avLst/>
          </a:prstGeom>
        </p:spPr>
        <p:txBody>
          <a:bodyPr wrap="square" lIns="0" tIns="0" rIns="0" bIns="0" rtlCol="0" anchor="t">
            <a:spAutoFit/>
          </a:bodyPr>
          <a:lstStyle/>
          <a:p>
            <a:pPr algn="just">
              <a:lnSpc>
                <a:spcPts val="3500"/>
              </a:lnSpc>
            </a:pPr>
            <a:r>
              <a:rPr lang="ru-RU" sz="2500" dirty="0">
                <a:solidFill>
                  <a:srgbClr val="243762"/>
                </a:solidFill>
                <a:latin typeface="Rubik Medium Bold"/>
              </a:rPr>
              <a:t>изучение особенностей конкретной предметной области, относящихся к теме выпускной квалификационной работы;</a:t>
            </a:r>
          </a:p>
          <a:p>
            <a:pPr algn="just">
              <a:lnSpc>
                <a:spcPts val="3500"/>
              </a:lnSpc>
            </a:pPr>
            <a:endParaRPr lang="en-US" sz="2500" dirty="0" smtClean="0">
              <a:solidFill>
                <a:srgbClr val="243762"/>
              </a:solidFill>
              <a:latin typeface="Rubik Medium Bold"/>
            </a:endParaRPr>
          </a:p>
          <a:p>
            <a:pPr algn="just">
              <a:lnSpc>
                <a:spcPts val="3500"/>
              </a:lnSpc>
            </a:pPr>
            <a:endParaRPr lang="en-US" sz="2500" dirty="0">
              <a:solidFill>
                <a:srgbClr val="243762"/>
              </a:solidFill>
              <a:latin typeface="Rubik Medium Bold"/>
            </a:endParaRPr>
          </a:p>
        </p:txBody>
      </p:sp>
      <p:sp>
        <p:nvSpPr>
          <p:cNvPr id="16" name="TextBox 16"/>
          <p:cNvSpPr txBox="1"/>
          <p:nvPr/>
        </p:nvSpPr>
        <p:spPr>
          <a:xfrm>
            <a:off x="10665100" y="3217563"/>
            <a:ext cx="6386854" cy="897682"/>
          </a:xfrm>
          <a:prstGeom prst="rect">
            <a:avLst/>
          </a:prstGeom>
        </p:spPr>
        <p:txBody>
          <a:bodyPr wrap="square" lIns="0" tIns="0" rIns="0" bIns="0" rtlCol="0" anchor="t">
            <a:spAutoFit/>
          </a:bodyPr>
          <a:lstStyle/>
          <a:p>
            <a:pPr algn="just">
              <a:lnSpc>
                <a:spcPts val="3500"/>
              </a:lnSpc>
            </a:pPr>
            <a:r>
              <a:rPr lang="ru-RU" sz="2500" dirty="0">
                <a:solidFill>
                  <a:srgbClr val="243762"/>
                </a:solidFill>
                <a:latin typeface="Rubik Medium Bold"/>
              </a:rPr>
              <a:t>анализ программных средств с обоснованием выбора;</a:t>
            </a:r>
            <a:endParaRPr lang="en-US" sz="2500" dirty="0">
              <a:solidFill>
                <a:srgbClr val="243762"/>
              </a:solidFill>
              <a:latin typeface="Rubik Medium Bold"/>
            </a:endParaRPr>
          </a:p>
        </p:txBody>
      </p:sp>
      <p:sp>
        <p:nvSpPr>
          <p:cNvPr id="17" name="TextBox 17"/>
          <p:cNvSpPr txBox="1"/>
          <p:nvPr/>
        </p:nvSpPr>
        <p:spPr>
          <a:xfrm>
            <a:off x="10665100" y="4805029"/>
            <a:ext cx="6386854" cy="897682"/>
          </a:xfrm>
          <a:prstGeom prst="rect">
            <a:avLst/>
          </a:prstGeom>
        </p:spPr>
        <p:txBody>
          <a:bodyPr wrap="square" lIns="0" tIns="0" rIns="0" bIns="0" rtlCol="0" anchor="t">
            <a:spAutoFit/>
          </a:bodyPr>
          <a:lstStyle/>
          <a:p>
            <a:pPr algn="just">
              <a:lnSpc>
                <a:spcPts val="3500"/>
              </a:lnSpc>
            </a:pPr>
            <a:r>
              <a:rPr lang="ru-RU" sz="2500" dirty="0">
                <a:solidFill>
                  <a:srgbClr val="243762"/>
                </a:solidFill>
                <a:latin typeface="Rubik Medium Bold"/>
              </a:rPr>
              <a:t>проектирование и разработка базы данных;</a:t>
            </a:r>
          </a:p>
        </p:txBody>
      </p:sp>
      <p:sp>
        <p:nvSpPr>
          <p:cNvPr id="18" name="TextBox 18"/>
          <p:cNvSpPr txBox="1"/>
          <p:nvPr/>
        </p:nvSpPr>
        <p:spPr>
          <a:xfrm>
            <a:off x="10665100" y="6132346"/>
            <a:ext cx="6615454" cy="897682"/>
          </a:xfrm>
          <a:prstGeom prst="rect">
            <a:avLst/>
          </a:prstGeom>
        </p:spPr>
        <p:txBody>
          <a:bodyPr wrap="square" lIns="0" tIns="0" rIns="0" bIns="0" rtlCol="0" anchor="t">
            <a:spAutoFit/>
          </a:bodyPr>
          <a:lstStyle/>
          <a:p>
            <a:pPr algn="just">
              <a:lnSpc>
                <a:spcPts val="3500"/>
              </a:lnSpc>
            </a:pPr>
            <a:r>
              <a:rPr lang="ru-RU" sz="2500" dirty="0">
                <a:solidFill>
                  <a:srgbClr val="243762"/>
                </a:solidFill>
                <a:latin typeface="Rubik Medium Bold"/>
              </a:rPr>
              <a:t>разработка интерфейса для созданной базы данных;</a:t>
            </a:r>
          </a:p>
        </p:txBody>
      </p:sp>
      <p:sp>
        <p:nvSpPr>
          <p:cNvPr id="19" name="TextBox 19"/>
          <p:cNvSpPr txBox="1"/>
          <p:nvPr/>
        </p:nvSpPr>
        <p:spPr>
          <a:xfrm>
            <a:off x="10653377" y="7455938"/>
            <a:ext cx="6627177" cy="1346522"/>
          </a:xfrm>
          <a:prstGeom prst="rect">
            <a:avLst/>
          </a:prstGeom>
        </p:spPr>
        <p:txBody>
          <a:bodyPr wrap="square" lIns="0" tIns="0" rIns="0" bIns="0" rtlCol="0" anchor="t">
            <a:spAutoFit/>
          </a:bodyPr>
          <a:lstStyle/>
          <a:p>
            <a:pPr>
              <a:lnSpc>
                <a:spcPts val="3500"/>
              </a:lnSpc>
            </a:pPr>
            <a:r>
              <a:rPr lang="ru-RU" sz="2500" dirty="0">
                <a:solidFill>
                  <a:srgbClr val="243762"/>
                </a:solidFill>
                <a:latin typeface="Rubik Medium Bold"/>
              </a:rPr>
              <a:t>анализ полученных результатов работы разработанного программного обеспечения.</a:t>
            </a:r>
          </a:p>
        </p:txBody>
      </p:sp>
      <p:grpSp>
        <p:nvGrpSpPr>
          <p:cNvPr id="26" name="Группа 25"/>
          <p:cNvGrpSpPr/>
          <p:nvPr/>
        </p:nvGrpSpPr>
        <p:grpSpPr>
          <a:xfrm>
            <a:off x="9990000" y="1203041"/>
            <a:ext cx="375904" cy="6680184"/>
            <a:chOff x="10842010" y="1186199"/>
            <a:chExt cx="375904" cy="6680184"/>
          </a:xfrm>
        </p:grpSpPr>
        <p:pic>
          <p:nvPicPr>
            <p:cNvPr id="7" name="Picture 7"/>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p:blipFill>
          <p:spPr>
            <a:xfrm>
              <a:off x="10842013" y="1186199"/>
              <a:ext cx="375901" cy="375901"/>
            </a:xfrm>
            <a:prstGeom prst="rect">
              <a:avLst/>
            </a:prstGeom>
          </p:spPr>
        </p:pic>
        <p:pic>
          <p:nvPicPr>
            <p:cNvPr id="21" name="Picture 7"/>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p:blipFill>
          <p:spPr>
            <a:xfrm>
              <a:off x="10842013" y="3400060"/>
              <a:ext cx="375901" cy="375901"/>
            </a:xfrm>
            <a:prstGeom prst="rect">
              <a:avLst/>
            </a:prstGeom>
          </p:spPr>
        </p:pic>
        <p:pic>
          <p:nvPicPr>
            <p:cNvPr id="23" name="Picture 7"/>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p:blipFill>
          <p:spPr>
            <a:xfrm>
              <a:off x="10842012" y="4839573"/>
              <a:ext cx="375901" cy="375901"/>
            </a:xfrm>
            <a:prstGeom prst="rect">
              <a:avLst/>
            </a:prstGeom>
          </p:spPr>
        </p:pic>
        <p:pic>
          <p:nvPicPr>
            <p:cNvPr id="24" name="Picture 7"/>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p:blipFill>
          <p:spPr>
            <a:xfrm>
              <a:off x="10842011" y="6166890"/>
              <a:ext cx="375901" cy="375901"/>
            </a:xfrm>
            <a:prstGeom prst="rect">
              <a:avLst/>
            </a:prstGeom>
          </p:spPr>
        </p:pic>
        <p:pic>
          <p:nvPicPr>
            <p:cNvPr id="25" name="Picture 7"/>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a:stretch>
              <a:fillRect/>
            </a:stretch>
          </p:blipFill>
          <p:spPr>
            <a:xfrm>
              <a:off x="10842010" y="7490482"/>
              <a:ext cx="375901" cy="375901"/>
            </a:xfrm>
            <a:prstGeom prst="rect">
              <a:avLst/>
            </a:prstGeom>
          </p:spPr>
        </p:pic>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884F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1262678" y="4144817"/>
            <a:ext cx="5996622" cy="5113483"/>
          </a:xfrm>
          <a:prstGeom prst="rect">
            <a:avLst/>
          </a:prstGeom>
        </p:spPr>
      </p:pic>
      <p:sp>
        <p:nvSpPr>
          <p:cNvPr id="3" name="TextBox 3"/>
          <p:cNvSpPr txBox="1"/>
          <p:nvPr/>
        </p:nvSpPr>
        <p:spPr>
          <a:xfrm>
            <a:off x="1028700" y="1095375"/>
            <a:ext cx="14897100" cy="987450"/>
          </a:xfrm>
          <a:prstGeom prst="rect">
            <a:avLst/>
          </a:prstGeom>
        </p:spPr>
        <p:txBody>
          <a:bodyPr wrap="square" lIns="0" tIns="0" rIns="0" bIns="0" rtlCol="0" anchor="t">
            <a:spAutoFit/>
          </a:bodyPr>
          <a:lstStyle/>
          <a:p>
            <a:pPr>
              <a:lnSpc>
                <a:spcPts val="7699"/>
              </a:lnSpc>
            </a:pPr>
            <a:r>
              <a:rPr lang="ru-RU" sz="6999" dirty="0" smtClean="0">
                <a:solidFill>
                  <a:srgbClr val="FFFFFF"/>
                </a:solidFill>
                <a:latin typeface="Rubik Medium"/>
              </a:rPr>
              <a:t>Объект и предмет исследования</a:t>
            </a:r>
            <a:endParaRPr lang="en-US" sz="6999" dirty="0">
              <a:solidFill>
                <a:srgbClr val="FFFFFF"/>
              </a:solidFill>
              <a:latin typeface="Rubik Medium"/>
            </a:endParaRP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4534853" y="2113357"/>
            <a:ext cx="927022" cy="927022"/>
          </a:xfrm>
          <a:prstGeom prst="rect">
            <a:avLst/>
          </a:prstGeom>
        </p:spPr>
      </p:pic>
      <p:sp>
        <p:nvSpPr>
          <p:cNvPr id="5" name="TextBox 5"/>
          <p:cNvSpPr txBox="1"/>
          <p:nvPr/>
        </p:nvSpPr>
        <p:spPr>
          <a:xfrm>
            <a:off x="1028700" y="3368963"/>
            <a:ext cx="9625512" cy="1313501"/>
          </a:xfrm>
          <a:prstGeom prst="rect">
            <a:avLst/>
          </a:prstGeom>
        </p:spPr>
        <p:txBody>
          <a:bodyPr lIns="0" tIns="0" rIns="0" bIns="0" rtlCol="0" anchor="t">
            <a:spAutoFit/>
          </a:bodyPr>
          <a:lstStyle/>
          <a:p>
            <a:pPr>
              <a:lnSpc>
                <a:spcPts val="3500"/>
              </a:lnSpc>
            </a:pPr>
            <a:r>
              <a:rPr lang="ru-RU" sz="2500" dirty="0">
                <a:solidFill>
                  <a:srgbClr val="FFFFFF"/>
                </a:solidFill>
                <a:latin typeface="Montserrat Bold"/>
              </a:rPr>
              <a:t>Объектом исследования выступает автоматизированная информационная система учета товаров складского помещения.</a:t>
            </a:r>
          </a:p>
        </p:txBody>
      </p:sp>
      <p:sp>
        <p:nvSpPr>
          <p:cNvPr id="6" name="TextBox 6"/>
          <p:cNvSpPr txBox="1"/>
          <p:nvPr/>
        </p:nvSpPr>
        <p:spPr>
          <a:xfrm>
            <a:off x="1034562" y="5777490"/>
            <a:ext cx="8576030" cy="1762342"/>
          </a:xfrm>
          <a:prstGeom prst="rect">
            <a:avLst/>
          </a:prstGeom>
        </p:spPr>
        <p:txBody>
          <a:bodyPr lIns="0" tIns="0" rIns="0" bIns="0" rtlCol="0" anchor="t">
            <a:spAutoFit/>
          </a:bodyPr>
          <a:lstStyle/>
          <a:p>
            <a:pPr>
              <a:lnSpc>
                <a:spcPts val="3500"/>
              </a:lnSpc>
            </a:pPr>
            <a:r>
              <a:rPr lang="ru-RU" sz="2500" dirty="0">
                <a:solidFill>
                  <a:srgbClr val="A9F8F7"/>
                </a:solidFill>
                <a:latin typeface="Montserrat Bold"/>
              </a:rPr>
              <a:t>Предметом исследования является разработка базы данных и удобного интерфейса для автоматизации учета товаров складского помещения.</a:t>
            </a:r>
          </a:p>
        </p:txBody>
      </p:sp>
      <p:sp>
        <p:nvSpPr>
          <p:cNvPr id="7" name="TextBox 7"/>
          <p:cNvSpPr txBox="1"/>
          <p:nvPr/>
        </p:nvSpPr>
        <p:spPr>
          <a:xfrm>
            <a:off x="1016977" y="9258300"/>
            <a:ext cx="4433175" cy="359073"/>
          </a:xfrm>
          <a:prstGeom prst="rect">
            <a:avLst/>
          </a:prstGeom>
        </p:spPr>
        <p:txBody>
          <a:bodyPr wrap="square" lIns="0" tIns="0" rIns="0" bIns="0" rtlCol="0" anchor="t">
            <a:spAutoFit/>
          </a:bodyPr>
          <a:lstStyle/>
          <a:p>
            <a:pPr algn="ctr">
              <a:lnSpc>
                <a:spcPts val="2800"/>
              </a:lnSpc>
            </a:pPr>
            <a:r>
              <a:rPr lang="ru-RU" sz="2000" dirty="0">
                <a:solidFill>
                  <a:srgbClr val="FFFFFF"/>
                </a:solidFill>
                <a:latin typeface="Montserrat"/>
              </a:rPr>
              <a:t>Разработка АИС учета товаров</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85850"/>
            <a:ext cx="7124700" cy="987450"/>
          </a:xfrm>
          <a:prstGeom prst="rect">
            <a:avLst/>
          </a:prstGeom>
        </p:spPr>
        <p:txBody>
          <a:bodyPr wrap="square" lIns="0" tIns="0" rIns="0" bIns="0" rtlCol="0" anchor="t">
            <a:spAutoFit/>
          </a:bodyPr>
          <a:lstStyle/>
          <a:p>
            <a:pPr>
              <a:lnSpc>
                <a:spcPts val="7700"/>
              </a:lnSpc>
            </a:pPr>
            <a:r>
              <a:rPr lang="ru-RU" sz="7000" spc="-70" dirty="0" smtClean="0">
                <a:solidFill>
                  <a:srgbClr val="243762"/>
                </a:solidFill>
                <a:latin typeface="Rubik Medium"/>
              </a:rPr>
              <a:t>О системе</a:t>
            </a:r>
            <a:endParaRPr lang="en-US" sz="7000" spc="-70" dirty="0">
              <a:solidFill>
                <a:srgbClr val="243762"/>
              </a:solidFill>
              <a:latin typeface="Rubik Medium"/>
            </a:endParaRPr>
          </a:p>
        </p:txBody>
      </p:sp>
      <p:grpSp>
        <p:nvGrpSpPr>
          <p:cNvPr id="3" name="Group 3"/>
          <p:cNvGrpSpPr/>
          <p:nvPr/>
        </p:nvGrpSpPr>
        <p:grpSpPr>
          <a:xfrm>
            <a:off x="2331386" y="3526797"/>
            <a:ext cx="10390776" cy="2631924"/>
            <a:chOff x="0" y="-9525"/>
            <a:chExt cx="13854368" cy="3509230"/>
          </a:xfrm>
        </p:grpSpPr>
        <p:sp>
          <p:nvSpPr>
            <p:cNvPr id="4" name="TextBox 4"/>
            <p:cNvSpPr txBox="1"/>
            <p:nvPr/>
          </p:nvSpPr>
          <p:spPr>
            <a:xfrm>
              <a:off x="0" y="-9525"/>
              <a:ext cx="13854368" cy="517525"/>
            </a:xfrm>
            <a:prstGeom prst="rect">
              <a:avLst/>
            </a:prstGeom>
          </p:spPr>
          <p:txBody>
            <a:bodyPr lIns="0" tIns="0" rIns="0" bIns="0" rtlCol="0" anchor="t">
              <a:spAutoFit/>
            </a:bodyPr>
            <a:lstStyle/>
            <a:p>
              <a:pPr>
                <a:lnSpc>
                  <a:spcPts val="3000"/>
                </a:lnSpc>
              </a:pPr>
              <a:r>
                <a:rPr lang="ru-RU" sz="2500" dirty="0" smtClean="0">
                  <a:solidFill>
                    <a:srgbClr val="3884FD"/>
                  </a:solidFill>
                  <a:latin typeface="Rubik Medium Bold"/>
                </a:rPr>
                <a:t>Основа</a:t>
              </a:r>
              <a:endParaRPr lang="en-US" sz="2500" dirty="0">
                <a:solidFill>
                  <a:srgbClr val="3884FD"/>
                </a:solidFill>
                <a:latin typeface="Rubik Medium Bold"/>
              </a:endParaRPr>
            </a:p>
          </p:txBody>
        </p:sp>
        <p:sp>
          <p:nvSpPr>
            <p:cNvPr id="5" name="TextBox 5"/>
            <p:cNvSpPr txBox="1"/>
            <p:nvPr/>
          </p:nvSpPr>
          <p:spPr>
            <a:xfrm>
              <a:off x="0" y="662349"/>
              <a:ext cx="13854368" cy="2837356"/>
            </a:xfrm>
            <a:prstGeom prst="rect">
              <a:avLst/>
            </a:prstGeom>
          </p:spPr>
          <p:txBody>
            <a:bodyPr lIns="0" tIns="0" rIns="0" bIns="0" rtlCol="0" anchor="t">
              <a:spAutoFit/>
            </a:bodyPr>
            <a:lstStyle/>
            <a:p>
              <a:pPr lvl="0">
                <a:lnSpc>
                  <a:spcPts val="2800"/>
                </a:lnSpc>
              </a:pPr>
              <a:r>
                <a:rPr lang="ru-RU" sz="2000" dirty="0">
                  <a:solidFill>
                    <a:srgbClr val="243762"/>
                  </a:solidFill>
                  <a:latin typeface="Montserrat Bold"/>
                </a:rPr>
                <a:t>Компьютерный учёт товара полностью отличается от классического, рукописного. Компьютерные программы упрощают учёт товаров, сокращают время, требуемое на оформление документов для анализа торговой деятельности, следовательно, при применении компьютерных программ, повышается эффективность работы персонала торгового предприятия, уменьшается время обучения персонала.</a:t>
              </a:r>
            </a:p>
          </p:txBody>
        </p:sp>
      </p:grpSp>
      <p:grpSp>
        <p:nvGrpSpPr>
          <p:cNvPr id="9" name="Group 9"/>
          <p:cNvGrpSpPr/>
          <p:nvPr/>
        </p:nvGrpSpPr>
        <p:grpSpPr>
          <a:xfrm>
            <a:off x="2331386" y="6981590"/>
            <a:ext cx="8615662" cy="1554705"/>
            <a:chOff x="0" y="-9525"/>
            <a:chExt cx="11487550" cy="2072939"/>
          </a:xfrm>
        </p:grpSpPr>
        <p:sp>
          <p:nvSpPr>
            <p:cNvPr id="10" name="TextBox 10"/>
            <p:cNvSpPr txBox="1"/>
            <p:nvPr/>
          </p:nvSpPr>
          <p:spPr>
            <a:xfrm>
              <a:off x="0" y="-9525"/>
              <a:ext cx="11487550" cy="517525"/>
            </a:xfrm>
            <a:prstGeom prst="rect">
              <a:avLst/>
            </a:prstGeom>
          </p:spPr>
          <p:txBody>
            <a:bodyPr lIns="0" tIns="0" rIns="0" bIns="0" rtlCol="0" anchor="t">
              <a:spAutoFit/>
            </a:bodyPr>
            <a:lstStyle/>
            <a:p>
              <a:pPr>
                <a:lnSpc>
                  <a:spcPts val="3000"/>
                </a:lnSpc>
              </a:pPr>
              <a:r>
                <a:rPr lang="ru-RU" sz="2500" dirty="0" smtClean="0">
                  <a:solidFill>
                    <a:srgbClr val="3884FD"/>
                  </a:solidFill>
                  <a:latin typeface="Rubik Medium Bold"/>
                </a:rPr>
                <a:t>Функционал</a:t>
              </a:r>
              <a:endParaRPr lang="en-US" sz="2500" dirty="0">
                <a:solidFill>
                  <a:srgbClr val="3884FD"/>
                </a:solidFill>
                <a:latin typeface="Rubik Medium Bold"/>
              </a:endParaRPr>
            </a:p>
          </p:txBody>
        </p:sp>
        <p:sp>
          <p:nvSpPr>
            <p:cNvPr id="11" name="TextBox 11"/>
            <p:cNvSpPr txBox="1"/>
            <p:nvPr/>
          </p:nvSpPr>
          <p:spPr>
            <a:xfrm>
              <a:off x="0" y="662348"/>
              <a:ext cx="11487550" cy="1401066"/>
            </a:xfrm>
            <a:prstGeom prst="rect">
              <a:avLst/>
            </a:prstGeom>
          </p:spPr>
          <p:txBody>
            <a:bodyPr lIns="0" tIns="0" rIns="0" bIns="0" rtlCol="0" anchor="t">
              <a:spAutoFit/>
            </a:bodyPr>
            <a:lstStyle/>
            <a:p>
              <a:pPr lvl="0">
                <a:lnSpc>
                  <a:spcPts val="2800"/>
                </a:lnSpc>
              </a:pPr>
              <a:r>
                <a:rPr lang="ru-RU" sz="2000" dirty="0">
                  <a:solidFill>
                    <a:srgbClr val="243762"/>
                  </a:solidFill>
                  <a:latin typeface="Montserrat Bold"/>
                </a:rPr>
                <a:t>Результаты выполнения торговых операций заносятся в соответствующие журналы, что позволяет автоматически их сохранять и использовать в дальнейшем.</a:t>
              </a:r>
            </a:p>
          </p:txBody>
        </p:sp>
      </p:grpSp>
      <p:pic>
        <p:nvPicPr>
          <p:cNvPr id="12" name="Picture 12"/>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a:xfrm>
            <a:off x="11830623" y="3533941"/>
            <a:ext cx="5428677" cy="5752934"/>
          </a:xfrm>
          <a:prstGeom prst="rect">
            <a:avLst/>
          </a:prstGeom>
        </p:spPr>
      </p:pic>
      <p:sp>
        <p:nvSpPr>
          <p:cNvPr id="13" name="AutoShape 13"/>
          <p:cNvSpPr/>
          <p:nvPr/>
        </p:nvSpPr>
        <p:spPr>
          <a:xfrm>
            <a:off x="11427073" y="9258300"/>
            <a:ext cx="5832227" cy="0"/>
          </a:xfrm>
          <a:prstGeom prst="line">
            <a:avLst/>
          </a:prstGeom>
          <a:ln w="19050" cap="rnd">
            <a:solidFill>
              <a:srgbClr val="243762"/>
            </a:solidFill>
            <a:prstDash val="solid"/>
            <a:headEnd type="none" w="sm" len="sm"/>
            <a:tailEnd type="none" w="sm" len="sm"/>
          </a:ln>
        </p:spPr>
      </p:sp>
      <p:sp>
        <p:nvSpPr>
          <p:cNvPr id="14" name="TextBox 14"/>
          <p:cNvSpPr txBox="1"/>
          <p:nvPr/>
        </p:nvSpPr>
        <p:spPr>
          <a:xfrm>
            <a:off x="1028700" y="3533941"/>
            <a:ext cx="827725" cy="487674"/>
          </a:xfrm>
          <a:prstGeom prst="rect">
            <a:avLst/>
          </a:prstGeom>
        </p:spPr>
        <p:txBody>
          <a:bodyPr lIns="0" tIns="0" rIns="0" bIns="0" rtlCol="0" anchor="t">
            <a:spAutoFit/>
          </a:bodyPr>
          <a:lstStyle/>
          <a:p>
            <a:pPr>
              <a:lnSpc>
                <a:spcPts val="3840"/>
              </a:lnSpc>
            </a:pPr>
            <a:r>
              <a:rPr lang="en-US" sz="3200">
                <a:solidFill>
                  <a:srgbClr val="3884FD"/>
                </a:solidFill>
                <a:latin typeface="Clear Sans Bold"/>
              </a:rPr>
              <a:t>01</a:t>
            </a:r>
          </a:p>
        </p:txBody>
      </p:sp>
      <p:sp>
        <p:nvSpPr>
          <p:cNvPr id="15" name="TextBox 15"/>
          <p:cNvSpPr txBox="1"/>
          <p:nvPr/>
        </p:nvSpPr>
        <p:spPr>
          <a:xfrm>
            <a:off x="1028699" y="7102144"/>
            <a:ext cx="827725" cy="487674"/>
          </a:xfrm>
          <a:prstGeom prst="rect">
            <a:avLst/>
          </a:prstGeom>
        </p:spPr>
        <p:txBody>
          <a:bodyPr lIns="0" tIns="0" rIns="0" bIns="0" rtlCol="0" anchor="t">
            <a:spAutoFit/>
          </a:bodyPr>
          <a:lstStyle/>
          <a:p>
            <a:pPr>
              <a:lnSpc>
                <a:spcPts val="3840"/>
              </a:lnSpc>
            </a:pPr>
            <a:r>
              <a:rPr lang="en-US" sz="3200" dirty="0">
                <a:solidFill>
                  <a:srgbClr val="3884FD"/>
                </a:solidFill>
                <a:latin typeface="Clear Sans Bold"/>
              </a:rPr>
              <a:t>02</a:t>
            </a:r>
          </a:p>
        </p:txBody>
      </p:sp>
      <p:sp>
        <p:nvSpPr>
          <p:cNvPr id="17" name="TextBox 17"/>
          <p:cNvSpPr txBox="1"/>
          <p:nvPr/>
        </p:nvSpPr>
        <p:spPr>
          <a:xfrm>
            <a:off x="1028700" y="9239250"/>
            <a:ext cx="4457700" cy="718145"/>
          </a:xfrm>
          <a:prstGeom prst="rect">
            <a:avLst/>
          </a:prstGeom>
        </p:spPr>
        <p:txBody>
          <a:bodyPr wrap="square" lIns="0" tIns="0" rIns="0" bIns="0" rtlCol="0" anchor="t">
            <a:spAutoFit/>
          </a:bodyPr>
          <a:lstStyle/>
          <a:p>
            <a:pPr algn="ctr">
              <a:lnSpc>
                <a:spcPts val="2800"/>
              </a:lnSpc>
            </a:pPr>
            <a:r>
              <a:rPr lang="ru-RU" sz="2000" dirty="0" smtClean="0">
                <a:solidFill>
                  <a:srgbClr val="A6A6A6"/>
                </a:solidFill>
                <a:latin typeface="Montserrat"/>
              </a:rPr>
              <a:t>Разработка </a:t>
            </a:r>
            <a:r>
              <a:rPr lang="ru-RU" sz="2000" dirty="0">
                <a:solidFill>
                  <a:srgbClr val="A6A6A6"/>
                </a:solidFill>
                <a:latin typeface="Montserrat"/>
              </a:rPr>
              <a:t>АИС учета товаров</a:t>
            </a:r>
          </a:p>
          <a:p>
            <a:pPr algn="ctr">
              <a:lnSpc>
                <a:spcPts val="2800"/>
              </a:lnSpc>
            </a:pPr>
            <a:endParaRPr lang="en-US" sz="2000" dirty="0">
              <a:solidFill>
                <a:srgbClr val="A6A6A6"/>
              </a:solidFill>
              <a:latin typeface="Montserrat"/>
            </a:endParaRPr>
          </a:p>
        </p:txBody>
      </p:sp>
      <p:pic>
        <p:nvPicPr>
          <p:cNvPr id="19" name="Picture 19"/>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5486400" y="1832648"/>
            <a:ext cx="560926" cy="56092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rot="-5400000">
            <a:off x="8370464" y="6044362"/>
            <a:ext cx="8467172" cy="0"/>
          </a:xfrm>
          <a:prstGeom prst="line">
            <a:avLst/>
          </a:prstGeom>
          <a:ln w="19050" cap="flat">
            <a:solidFill>
              <a:srgbClr val="243762"/>
            </a:solidFill>
            <a:prstDash val="solid"/>
            <a:headEnd type="none" w="sm" len="sm"/>
            <a:tailEnd type="none" w="sm" len="sm"/>
          </a:ln>
        </p:spPr>
      </p:sp>
      <p:sp>
        <p:nvSpPr>
          <p:cNvPr id="3" name="AutoShape 3"/>
          <p:cNvSpPr/>
          <p:nvPr/>
        </p:nvSpPr>
        <p:spPr>
          <a:xfrm>
            <a:off x="12599287" y="1815538"/>
            <a:ext cx="493897" cy="0"/>
          </a:xfrm>
          <a:prstGeom prst="line">
            <a:avLst/>
          </a:prstGeom>
          <a:ln w="19050" cap="rnd">
            <a:solidFill>
              <a:srgbClr val="243762"/>
            </a:solidFill>
            <a:prstDash val="solid"/>
            <a:headEnd type="none" w="sm" len="sm"/>
            <a:tailEnd type="oval" w="lg" len="lg"/>
          </a:ln>
        </p:spPr>
      </p:sp>
      <p:sp>
        <p:nvSpPr>
          <p:cNvPr id="4" name="AutoShape 4"/>
          <p:cNvSpPr/>
          <p:nvPr/>
        </p:nvSpPr>
        <p:spPr>
          <a:xfrm>
            <a:off x="12105390" y="3855331"/>
            <a:ext cx="493897" cy="0"/>
          </a:xfrm>
          <a:prstGeom prst="line">
            <a:avLst/>
          </a:prstGeom>
          <a:ln w="19050" cap="rnd">
            <a:solidFill>
              <a:srgbClr val="243762"/>
            </a:solidFill>
            <a:prstDash val="solid"/>
            <a:headEnd type="oval" w="lg" len="lg"/>
            <a:tailEnd type="none" w="sm" len="sm"/>
          </a:ln>
        </p:spPr>
      </p:sp>
      <p:sp>
        <p:nvSpPr>
          <p:cNvPr id="5" name="AutoShape 5"/>
          <p:cNvSpPr/>
          <p:nvPr/>
        </p:nvSpPr>
        <p:spPr>
          <a:xfrm>
            <a:off x="12608812" y="5885485"/>
            <a:ext cx="484372" cy="0"/>
          </a:xfrm>
          <a:prstGeom prst="line">
            <a:avLst/>
          </a:prstGeom>
          <a:ln w="19050" cap="rnd">
            <a:solidFill>
              <a:srgbClr val="243762"/>
            </a:solidFill>
            <a:prstDash val="solid"/>
            <a:headEnd type="none" w="sm" len="sm"/>
            <a:tailEnd type="oval" w="lg" len="lg"/>
          </a:ln>
        </p:spPr>
      </p:sp>
      <p:sp>
        <p:nvSpPr>
          <p:cNvPr id="6" name="AutoShape 6"/>
          <p:cNvSpPr/>
          <p:nvPr/>
        </p:nvSpPr>
        <p:spPr>
          <a:xfrm>
            <a:off x="12613575" y="8945562"/>
            <a:ext cx="484372" cy="0"/>
          </a:xfrm>
          <a:prstGeom prst="line">
            <a:avLst/>
          </a:prstGeom>
          <a:ln w="19050" cap="rnd">
            <a:solidFill>
              <a:srgbClr val="243762"/>
            </a:solidFill>
            <a:prstDash val="solid"/>
            <a:headEnd type="none" w="sm" len="sm"/>
            <a:tailEnd type="oval" w="lg" len="lg"/>
          </a:ln>
        </p:spPr>
      </p:sp>
      <p:sp>
        <p:nvSpPr>
          <p:cNvPr id="7" name="AutoShape 7"/>
          <p:cNvSpPr/>
          <p:nvPr/>
        </p:nvSpPr>
        <p:spPr>
          <a:xfrm>
            <a:off x="12105390" y="7934803"/>
            <a:ext cx="493897" cy="0"/>
          </a:xfrm>
          <a:prstGeom prst="line">
            <a:avLst/>
          </a:prstGeom>
          <a:ln w="19050" cap="rnd">
            <a:solidFill>
              <a:srgbClr val="243762"/>
            </a:solidFill>
            <a:prstDash val="solid"/>
            <a:headEnd type="oval" w="lg" len="lg"/>
            <a:tailEnd type="none" w="sm" len="sm"/>
          </a:ln>
        </p:spPr>
      </p:sp>
      <p:grpSp>
        <p:nvGrpSpPr>
          <p:cNvPr id="8" name="Group 8"/>
          <p:cNvGrpSpPr/>
          <p:nvPr/>
        </p:nvGrpSpPr>
        <p:grpSpPr>
          <a:xfrm>
            <a:off x="1459740" y="2359032"/>
            <a:ext cx="6525228" cy="3182756"/>
            <a:chOff x="0" y="449492"/>
            <a:chExt cx="8700303" cy="4243674"/>
          </a:xfrm>
        </p:grpSpPr>
        <p:sp>
          <p:nvSpPr>
            <p:cNvPr id="9" name="TextBox 9"/>
            <p:cNvSpPr txBox="1"/>
            <p:nvPr/>
          </p:nvSpPr>
          <p:spPr>
            <a:xfrm>
              <a:off x="0" y="449492"/>
              <a:ext cx="8700303" cy="1504685"/>
            </a:xfrm>
            <a:prstGeom prst="rect">
              <a:avLst/>
            </a:prstGeom>
          </p:spPr>
          <p:txBody>
            <a:bodyPr lIns="0" tIns="0" rIns="0" bIns="0" rtlCol="0" anchor="t">
              <a:spAutoFit/>
            </a:bodyPr>
            <a:lstStyle/>
            <a:p>
              <a:pPr>
                <a:lnSpc>
                  <a:spcPts val="4400"/>
                </a:lnSpc>
              </a:pPr>
              <a:r>
                <a:rPr lang="ru-RU" sz="4000" spc="-40" dirty="0" smtClean="0">
                  <a:solidFill>
                    <a:srgbClr val="3884FD"/>
                  </a:solidFill>
                  <a:latin typeface="Rubik Medium Bold"/>
                </a:rPr>
                <a:t>Возможности</a:t>
              </a:r>
              <a:r>
                <a:rPr lang="en-US" sz="4000" spc="-40" dirty="0" smtClean="0">
                  <a:solidFill>
                    <a:srgbClr val="3884FD"/>
                  </a:solidFill>
                  <a:latin typeface="Rubik Medium Bold"/>
                </a:rPr>
                <a:t>:</a:t>
              </a:r>
              <a:endParaRPr lang="en-US" sz="4000" spc="-40" dirty="0">
                <a:solidFill>
                  <a:srgbClr val="3884FD"/>
                </a:solidFill>
                <a:latin typeface="Rubik Medium Bold"/>
              </a:endParaRPr>
            </a:p>
            <a:p>
              <a:pPr>
                <a:lnSpc>
                  <a:spcPts val="4400"/>
                </a:lnSpc>
              </a:pPr>
              <a:endParaRPr lang="en-US" sz="4000" spc="-40" dirty="0">
                <a:solidFill>
                  <a:srgbClr val="3884FD"/>
                </a:solidFill>
                <a:latin typeface="Rubik Medium Bold"/>
              </a:endParaRPr>
            </a:p>
          </p:txBody>
        </p:sp>
        <p:sp>
          <p:nvSpPr>
            <p:cNvPr id="10" name="TextBox 10"/>
            <p:cNvSpPr txBox="1"/>
            <p:nvPr/>
          </p:nvSpPr>
          <p:spPr>
            <a:xfrm>
              <a:off x="0" y="4104309"/>
              <a:ext cx="8090966" cy="588857"/>
            </a:xfrm>
            <a:prstGeom prst="rect">
              <a:avLst/>
            </a:prstGeom>
          </p:spPr>
          <p:txBody>
            <a:bodyPr lIns="0" tIns="0" rIns="0" bIns="0" rtlCol="0" anchor="t">
              <a:spAutoFit/>
            </a:bodyPr>
            <a:lstStyle/>
            <a:p>
              <a:pPr>
                <a:lnSpc>
                  <a:spcPts val="3744"/>
                </a:lnSpc>
                <a:spcBef>
                  <a:spcPct val="0"/>
                </a:spcBef>
              </a:pPr>
              <a:endParaRPr/>
            </a:p>
          </p:txBody>
        </p:sp>
      </p:grpSp>
      <p:sp>
        <p:nvSpPr>
          <p:cNvPr id="11" name="TextBox 11"/>
          <p:cNvSpPr txBox="1"/>
          <p:nvPr/>
        </p:nvSpPr>
        <p:spPr>
          <a:xfrm>
            <a:off x="13393598" y="1590113"/>
            <a:ext cx="3083199" cy="431799"/>
          </a:xfrm>
          <a:prstGeom prst="rect">
            <a:avLst/>
          </a:prstGeom>
        </p:spPr>
        <p:txBody>
          <a:bodyPr lIns="0" tIns="0" rIns="0" bIns="0" rtlCol="0" anchor="t">
            <a:spAutoFit/>
          </a:bodyPr>
          <a:lstStyle/>
          <a:p>
            <a:pPr>
              <a:lnSpc>
                <a:spcPts val="3500"/>
              </a:lnSpc>
            </a:pPr>
            <a:r>
              <a:rPr lang="ru-RU" sz="2500" dirty="0" smtClean="0">
                <a:solidFill>
                  <a:srgbClr val="F4BC33"/>
                </a:solidFill>
                <a:latin typeface="Rubik Medium Bold"/>
              </a:rPr>
              <a:t>Просмотр данных</a:t>
            </a:r>
            <a:endParaRPr lang="en-US" sz="2500" dirty="0">
              <a:solidFill>
                <a:srgbClr val="F4BC33"/>
              </a:solidFill>
              <a:latin typeface="Rubik Medium Bold"/>
            </a:endParaRPr>
          </a:p>
        </p:txBody>
      </p:sp>
      <p:sp>
        <p:nvSpPr>
          <p:cNvPr id="12" name="TextBox 12"/>
          <p:cNvSpPr txBox="1"/>
          <p:nvPr/>
        </p:nvSpPr>
        <p:spPr>
          <a:xfrm>
            <a:off x="13393598" y="5660061"/>
            <a:ext cx="9231154" cy="431799"/>
          </a:xfrm>
          <a:prstGeom prst="rect">
            <a:avLst/>
          </a:prstGeom>
        </p:spPr>
        <p:txBody>
          <a:bodyPr lIns="0" tIns="0" rIns="0" bIns="0" rtlCol="0" anchor="t">
            <a:spAutoFit/>
          </a:bodyPr>
          <a:lstStyle/>
          <a:p>
            <a:pPr>
              <a:lnSpc>
                <a:spcPts val="3500"/>
              </a:lnSpc>
            </a:pPr>
            <a:r>
              <a:rPr lang="ru-RU" sz="2500" dirty="0" smtClean="0">
                <a:solidFill>
                  <a:srgbClr val="F4BC33"/>
                </a:solidFill>
                <a:latin typeface="Rubik Medium Bold"/>
              </a:rPr>
              <a:t>Добавление</a:t>
            </a:r>
            <a:endParaRPr lang="en-US" sz="2500" dirty="0">
              <a:solidFill>
                <a:srgbClr val="F4BC33"/>
              </a:solidFill>
              <a:latin typeface="Rubik Medium Bold"/>
            </a:endParaRPr>
          </a:p>
        </p:txBody>
      </p:sp>
      <p:sp>
        <p:nvSpPr>
          <p:cNvPr id="13" name="TextBox 13"/>
          <p:cNvSpPr txBox="1"/>
          <p:nvPr/>
        </p:nvSpPr>
        <p:spPr>
          <a:xfrm>
            <a:off x="13393598" y="8720137"/>
            <a:ext cx="2913202" cy="448841"/>
          </a:xfrm>
          <a:prstGeom prst="rect">
            <a:avLst/>
          </a:prstGeom>
        </p:spPr>
        <p:txBody>
          <a:bodyPr wrap="square" lIns="0" tIns="0" rIns="0" bIns="0" rtlCol="0" anchor="t">
            <a:spAutoFit/>
          </a:bodyPr>
          <a:lstStyle/>
          <a:p>
            <a:pPr>
              <a:lnSpc>
                <a:spcPts val="3500"/>
              </a:lnSpc>
            </a:pPr>
            <a:r>
              <a:rPr lang="ru-RU" sz="2500" dirty="0" smtClean="0">
                <a:solidFill>
                  <a:srgbClr val="F4BC33"/>
                </a:solidFill>
                <a:latin typeface="Rubik Medium Bold"/>
              </a:rPr>
              <a:t>Авторизация</a:t>
            </a:r>
            <a:endParaRPr lang="en-US" sz="2500" dirty="0">
              <a:solidFill>
                <a:srgbClr val="F4BC33"/>
              </a:solidFill>
              <a:latin typeface="Rubik Medium Bold"/>
            </a:endParaRPr>
          </a:p>
        </p:txBody>
      </p:sp>
      <p:sp>
        <p:nvSpPr>
          <p:cNvPr id="14" name="TextBox 14"/>
          <p:cNvSpPr txBox="1"/>
          <p:nvPr/>
        </p:nvSpPr>
        <p:spPr>
          <a:xfrm>
            <a:off x="9829799" y="3629906"/>
            <a:ext cx="2145705" cy="903994"/>
          </a:xfrm>
          <a:prstGeom prst="rect">
            <a:avLst/>
          </a:prstGeom>
        </p:spPr>
        <p:txBody>
          <a:bodyPr wrap="square" lIns="0" tIns="0" rIns="0" bIns="0" rtlCol="0" anchor="t">
            <a:spAutoFit/>
          </a:bodyPr>
          <a:lstStyle/>
          <a:p>
            <a:pPr>
              <a:lnSpc>
                <a:spcPts val="3500"/>
              </a:lnSpc>
            </a:pPr>
            <a:r>
              <a:rPr lang="ru-RU" sz="2500" dirty="0" smtClean="0">
                <a:solidFill>
                  <a:srgbClr val="F4BC33"/>
                </a:solidFill>
                <a:latin typeface="Rubik Medium Bold"/>
              </a:rPr>
              <a:t>Ведение отчетности</a:t>
            </a:r>
            <a:endParaRPr lang="en-US" sz="2500" dirty="0">
              <a:solidFill>
                <a:srgbClr val="F4BC33"/>
              </a:solidFill>
              <a:latin typeface="Rubik Medium Bold"/>
            </a:endParaRPr>
          </a:p>
        </p:txBody>
      </p:sp>
      <p:sp>
        <p:nvSpPr>
          <p:cNvPr id="15" name="TextBox 15"/>
          <p:cNvSpPr txBox="1"/>
          <p:nvPr/>
        </p:nvSpPr>
        <p:spPr>
          <a:xfrm>
            <a:off x="9296401" y="7709378"/>
            <a:ext cx="2808990" cy="897682"/>
          </a:xfrm>
          <a:prstGeom prst="rect">
            <a:avLst/>
          </a:prstGeom>
        </p:spPr>
        <p:txBody>
          <a:bodyPr wrap="square" lIns="0" tIns="0" rIns="0" bIns="0" rtlCol="0" anchor="t">
            <a:spAutoFit/>
          </a:bodyPr>
          <a:lstStyle/>
          <a:p>
            <a:pPr>
              <a:lnSpc>
                <a:spcPts val="3500"/>
              </a:lnSpc>
            </a:pPr>
            <a:r>
              <a:rPr lang="ru-RU" sz="2500" dirty="0" err="1" smtClean="0">
                <a:solidFill>
                  <a:srgbClr val="F4BC33"/>
                </a:solidFill>
                <a:latin typeface="Rubik Medium Bold"/>
              </a:rPr>
              <a:t>Разрганичение</a:t>
            </a:r>
            <a:r>
              <a:rPr lang="ru-RU" sz="2500" dirty="0" smtClean="0">
                <a:solidFill>
                  <a:srgbClr val="F4BC33"/>
                </a:solidFill>
                <a:latin typeface="Rubik Medium Bold"/>
              </a:rPr>
              <a:t> доступа</a:t>
            </a:r>
            <a:endParaRPr lang="en-US" sz="2500" dirty="0">
              <a:solidFill>
                <a:srgbClr val="F4BC33"/>
              </a:solidFill>
              <a:latin typeface="Rubik Medium Bold"/>
            </a:endParaRPr>
          </a:p>
        </p:txBody>
      </p:sp>
      <p:sp>
        <p:nvSpPr>
          <p:cNvPr id="16" name="TextBox 16"/>
          <p:cNvSpPr txBox="1"/>
          <p:nvPr/>
        </p:nvSpPr>
        <p:spPr>
          <a:xfrm>
            <a:off x="1028700" y="3759466"/>
            <a:ext cx="7429500" cy="1384995"/>
          </a:xfrm>
          <a:prstGeom prst="rect">
            <a:avLst/>
          </a:prstGeom>
        </p:spPr>
        <p:txBody>
          <a:bodyPr wrap="square" lIns="0" tIns="0" rIns="0" bIns="0" rtlCol="0" anchor="t">
            <a:spAutoFit/>
          </a:bodyPr>
          <a:lstStyle/>
          <a:p>
            <a:pPr>
              <a:lnSpc>
                <a:spcPts val="3780"/>
              </a:lnSpc>
            </a:pPr>
            <a:r>
              <a:rPr lang="ru-RU" sz="2700" dirty="0" smtClean="0">
                <a:solidFill>
                  <a:srgbClr val="3884FD"/>
                </a:solidFill>
                <a:latin typeface="Montserrat Bold"/>
              </a:rPr>
              <a:t>Авторизация</a:t>
            </a:r>
            <a:r>
              <a:rPr lang="en-US" sz="2700" dirty="0" smtClean="0">
                <a:solidFill>
                  <a:srgbClr val="3884FD"/>
                </a:solidFill>
                <a:latin typeface="Montserrat Bold"/>
              </a:rPr>
              <a:t>:</a:t>
            </a:r>
            <a:endParaRPr lang="en-US" sz="2700" dirty="0">
              <a:solidFill>
                <a:srgbClr val="000000"/>
              </a:solidFill>
              <a:latin typeface="Montserrat"/>
            </a:endParaRPr>
          </a:p>
          <a:p>
            <a:pPr>
              <a:lnSpc>
                <a:spcPts val="3500"/>
              </a:lnSpc>
            </a:pPr>
            <a:r>
              <a:rPr lang="ru-RU" sz="2500" dirty="0" smtClean="0">
                <a:solidFill>
                  <a:srgbClr val="000000"/>
                </a:solidFill>
                <a:latin typeface="Montserrat"/>
              </a:rPr>
              <a:t>Потенциальных пользователей компании в системе</a:t>
            </a:r>
          </a:p>
        </p:txBody>
      </p:sp>
      <p:sp>
        <p:nvSpPr>
          <p:cNvPr id="17" name="TextBox 17"/>
          <p:cNvSpPr txBox="1"/>
          <p:nvPr/>
        </p:nvSpPr>
        <p:spPr>
          <a:xfrm>
            <a:off x="1028700" y="8945562"/>
            <a:ext cx="4305300" cy="359073"/>
          </a:xfrm>
          <a:prstGeom prst="rect">
            <a:avLst/>
          </a:prstGeom>
        </p:spPr>
        <p:txBody>
          <a:bodyPr wrap="square" lIns="0" tIns="0" rIns="0" bIns="0" rtlCol="0" anchor="t">
            <a:spAutoFit/>
          </a:bodyPr>
          <a:lstStyle/>
          <a:p>
            <a:pPr algn="ctr">
              <a:lnSpc>
                <a:spcPts val="2800"/>
              </a:lnSpc>
            </a:pPr>
            <a:r>
              <a:rPr lang="ru-RU" sz="2000" dirty="0">
                <a:solidFill>
                  <a:srgbClr val="737373"/>
                </a:solidFill>
                <a:latin typeface="Montserrat"/>
              </a:rPr>
              <a:t>Разработка АИС учета товаров</a:t>
            </a:r>
          </a:p>
        </p:txBody>
      </p:sp>
      <p:sp>
        <p:nvSpPr>
          <p:cNvPr id="18" name="AutoShape 18"/>
          <p:cNvSpPr/>
          <p:nvPr/>
        </p:nvSpPr>
        <p:spPr>
          <a:xfrm rot="5400000">
            <a:off x="601519" y="2838911"/>
            <a:ext cx="1016288" cy="0"/>
          </a:xfrm>
          <a:prstGeom prst="line">
            <a:avLst/>
          </a:prstGeom>
          <a:ln w="85725" cap="rnd">
            <a:solidFill>
              <a:srgbClr val="3884FD"/>
            </a:solidFill>
            <a:prstDash val="solid"/>
            <a:headEnd type="none" w="sm" len="sm"/>
            <a:tailEnd type="none" w="sm" len="sm"/>
          </a:ln>
        </p:spPr>
      </p:sp>
      <p:sp>
        <p:nvSpPr>
          <p:cNvPr id="19" name="TextBox 16"/>
          <p:cNvSpPr txBox="1"/>
          <p:nvPr/>
        </p:nvSpPr>
        <p:spPr>
          <a:xfrm>
            <a:off x="1007604" y="5543179"/>
            <a:ext cx="7429500" cy="1384995"/>
          </a:xfrm>
          <a:prstGeom prst="rect">
            <a:avLst/>
          </a:prstGeom>
        </p:spPr>
        <p:txBody>
          <a:bodyPr wrap="square" lIns="0" tIns="0" rIns="0" bIns="0" rtlCol="0" anchor="t">
            <a:spAutoFit/>
          </a:bodyPr>
          <a:lstStyle/>
          <a:p>
            <a:pPr>
              <a:lnSpc>
                <a:spcPts val="3780"/>
              </a:lnSpc>
            </a:pPr>
            <a:r>
              <a:rPr lang="ru-RU" sz="2700" dirty="0" smtClean="0">
                <a:solidFill>
                  <a:srgbClr val="3884FD"/>
                </a:solidFill>
                <a:latin typeface="Montserrat Bold"/>
              </a:rPr>
              <a:t>Добавление</a:t>
            </a:r>
            <a:r>
              <a:rPr lang="en-US" sz="2700" dirty="0" smtClean="0">
                <a:solidFill>
                  <a:srgbClr val="3884FD"/>
                </a:solidFill>
                <a:latin typeface="Montserrat Bold"/>
              </a:rPr>
              <a:t>:</a:t>
            </a:r>
            <a:endParaRPr lang="en-US" sz="2700" dirty="0">
              <a:solidFill>
                <a:srgbClr val="000000"/>
              </a:solidFill>
              <a:latin typeface="Montserrat"/>
            </a:endParaRPr>
          </a:p>
          <a:p>
            <a:pPr>
              <a:lnSpc>
                <a:spcPts val="3500"/>
              </a:lnSpc>
            </a:pPr>
            <a:r>
              <a:rPr lang="ru-RU" sz="2500" dirty="0" smtClean="0">
                <a:solidFill>
                  <a:srgbClr val="000000"/>
                </a:solidFill>
                <a:latin typeface="Montserrat"/>
              </a:rPr>
              <a:t>Возможность добавлять данные о пользователях и продуктах</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7205" y="0"/>
            <a:ext cx="6107501" cy="10737850"/>
            <a:chOff x="0" y="0"/>
            <a:chExt cx="2444929" cy="3632310"/>
          </a:xfrm>
        </p:grpSpPr>
        <p:sp>
          <p:nvSpPr>
            <p:cNvPr id="3" name="Freeform 3"/>
            <p:cNvSpPr/>
            <p:nvPr/>
          </p:nvSpPr>
          <p:spPr>
            <a:xfrm>
              <a:off x="0" y="0"/>
              <a:ext cx="2444929" cy="3632310"/>
            </a:xfrm>
            <a:custGeom>
              <a:avLst/>
              <a:gdLst/>
              <a:ahLst/>
              <a:cxnLst/>
              <a:rect l="l" t="t" r="r" b="b"/>
              <a:pathLst>
                <a:path w="2444929" h="3632310">
                  <a:moveTo>
                    <a:pt x="0" y="0"/>
                  </a:moveTo>
                  <a:lnTo>
                    <a:pt x="2444929" y="0"/>
                  </a:lnTo>
                  <a:lnTo>
                    <a:pt x="2444929" y="3632310"/>
                  </a:lnTo>
                  <a:lnTo>
                    <a:pt x="0" y="3632310"/>
                  </a:lnTo>
                  <a:close/>
                </a:path>
              </a:pathLst>
            </a:custGeom>
            <a:solidFill>
              <a:srgbClr val="F1EFEE"/>
            </a:solidFill>
          </p:spPr>
        </p:sp>
      </p:grpSp>
      <p:sp>
        <p:nvSpPr>
          <p:cNvPr id="4" name="TextBox 4"/>
          <p:cNvSpPr txBox="1"/>
          <p:nvPr/>
        </p:nvSpPr>
        <p:spPr>
          <a:xfrm>
            <a:off x="412900" y="4240411"/>
            <a:ext cx="4987290" cy="1128514"/>
          </a:xfrm>
          <a:prstGeom prst="rect">
            <a:avLst/>
          </a:prstGeom>
        </p:spPr>
        <p:txBody>
          <a:bodyPr lIns="0" tIns="0" rIns="0" bIns="0" rtlCol="0" anchor="t">
            <a:spAutoFit/>
          </a:bodyPr>
          <a:lstStyle/>
          <a:p>
            <a:pPr algn="ctr">
              <a:lnSpc>
                <a:spcPts val="4399"/>
              </a:lnSpc>
            </a:pPr>
            <a:r>
              <a:rPr lang="en-US" sz="3999" dirty="0" smtClean="0">
                <a:solidFill>
                  <a:srgbClr val="3884FD"/>
                </a:solidFill>
                <a:latin typeface="Rubik Medium Bold"/>
              </a:rPr>
              <a:t>USE-CASE</a:t>
            </a:r>
          </a:p>
          <a:p>
            <a:pPr algn="ctr">
              <a:lnSpc>
                <a:spcPts val="4399"/>
              </a:lnSpc>
            </a:pPr>
            <a:r>
              <a:rPr lang="ru-RU" sz="3999" dirty="0" smtClean="0">
                <a:solidFill>
                  <a:srgbClr val="3884FD"/>
                </a:solidFill>
                <a:latin typeface="Rubik Medium Bold"/>
              </a:rPr>
              <a:t>Диаграмма</a:t>
            </a:r>
            <a:endParaRPr lang="en-US" sz="3999" dirty="0">
              <a:solidFill>
                <a:srgbClr val="3884FD"/>
              </a:solidFill>
              <a:latin typeface="Rubik Medium Bold"/>
            </a:endParaRPr>
          </a:p>
        </p:txBody>
      </p:sp>
      <p:sp>
        <p:nvSpPr>
          <p:cNvPr id="12" name="TextBox 12"/>
          <p:cNvSpPr txBox="1"/>
          <p:nvPr/>
        </p:nvSpPr>
        <p:spPr>
          <a:xfrm>
            <a:off x="1028700" y="9258300"/>
            <a:ext cx="4152900" cy="359073"/>
          </a:xfrm>
          <a:prstGeom prst="rect">
            <a:avLst/>
          </a:prstGeom>
        </p:spPr>
        <p:txBody>
          <a:bodyPr wrap="square" lIns="0" tIns="0" rIns="0" bIns="0" rtlCol="0" anchor="t">
            <a:spAutoFit/>
          </a:bodyPr>
          <a:lstStyle/>
          <a:p>
            <a:pPr algn="ctr">
              <a:lnSpc>
                <a:spcPts val="2800"/>
              </a:lnSpc>
            </a:pPr>
            <a:r>
              <a:rPr lang="ru-RU" sz="2000" dirty="0">
                <a:solidFill>
                  <a:srgbClr val="737373"/>
                </a:solidFill>
                <a:latin typeface="Montserrat"/>
              </a:rPr>
              <a:t>Разработка АИС учета товаров</a:t>
            </a:r>
          </a:p>
        </p:txBody>
      </p:sp>
      <p:pic>
        <p:nvPicPr>
          <p:cNvPr id="13" name="Picture 1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1877394" y="3679485"/>
            <a:ext cx="560926" cy="560926"/>
          </a:xfrm>
          <a:prstGeom prst="rect">
            <a:avLst/>
          </a:prstGeom>
        </p:spPr>
      </p:pic>
      <p:pic>
        <p:nvPicPr>
          <p:cNvPr id="15" name="Объект 3"/>
          <p:cNvPicPr>
            <a:picLocks/>
          </p:cNvPicPr>
          <p:nvPr/>
        </p:nvPicPr>
        <p:blipFill>
          <a:blip r:embed="rId6"/>
          <a:stretch>
            <a:fillRect/>
          </a:stretch>
        </p:blipFill>
        <p:spPr>
          <a:xfrm>
            <a:off x="5960295" y="1466821"/>
            <a:ext cx="12556305" cy="667569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Объект 3"/>
          <p:cNvPicPr>
            <a:picLocks/>
          </p:cNvPicPr>
          <p:nvPr/>
        </p:nvPicPr>
        <p:blipFill>
          <a:blip r:embed="rId2"/>
          <a:stretch>
            <a:fillRect/>
          </a:stretch>
        </p:blipFill>
        <p:spPr>
          <a:xfrm>
            <a:off x="2438320" y="1971242"/>
            <a:ext cx="13639800" cy="6988451"/>
          </a:xfrm>
          <a:prstGeom prst="rect">
            <a:avLst/>
          </a:prstGeom>
        </p:spPr>
      </p:pic>
      <p:sp>
        <p:nvSpPr>
          <p:cNvPr id="11" name="TextBox 11"/>
          <p:cNvSpPr txBox="1"/>
          <p:nvPr/>
        </p:nvSpPr>
        <p:spPr>
          <a:xfrm>
            <a:off x="1028700" y="9239250"/>
            <a:ext cx="4305300" cy="359073"/>
          </a:xfrm>
          <a:prstGeom prst="rect">
            <a:avLst/>
          </a:prstGeom>
        </p:spPr>
        <p:txBody>
          <a:bodyPr wrap="square" lIns="0" tIns="0" rIns="0" bIns="0" rtlCol="0" anchor="t">
            <a:spAutoFit/>
          </a:bodyPr>
          <a:lstStyle/>
          <a:p>
            <a:pPr algn="ctr">
              <a:lnSpc>
                <a:spcPts val="2800"/>
              </a:lnSpc>
            </a:pPr>
            <a:r>
              <a:rPr lang="ru-RU" sz="2000" dirty="0">
                <a:solidFill>
                  <a:srgbClr val="A6A6A6"/>
                </a:solidFill>
                <a:latin typeface="Montserrat"/>
              </a:rPr>
              <a:t>Разработка АИС учета товаров</a:t>
            </a:r>
          </a:p>
        </p:txBody>
      </p:sp>
      <p:sp>
        <p:nvSpPr>
          <p:cNvPr id="12" name="AutoShape 12"/>
          <p:cNvSpPr/>
          <p:nvPr/>
        </p:nvSpPr>
        <p:spPr>
          <a:xfrm>
            <a:off x="1028700" y="1971242"/>
            <a:ext cx="2293722" cy="0"/>
          </a:xfrm>
          <a:prstGeom prst="line">
            <a:avLst/>
          </a:prstGeom>
          <a:ln w="66675" cap="rnd">
            <a:solidFill>
              <a:srgbClr val="F4BC33"/>
            </a:solidFill>
            <a:prstDash val="solid"/>
            <a:headEnd type="none" w="sm" len="sm"/>
            <a:tailEnd type="none" w="sm" len="sm"/>
          </a:ln>
        </p:spPr>
      </p:sp>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a:fillRect/>
          </a:stretch>
        </p:blipFill>
        <p:spPr>
          <a:xfrm>
            <a:off x="3666442" y="1644977"/>
            <a:ext cx="862079" cy="862079"/>
          </a:xfrm>
          <a:prstGeom prst="rect">
            <a:avLst/>
          </a:prstGeom>
        </p:spPr>
      </p:pic>
      <p:sp>
        <p:nvSpPr>
          <p:cNvPr id="16" name="Прямоугольник 15"/>
          <p:cNvSpPr/>
          <p:nvPr/>
        </p:nvSpPr>
        <p:spPr>
          <a:xfrm>
            <a:off x="-1371600" y="988387"/>
            <a:ext cx="9144000" cy="656590"/>
          </a:xfrm>
          <a:prstGeom prst="rect">
            <a:avLst/>
          </a:prstGeom>
        </p:spPr>
        <p:txBody>
          <a:bodyPr>
            <a:spAutoFit/>
          </a:bodyPr>
          <a:lstStyle/>
          <a:p>
            <a:pPr lvl="0" algn="ctr">
              <a:lnSpc>
                <a:spcPts val="4399"/>
              </a:lnSpc>
            </a:pPr>
            <a:r>
              <a:rPr lang="en-US" sz="3999" dirty="0" smtClean="0">
                <a:solidFill>
                  <a:srgbClr val="3884FD"/>
                </a:solidFill>
                <a:latin typeface="Rubik Medium Bold"/>
              </a:rPr>
              <a:t>ER-Model</a:t>
            </a:r>
            <a:endParaRPr lang="en-US" sz="3999" dirty="0">
              <a:solidFill>
                <a:srgbClr val="3884FD"/>
              </a:solidFill>
              <a:latin typeface="Rubik Medium Bo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437</Words>
  <Application>Microsoft Office PowerPoint</Application>
  <PresentationFormat>Произвольный</PresentationFormat>
  <Paragraphs>62</Paragraphs>
  <Slides>16</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16</vt:i4>
      </vt:variant>
    </vt:vector>
  </HeadingPairs>
  <TitlesOfParts>
    <vt:vector size="25" baseType="lpstr">
      <vt:lpstr>Rubik Medium Bold</vt:lpstr>
      <vt:lpstr>Montserrat Bold</vt:lpstr>
      <vt:lpstr>Arial</vt:lpstr>
      <vt:lpstr>Montserrat</vt:lpstr>
      <vt:lpstr>Rubik Medium</vt:lpstr>
      <vt:lpstr>Calibri</vt:lpstr>
      <vt:lpstr>Clear Sans Bold</vt:lpstr>
      <vt:lpstr>Open Sans Light</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Групповая динамика</dc:title>
  <dc:creator>Диана Абдулкадирова</dc:creator>
  <cp:lastModifiedBy>a539user132@gmail.com</cp:lastModifiedBy>
  <cp:revision>11</cp:revision>
  <dcterms:created xsi:type="dcterms:W3CDTF">2006-08-16T00:00:00Z</dcterms:created>
  <dcterms:modified xsi:type="dcterms:W3CDTF">2022-06-09T16:02:37Z</dcterms:modified>
  <dc:identifier>DAE2QR9KO8c</dc:identifier>
</cp:coreProperties>
</file>