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1" r:id="rId3"/>
    <p:sldId id="258" r:id="rId4"/>
    <p:sldId id="257" r:id="rId5"/>
    <p:sldId id="261" r:id="rId6"/>
    <p:sldId id="263" r:id="rId7"/>
    <p:sldId id="262" r:id="rId8"/>
    <p:sldId id="260" r:id="rId9"/>
    <p:sldId id="264" r:id="rId10"/>
    <p:sldId id="269" r:id="rId11"/>
    <p:sldId id="270" r:id="rId12"/>
    <p:sldId id="271" r:id="rId13"/>
    <p:sldId id="274" r:id="rId14"/>
    <p:sldId id="279" r:id="rId15"/>
    <p:sldId id="280" r:id="rId16"/>
    <p:sldId id="282" r:id="rId17"/>
    <p:sldId id="283" r:id="rId18"/>
    <p:sldId id="284" r:id="rId19"/>
  </p:sldIdLst>
  <p:sldSz cx="18288000" cy="10287000"/>
  <p:notesSz cx="6858000" cy="9144000"/>
  <p:embeddedFontLst>
    <p:embeddedFont>
      <p:font typeface="Clear Sans Bold" panose="020B0604020202020204" charset="0"/>
      <p:regular r:id="rId20"/>
    </p:embeddedFont>
    <p:embeddedFont>
      <p:font typeface="Open Sans Light" panose="020B0604020202020204" charset="0"/>
      <p:regular r:id="rId21"/>
    </p:embeddedFont>
    <p:embeddedFont>
      <p:font typeface="Calibri" panose="020F0502020204030204" pitchFamily="34" charset="0"/>
      <p:regular r:id="rId22"/>
      <p:bold r:id="rId23"/>
      <p:italic r:id="rId24"/>
      <p:boldItalic r:id="rId25"/>
    </p:embeddedFont>
    <p:embeddedFont>
      <p:font typeface="Rubik Medium" panose="020B0604020202020204" charset="-79"/>
      <p:regular r:id="rId26"/>
    </p:embeddedFont>
    <p:embeddedFont>
      <p:font typeface="Montserrat" panose="020B0604020202020204" charset="-52"/>
      <p:regular r:id="rId27"/>
    </p:embeddedFont>
    <p:embeddedFont>
      <p:font typeface="Montserrat Bold" panose="020B0604020202020204" charset="-52"/>
      <p:regular r:id="rId28"/>
    </p:embeddedFont>
    <p:embeddedFont>
      <p:font typeface="Rubik Medium Bold" panose="020B0604020202020204" charset="-79"/>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66" autoAdjust="0"/>
  </p:normalViewPr>
  <p:slideViewPr>
    <p:cSldViewPr>
      <p:cViewPr varScale="1">
        <p:scale>
          <a:sx n="32" d="100"/>
          <a:sy n="32" d="100"/>
        </p:scale>
        <p:origin x="53" y="8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0.svg"/><Relationship Id="rId7" Type="http://schemas.openxmlformats.org/officeDocument/2006/relationships/image" Target="../media/image14.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2.svg"/><Relationship Id="rId4" Type="http://schemas.openxmlformats.org/officeDocument/2006/relationships/image" Target="../media/image19.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46.sv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NUL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NUL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6.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16258" y="3546680"/>
            <a:ext cx="14855481" cy="1256754"/>
          </a:xfrm>
          <a:prstGeom prst="rect">
            <a:avLst/>
          </a:prstGeom>
        </p:spPr>
        <p:txBody>
          <a:bodyPr wrap="square" lIns="0" tIns="0" rIns="0" bIns="0" rtlCol="0" anchor="t">
            <a:spAutoFit/>
          </a:bodyPr>
          <a:lstStyle/>
          <a:p>
            <a:pPr algn="just">
              <a:lnSpc>
                <a:spcPts val="9800"/>
              </a:lnSpc>
            </a:pPr>
            <a:r>
              <a:rPr lang="ru-RU" sz="6000" dirty="0" smtClean="0">
                <a:solidFill>
                  <a:schemeClr val="tx1">
                    <a:lumMod val="95000"/>
                    <a:lumOff val="5000"/>
                  </a:schemeClr>
                </a:solidFill>
                <a:latin typeface="Rubik Medium"/>
              </a:rPr>
              <a:t>Выпускная квалификационная работа</a:t>
            </a:r>
            <a:endParaRPr lang="en-US" sz="6000" dirty="0">
              <a:solidFill>
                <a:schemeClr val="tx1">
                  <a:lumMod val="95000"/>
                  <a:lumOff val="5000"/>
                </a:schemeClr>
              </a:solidFill>
              <a:latin typeface="Rubik Medium"/>
            </a:endParaRPr>
          </a:p>
        </p:txBody>
      </p:sp>
      <p:sp>
        <p:nvSpPr>
          <p:cNvPr id="5" name="TextBox 5"/>
          <p:cNvSpPr txBox="1"/>
          <p:nvPr/>
        </p:nvSpPr>
        <p:spPr>
          <a:xfrm>
            <a:off x="1700216" y="5307437"/>
            <a:ext cx="15657342" cy="1846659"/>
          </a:xfrm>
          <a:prstGeom prst="rect">
            <a:avLst/>
          </a:prstGeom>
        </p:spPr>
        <p:txBody>
          <a:bodyPr wrap="square" lIns="0" tIns="0" rIns="0" bIns="0" rtlCol="0" anchor="t">
            <a:spAutoFit/>
          </a:bodyPr>
          <a:lstStyle/>
          <a:p>
            <a:pPr algn="just">
              <a:lnSpc>
                <a:spcPct val="150000"/>
              </a:lnSpc>
              <a:spcBef>
                <a:spcPct val="0"/>
              </a:spcBef>
            </a:pPr>
            <a:r>
              <a:rPr lang="ru-RU" sz="4000" dirty="0" smtClean="0">
                <a:solidFill>
                  <a:schemeClr val="tx1">
                    <a:lumMod val="95000"/>
                    <a:lumOff val="5000"/>
                  </a:schemeClr>
                </a:solidFill>
                <a:latin typeface="Montserrat Bold"/>
              </a:rPr>
              <a:t>Тема: Разработка </a:t>
            </a:r>
            <a:r>
              <a:rPr lang="ru-RU" sz="4000" dirty="0" smtClean="0">
                <a:solidFill>
                  <a:schemeClr val="tx1">
                    <a:lumMod val="95000"/>
                    <a:lumOff val="5000"/>
                  </a:schemeClr>
                </a:solidFill>
                <a:latin typeface="Montserrat Bold"/>
              </a:rPr>
              <a:t>автоматизированной </a:t>
            </a:r>
            <a:r>
              <a:rPr lang="ru-RU" sz="4000" dirty="0" smtClean="0">
                <a:solidFill>
                  <a:schemeClr val="tx1">
                    <a:lumMod val="95000"/>
                    <a:lumOff val="5000"/>
                  </a:schemeClr>
                </a:solidFill>
                <a:latin typeface="Montserrat Bold"/>
              </a:rPr>
              <a:t>информационной системы учета товаров складского помещения</a:t>
            </a:r>
            <a:endParaRPr lang="en-US" sz="4000" dirty="0">
              <a:solidFill>
                <a:schemeClr val="tx1">
                  <a:lumMod val="95000"/>
                  <a:lumOff val="5000"/>
                </a:schemeClr>
              </a:solidFill>
              <a:latin typeface="Montserrat Bold"/>
            </a:endParaRPr>
          </a:p>
        </p:txBody>
      </p:sp>
      <p:sp>
        <p:nvSpPr>
          <p:cNvPr id="6" name="TextBox 6"/>
          <p:cNvSpPr txBox="1"/>
          <p:nvPr/>
        </p:nvSpPr>
        <p:spPr>
          <a:xfrm>
            <a:off x="7086601" y="8914410"/>
            <a:ext cx="10286999" cy="1346522"/>
          </a:xfrm>
          <a:prstGeom prst="rect">
            <a:avLst/>
          </a:prstGeom>
        </p:spPr>
        <p:txBody>
          <a:bodyPr wrap="square" lIns="0" tIns="0" rIns="0" bIns="0" rtlCol="0" anchor="t">
            <a:spAutoFit/>
          </a:bodyPr>
          <a:lstStyle/>
          <a:p>
            <a:pPr algn="just">
              <a:lnSpc>
                <a:spcPts val="3499"/>
              </a:lnSpc>
            </a:pPr>
            <a:r>
              <a:rPr lang="ru-RU" sz="3200" dirty="0" smtClean="0">
                <a:solidFill>
                  <a:srgbClr val="000000"/>
                </a:solidFill>
                <a:latin typeface="Montserrat Bold" panose="020B0604020202020204" charset="-52"/>
              </a:rPr>
              <a:t>Выполнила: Абдулкадирова Диана </a:t>
            </a:r>
            <a:r>
              <a:rPr lang="ru-RU" sz="3200" dirty="0" err="1" smtClean="0">
                <a:solidFill>
                  <a:srgbClr val="000000"/>
                </a:solidFill>
                <a:latin typeface="Montserrat Bold" panose="020B0604020202020204" charset="-52"/>
              </a:rPr>
              <a:t>Илшатовна</a:t>
            </a:r>
            <a:endParaRPr lang="ru-RU" sz="3200" dirty="0" smtClean="0">
              <a:solidFill>
                <a:srgbClr val="000000"/>
              </a:solidFill>
              <a:latin typeface="Montserrat Bold" panose="020B0604020202020204" charset="-52"/>
            </a:endParaRPr>
          </a:p>
          <a:p>
            <a:pPr algn="just">
              <a:lnSpc>
                <a:spcPts val="3499"/>
              </a:lnSpc>
            </a:pPr>
            <a:r>
              <a:rPr lang="ru-RU" sz="3200" dirty="0" smtClean="0">
                <a:solidFill>
                  <a:srgbClr val="000000"/>
                </a:solidFill>
                <a:latin typeface="Montserrat Bold" panose="020B0604020202020204" charset="-52"/>
              </a:rPr>
              <a:t>Руководитель: </a:t>
            </a:r>
            <a:r>
              <a:rPr lang="ru-RU" sz="3200" dirty="0" err="1" smtClean="0">
                <a:solidFill>
                  <a:srgbClr val="000000"/>
                </a:solidFill>
                <a:latin typeface="Montserrat Bold" panose="020B0604020202020204" charset="-52"/>
              </a:rPr>
              <a:t>Виеру</a:t>
            </a:r>
            <a:r>
              <a:rPr lang="ru-RU" sz="3200" dirty="0" smtClean="0">
                <a:solidFill>
                  <a:srgbClr val="000000"/>
                </a:solidFill>
                <a:latin typeface="Montserrat Bold" panose="020B0604020202020204" charset="-52"/>
              </a:rPr>
              <a:t> Анастасия Николаевна</a:t>
            </a:r>
          </a:p>
          <a:p>
            <a:pPr algn="just">
              <a:lnSpc>
                <a:spcPts val="3499"/>
              </a:lnSpc>
            </a:pPr>
            <a:r>
              <a:rPr lang="ru-RU" sz="3200" dirty="0" smtClean="0">
                <a:solidFill>
                  <a:srgbClr val="000000"/>
                </a:solidFill>
                <a:latin typeface="Open Sans Light"/>
              </a:rPr>
              <a:t> </a:t>
            </a:r>
            <a:endParaRPr lang="en-US" sz="3200" dirty="0">
              <a:solidFill>
                <a:srgbClr val="000000"/>
              </a:solidFill>
              <a:latin typeface="Open Sans Light"/>
            </a:endParaRPr>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57199"/>
            <a:ext cx="14006276" cy="2867931"/>
          </a:xfrm>
          <a:prstGeom prst="rect">
            <a:avLst/>
          </a:prstGeom>
          <a:noFill/>
          <a:ln>
            <a:noFill/>
          </a:ln>
        </p:spPr>
      </p:pic>
      <p:sp>
        <p:nvSpPr>
          <p:cNvPr id="2" name="Прямоугольник 1"/>
          <p:cNvSpPr/>
          <p:nvPr/>
        </p:nvSpPr>
        <p:spPr>
          <a:xfrm>
            <a:off x="1716258" y="7658100"/>
            <a:ext cx="14546426" cy="990015"/>
          </a:xfrm>
          <a:prstGeom prst="rect">
            <a:avLst/>
          </a:prstGeom>
        </p:spPr>
        <p:txBody>
          <a:bodyPr wrap="square">
            <a:spAutoFit/>
          </a:bodyPr>
          <a:lstStyle/>
          <a:p>
            <a:pPr algn="just">
              <a:lnSpc>
                <a:spcPts val="3499"/>
              </a:lnSpc>
            </a:pPr>
            <a:r>
              <a:rPr lang="ru-RU" sz="2800" dirty="0">
                <a:solidFill>
                  <a:schemeClr val="tx1">
                    <a:lumMod val="95000"/>
                    <a:lumOff val="5000"/>
                  </a:schemeClr>
                </a:solidFill>
                <a:latin typeface="Montserrat Bold" panose="020B0604020202020204" charset="-52"/>
              </a:rPr>
              <a:t>Специальность: 09.02.07. Информационные системы и </a:t>
            </a:r>
            <a:r>
              <a:rPr lang="ru-RU" sz="2800" dirty="0" smtClean="0">
                <a:solidFill>
                  <a:schemeClr val="tx1">
                    <a:lumMod val="95000"/>
                    <a:lumOff val="5000"/>
                  </a:schemeClr>
                </a:solidFill>
                <a:latin typeface="Montserrat Bold" panose="020B0604020202020204" charset="-52"/>
              </a:rPr>
              <a:t>программирование</a:t>
            </a:r>
          </a:p>
          <a:p>
            <a:pPr algn="just">
              <a:lnSpc>
                <a:spcPts val="3499"/>
              </a:lnSpc>
            </a:pPr>
            <a:r>
              <a:rPr lang="ru-RU" sz="2800" dirty="0" smtClean="0">
                <a:solidFill>
                  <a:schemeClr val="tx1">
                    <a:lumMod val="95000"/>
                    <a:lumOff val="5000"/>
                  </a:schemeClr>
                </a:solidFill>
                <a:latin typeface="Montserrat Bold" panose="020B0604020202020204" charset="-52"/>
              </a:rPr>
              <a:t>Группа</a:t>
            </a:r>
            <a:r>
              <a:rPr lang="en-US" sz="2800" dirty="0" smtClean="0">
                <a:solidFill>
                  <a:schemeClr val="tx1">
                    <a:lumMod val="95000"/>
                    <a:lumOff val="5000"/>
                  </a:schemeClr>
                </a:solidFill>
                <a:latin typeface="Montserrat Bold" panose="020B0604020202020204" charset="-52"/>
              </a:rPr>
              <a:t>: </a:t>
            </a:r>
            <a:r>
              <a:rPr lang="ru-RU" sz="2800" dirty="0" smtClean="0">
                <a:solidFill>
                  <a:schemeClr val="tx1">
                    <a:lumMod val="95000"/>
                    <a:lumOff val="5000"/>
                  </a:schemeClr>
                </a:solidFill>
                <a:latin typeface="Montserrat Bold" panose="020B0604020202020204" charset="-52"/>
              </a:rPr>
              <a:t>4 ИСП 9-4</a:t>
            </a:r>
            <a:endParaRPr lang="ru-RU" sz="2800" dirty="0">
              <a:solidFill>
                <a:schemeClr val="tx1">
                  <a:lumMod val="95000"/>
                  <a:lumOff val="5000"/>
                </a:schemeClr>
              </a:solidFill>
              <a:latin typeface="Montserrat Bold" panose="020B0604020202020204" charset="-5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AutoShape 3"/>
          <p:cNvSpPr/>
          <p:nvPr/>
        </p:nvSpPr>
        <p:spPr>
          <a:xfrm>
            <a:off x="9525000" y="9639300"/>
            <a:ext cx="8346765" cy="0"/>
          </a:xfrm>
          <a:prstGeom prst="line">
            <a:avLst/>
          </a:prstGeom>
          <a:ln w="19050" cap="rnd">
            <a:solidFill>
              <a:srgbClr val="243762"/>
            </a:solidFill>
            <a:prstDash val="solid"/>
            <a:headEnd type="none" w="sm" len="sm"/>
            <a:tailEnd type="none" w="sm" len="sm"/>
          </a:ln>
        </p:spPr>
      </p:sp>
      <p:sp>
        <p:nvSpPr>
          <p:cNvPr id="5" name="TextBox 5"/>
          <p:cNvSpPr txBox="1"/>
          <p:nvPr/>
        </p:nvSpPr>
        <p:spPr>
          <a:xfrm>
            <a:off x="1295400" y="419100"/>
            <a:ext cx="6339178" cy="718145"/>
          </a:xfrm>
          <a:prstGeom prst="rect">
            <a:avLst/>
          </a:prstGeom>
        </p:spPr>
        <p:txBody>
          <a:bodyPr wrap="square" lIns="0" tIns="0" rIns="0" bIns="0" rtlCol="0" anchor="t">
            <a:spAutoFit/>
          </a:bodyPr>
          <a:lstStyle/>
          <a:p>
            <a:pPr algn="ctr">
              <a:lnSpc>
                <a:spcPts val="5600"/>
              </a:lnSpc>
            </a:pPr>
            <a:r>
              <a:rPr lang="ru-RU" sz="4000" dirty="0">
                <a:solidFill>
                  <a:srgbClr val="2F416A"/>
                </a:solidFill>
                <a:latin typeface="Rubik Medium Bold"/>
              </a:rPr>
              <a:t>Физическая</a:t>
            </a:r>
            <a:r>
              <a:rPr lang="ru-RU" sz="4000" dirty="0">
                <a:solidFill>
                  <a:srgbClr val="243762"/>
                </a:solidFill>
                <a:latin typeface="Rubik Medium Bold"/>
              </a:rPr>
              <a:t> диаграмма</a:t>
            </a:r>
            <a:endParaRPr lang="en-US" sz="4000" dirty="0">
              <a:solidFill>
                <a:srgbClr val="243762"/>
              </a:solidFill>
              <a:latin typeface="Rubik Medium Bold"/>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433678" y="535512"/>
            <a:ext cx="560926" cy="560926"/>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654911" y="575466"/>
            <a:ext cx="560926" cy="560926"/>
          </a:xfrm>
          <a:prstGeom prst="rect">
            <a:avLst/>
          </a:prstGeom>
        </p:spPr>
      </p:pic>
      <p:sp>
        <p:nvSpPr>
          <p:cNvPr id="18" name="TextBox 18"/>
          <p:cNvSpPr txBox="1"/>
          <p:nvPr/>
        </p:nvSpPr>
        <p:spPr>
          <a:xfrm>
            <a:off x="373520" y="9280227"/>
            <a:ext cx="2826880" cy="718145"/>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a:t>
            </a:r>
            <a:endParaRPr lang="ru-RU" sz="2000" dirty="0" smtClean="0">
              <a:solidFill>
                <a:srgbClr val="737373"/>
              </a:solidFill>
              <a:latin typeface="Montserrat"/>
            </a:endParaRPr>
          </a:p>
          <a:p>
            <a:pPr algn="ctr">
              <a:lnSpc>
                <a:spcPts val="2800"/>
              </a:lnSpc>
            </a:pPr>
            <a:r>
              <a:rPr lang="ru-RU" sz="2000" dirty="0" smtClean="0">
                <a:solidFill>
                  <a:srgbClr val="737373"/>
                </a:solidFill>
                <a:latin typeface="Montserrat"/>
              </a:rPr>
              <a:t>АИС учета </a:t>
            </a:r>
            <a:r>
              <a:rPr lang="ru-RU" sz="2000" dirty="0">
                <a:solidFill>
                  <a:srgbClr val="737373"/>
                </a:solidFill>
                <a:latin typeface="Montserrat"/>
              </a:rPr>
              <a:t>товаров</a:t>
            </a:r>
          </a:p>
        </p:txBody>
      </p:sp>
      <p:pic>
        <p:nvPicPr>
          <p:cNvPr id="19" name="Объект 3"/>
          <p:cNvPicPr>
            <a:picLocks/>
          </p:cNvPicPr>
          <p:nvPr/>
        </p:nvPicPr>
        <p:blipFill>
          <a:blip r:embed="rId8"/>
          <a:stretch>
            <a:fillRect/>
          </a:stretch>
        </p:blipFill>
        <p:spPr>
          <a:xfrm>
            <a:off x="3200400" y="1096438"/>
            <a:ext cx="11201400" cy="818378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7487678" cy="1128514"/>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Код представления и результат работы</a:t>
            </a:r>
            <a:endParaRPr lang="en-US" sz="4000" spc="-40" dirty="0">
              <a:solidFill>
                <a:srgbClr val="3884FD"/>
              </a:solidFill>
              <a:latin typeface="Rubik Medium Bold"/>
            </a:endParaRPr>
          </a:p>
        </p:txBody>
      </p:sp>
      <p:sp>
        <p:nvSpPr>
          <p:cNvPr id="3" name="AutoShape 3"/>
          <p:cNvSpPr/>
          <p:nvPr/>
        </p:nvSpPr>
        <p:spPr>
          <a:xfrm>
            <a:off x="1028700" y="9234488"/>
            <a:ext cx="5950690"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731732" y="5013555"/>
            <a:ext cx="3272312" cy="424474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805161" y="7231178"/>
            <a:ext cx="1103634" cy="2122372"/>
          </a:xfrm>
          <a:prstGeom prst="rect">
            <a:avLst/>
          </a:prstGeom>
        </p:spPr>
      </p:pic>
      <p:sp>
        <p:nvSpPr>
          <p:cNvPr id="7" name="AutoShape 7"/>
          <p:cNvSpPr/>
          <p:nvPr/>
        </p:nvSpPr>
        <p:spPr>
          <a:xfrm>
            <a:off x="8516378" y="1835150"/>
            <a:ext cx="1989630" cy="0"/>
          </a:xfrm>
          <a:prstGeom prst="line">
            <a:avLst/>
          </a:prstGeom>
          <a:ln w="47625" cap="rnd">
            <a:solidFill>
              <a:srgbClr val="3884FD"/>
            </a:solidFill>
            <a:prstDash val="solid"/>
            <a:headEnd type="none" w="sm" len="sm"/>
            <a:tailEnd type="none" w="sm" len="sm"/>
          </a:ln>
        </p:spPr>
      </p:sp>
      <p:sp>
        <p:nvSpPr>
          <p:cNvPr id="9" name="TextBox 9"/>
          <p:cNvSpPr txBox="1"/>
          <p:nvPr/>
        </p:nvSpPr>
        <p:spPr>
          <a:xfrm>
            <a:off x="1028700" y="9459769"/>
            <a:ext cx="4686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10" name="Picture 1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3063678"/>
            <a:ext cx="560926" cy="560926"/>
          </a:xfrm>
          <a:prstGeom prst="rect">
            <a:avLst/>
          </a:prstGeom>
        </p:spPr>
      </p:pic>
      <p:pic>
        <p:nvPicPr>
          <p:cNvPr id="11" name="Объект 3"/>
          <p:cNvPicPr>
            <a:picLocks/>
          </p:cNvPicPr>
          <p:nvPr/>
        </p:nvPicPr>
        <p:blipFill>
          <a:blip r:embed="rId8"/>
          <a:stretch>
            <a:fillRect/>
          </a:stretch>
        </p:blipFill>
        <p:spPr>
          <a:xfrm>
            <a:off x="6781800" y="2334147"/>
            <a:ext cx="10058400" cy="4063050"/>
          </a:xfrm>
          <a:prstGeom prst="rect">
            <a:avLst/>
          </a:prstGeom>
        </p:spPr>
      </p:pic>
      <p:pic>
        <p:nvPicPr>
          <p:cNvPr id="12" name="Рисунок 11"/>
          <p:cNvPicPr/>
          <p:nvPr/>
        </p:nvPicPr>
        <p:blipFill>
          <a:blip r:embed="rId9"/>
          <a:stretch>
            <a:fillRect/>
          </a:stretch>
        </p:blipFill>
        <p:spPr>
          <a:xfrm>
            <a:off x="6781800" y="7020203"/>
            <a:ext cx="10058400" cy="13803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6916400" y="584239"/>
            <a:ext cx="927022" cy="927022"/>
          </a:xfrm>
          <a:prstGeom prst="rect">
            <a:avLst/>
          </a:prstGeom>
        </p:spPr>
      </p:pic>
      <p:sp>
        <p:nvSpPr>
          <p:cNvPr id="10" name="TextBox 10"/>
          <p:cNvSpPr txBox="1"/>
          <p:nvPr/>
        </p:nvSpPr>
        <p:spPr>
          <a:xfrm>
            <a:off x="1028700" y="1047750"/>
            <a:ext cx="8290560" cy="564257"/>
          </a:xfrm>
          <a:prstGeom prst="rect">
            <a:avLst/>
          </a:prstGeom>
        </p:spPr>
        <p:txBody>
          <a:bodyPr lIns="0" tIns="0" rIns="0" bIns="0" rtlCol="0" anchor="t">
            <a:spAutoFit/>
          </a:bodyPr>
          <a:lstStyle/>
          <a:p>
            <a:pPr>
              <a:lnSpc>
                <a:spcPts val="4400"/>
              </a:lnSpc>
            </a:pPr>
            <a:r>
              <a:rPr lang="ru-RU" sz="4000" dirty="0" smtClean="0">
                <a:solidFill>
                  <a:srgbClr val="243762"/>
                </a:solidFill>
                <a:latin typeface="Rubik Medium"/>
              </a:rPr>
              <a:t>Окно авторизации приложения</a:t>
            </a:r>
            <a:endParaRPr lang="en-US" sz="4000" dirty="0">
              <a:solidFill>
                <a:srgbClr val="243762"/>
              </a:solidFill>
              <a:latin typeface="Rubik Medium"/>
            </a:endParaRPr>
          </a:p>
        </p:txBody>
      </p:sp>
      <p:sp>
        <p:nvSpPr>
          <p:cNvPr id="12" name="TextBox 12"/>
          <p:cNvSpPr txBox="1"/>
          <p:nvPr/>
        </p:nvSpPr>
        <p:spPr>
          <a:xfrm>
            <a:off x="228600" y="9334500"/>
            <a:ext cx="3009900" cy="718145"/>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a:t>
            </a:r>
            <a:endParaRPr lang="ru-RU" sz="2000" dirty="0" smtClean="0">
              <a:solidFill>
                <a:srgbClr val="A6A6A6"/>
              </a:solidFill>
              <a:latin typeface="Montserrat"/>
            </a:endParaRPr>
          </a:p>
          <a:p>
            <a:pPr algn="ctr">
              <a:lnSpc>
                <a:spcPts val="2800"/>
              </a:lnSpc>
            </a:pPr>
            <a:r>
              <a:rPr lang="ru-RU" sz="2000" dirty="0" smtClean="0">
                <a:solidFill>
                  <a:srgbClr val="A6A6A6"/>
                </a:solidFill>
                <a:latin typeface="Montserrat"/>
              </a:rPr>
              <a:t>АИС </a:t>
            </a:r>
            <a:r>
              <a:rPr lang="ru-RU" sz="2000" dirty="0">
                <a:solidFill>
                  <a:srgbClr val="A6A6A6"/>
                </a:solidFill>
                <a:latin typeface="Montserrat"/>
              </a:rPr>
              <a:t>учета товаров</a:t>
            </a:r>
          </a:p>
        </p:txBody>
      </p:sp>
      <p:pic>
        <p:nvPicPr>
          <p:cNvPr id="13" name="Объект 3"/>
          <p:cNvPicPr>
            <a:picLocks/>
          </p:cNvPicPr>
          <p:nvPr/>
        </p:nvPicPr>
        <p:blipFill rotWithShape="1">
          <a:blip r:embed="rId4"/>
          <a:srcRect t="1656"/>
          <a:stretch/>
        </p:blipFill>
        <p:spPr>
          <a:xfrm>
            <a:off x="3429000" y="1790700"/>
            <a:ext cx="12115800" cy="77504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Объект 3"/>
          <p:cNvPicPr>
            <a:picLocks/>
          </p:cNvPicPr>
          <p:nvPr/>
        </p:nvPicPr>
        <p:blipFill rotWithShape="1">
          <a:blip r:embed="rId2"/>
          <a:srcRect l="321" t="1536"/>
          <a:stretch/>
        </p:blipFill>
        <p:spPr>
          <a:xfrm>
            <a:off x="762000" y="2142579"/>
            <a:ext cx="12086935" cy="6861824"/>
          </a:xfrm>
          <a:prstGeom prst="rect">
            <a:avLst/>
          </a:prstGeom>
        </p:spPr>
      </p:pic>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106400" y="5214117"/>
            <a:ext cx="4943171" cy="4709494"/>
          </a:xfrm>
          <a:prstGeom prst="rect">
            <a:avLst/>
          </a:prstGeom>
        </p:spPr>
      </p:pic>
      <p:sp>
        <p:nvSpPr>
          <p:cNvPr id="3" name="TextBox 3"/>
          <p:cNvSpPr txBox="1"/>
          <p:nvPr/>
        </p:nvSpPr>
        <p:spPr>
          <a:xfrm>
            <a:off x="1786370" y="885825"/>
            <a:ext cx="13606030" cy="1256754"/>
          </a:xfrm>
          <a:prstGeom prst="rect">
            <a:avLst/>
          </a:prstGeom>
        </p:spPr>
        <p:txBody>
          <a:bodyPr wrap="square" lIns="0" tIns="0" rIns="0" bIns="0" rtlCol="0" anchor="t">
            <a:spAutoFit/>
          </a:bodyPr>
          <a:lstStyle/>
          <a:p>
            <a:pPr>
              <a:lnSpc>
                <a:spcPts val="9800"/>
              </a:lnSpc>
            </a:pPr>
            <a:r>
              <a:rPr lang="ru-RU" sz="7000" dirty="0" smtClean="0">
                <a:solidFill>
                  <a:srgbClr val="243762"/>
                </a:solidFill>
                <a:latin typeface="Rubik Medium"/>
              </a:rPr>
              <a:t>Окно вывода информации</a:t>
            </a:r>
            <a:endParaRPr lang="en-US" sz="7000" dirty="0">
              <a:solidFill>
                <a:srgbClr val="243762"/>
              </a:solidFill>
              <a:latin typeface="Rubik Medium"/>
            </a:endParaRPr>
          </a:p>
        </p:txBody>
      </p:sp>
      <p:pic>
        <p:nvPicPr>
          <p:cNvPr id="6" name="Picture 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87400" y="1229774"/>
            <a:ext cx="560926" cy="560926"/>
          </a:xfrm>
          <a:prstGeom prst="rect">
            <a:avLst/>
          </a:prstGeom>
        </p:spPr>
      </p:pic>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28700" y="1229774"/>
            <a:ext cx="560926" cy="560926"/>
          </a:xfrm>
          <a:prstGeom prst="rect">
            <a:avLst/>
          </a:prstGeom>
        </p:spPr>
      </p:pic>
      <p:sp>
        <p:nvSpPr>
          <p:cNvPr id="8" name="TextBox 8"/>
          <p:cNvSpPr txBox="1"/>
          <p:nvPr/>
        </p:nvSpPr>
        <p:spPr>
          <a:xfrm>
            <a:off x="1028700" y="9410700"/>
            <a:ext cx="54091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a:off x="3819698" y="9105900"/>
            <a:ext cx="2618102" cy="0"/>
          </a:xfrm>
          <a:prstGeom prst="line">
            <a:avLst/>
          </a:prstGeom>
          <a:ln w="47625" cap="rnd">
            <a:solidFill>
              <a:srgbClr val="3884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514795" y="4425355"/>
            <a:ext cx="6607016" cy="1436291"/>
          </a:xfrm>
          <a:prstGeom prst="rect">
            <a:avLst/>
          </a:prstGeom>
        </p:spPr>
        <p:txBody>
          <a:bodyPr lIns="0" tIns="0" rIns="0" bIns="0" rtlCol="0" anchor="t">
            <a:spAutoFit/>
          </a:bodyPr>
          <a:lstStyle/>
          <a:p>
            <a:pPr algn="ctr">
              <a:lnSpc>
                <a:spcPts val="5600"/>
              </a:lnSpc>
            </a:pPr>
            <a:r>
              <a:rPr lang="ru-RU" sz="4000" dirty="0" smtClean="0">
                <a:solidFill>
                  <a:srgbClr val="F4BC33"/>
                </a:solidFill>
                <a:latin typeface="Rubik Medium Bold"/>
              </a:rPr>
              <a:t>Окно добавления информации</a:t>
            </a:r>
            <a:endParaRPr lang="en-US" sz="4000" dirty="0">
              <a:solidFill>
                <a:srgbClr val="F4BC33"/>
              </a:solidFill>
              <a:latin typeface="Rubik Medium Bold"/>
            </a:endParaRP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19200" y="6591300"/>
            <a:ext cx="560926" cy="560926"/>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4343400" y="3695700"/>
            <a:ext cx="560926" cy="560926"/>
          </a:xfrm>
          <a:prstGeom prst="rect">
            <a:avLst/>
          </a:prstGeom>
        </p:spPr>
      </p:pic>
      <p:sp>
        <p:nvSpPr>
          <p:cNvPr id="8" name="TextBox 8"/>
          <p:cNvSpPr txBox="1"/>
          <p:nvPr/>
        </p:nvSpPr>
        <p:spPr>
          <a:xfrm>
            <a:off x="13716001" y="8918576"/>
            <a:ext cx="44196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rot="37070">
            <a:off x="6823858" y="1040606"/>
            <a:ext cx="2208284" cy="0"/>
          </a:xfrm>
          <a:prstGeom prst="line">
            <a:avLst/>
          </a:prstGeom>
          <a:ln w="47625" cap="rnd">
            <a:solidFill>
              <a:srgbClr val="3884FD"/>
            </a:solidFill>
            <a:prstDash val="solid"/>
            <a:headEnd type="none" w="sm" len="sm"/>
            <a:tailEnd type="none" w="sm" len="sm"/>
          </a:ln>
        </p:spPr>
      </p:sp>
      <p:pic>
        <p:nvPicPr>
          <p:cNvPr id="10" name="Объект 3"/>
          <p:cNvPicPr>
            <a:picLocks/>
          </p:cNvPicPr>
          <p:nvPr/>
        </p:nvPicPr>
        <p:blipFill rotWithShape="1">
          <a:blip r:embed="rId4"/>
          <a:srcRect t="1330" b="-1"/>
          <a:stretch/>
        </p:blipFill>
        <p:spPr>
          <a:xfrm>
            <a:off x="6809166" y="1347536"/>
            <a:ext cx="5749458" cy="72586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156779" y="3397516"/>
            <a:ext cx="5721160" cy="2872581"/>
          </a:xfrm>
          <a:prstGeom prst="rect">
            <a:avLst/>
          </a:prstGeom>
        </p:spPr>
        <p:txBody>
          <a:bodyPr wrap="square" lIns="0" tIns="0" rIns="0" bIns="0" rtlCol="0" anchor="t">
            <a:spAutoFit/>
          </a:bodyPr>
          <a:lstStyle/>
          <a:p>
            <a:pPr algn="ctr">
              <a:lnSpc>
                <a:spcPts val="5600"/>
              </a:lnSpc>
            </a:pPr>
            <a:r>
              <a:rPr lang="ru-RU" sz="4000" dirty="0" smtClean="0">
                <a:solidFill>
                  <a:srgbClr val="3884FD"/>
                </a:solidFill>
                <a:latin typeface="Rubik Medium Bold"/>
              </a:rPr>
              <a:t>Окно </a:t>
            </a:r>
            <a:r>
              <a:rPr lang="ru-RU" sz="4000" dirty="0">
                <a:solidFill>
                  <a:srgbClr val="3884FD"/>
                </a:solidFill>
                <a:latin typeface="Rubik Medium Bold"/>
              </a:rPr>
              <a:t>пользовательского обращения к разработчикам</a:t>
            </a:r>
            <a:endParaRPr lang="en-US" sz="4000" dirty="0">
              <a:solidFill>
                <a:srgbClr val="3884FD"/>
              </a:solidFill>
              <a:latin typeface="Rubik Medium Bold"/>
            </a:endParaRPr>
          </a:p>
        </p:txBody>
      </p:sp>
      <p:sp>
        <p:nvSpPr>
          <p:cNvPr id="6" name="TextBox 6"/>
          <p:cNvSpPr txBox="1"/>
          <p:nvPr/>
        </p:nvSpPr>
        <p:spPr>
          <a:xfrm>
            <a:off x="12877801"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3886200" y="6262477"/>
            <a:ext cx="560926" cy="560926"/>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85800" y="3543300"/>
            <a:ext cx="560926" cy="560926"/>
          </a:xfrm>
          <a:prstGeom prst="rect">
            <a:avLst/>
          </a:prstGeom>
        </p:spPr>
      </p:pic>
      <p:sp>
        <p:nvSpPr>
          <p:cNvPr id="9" name="AutoShape 9"/>
          <p:cNvSpPr/>
          <p:nvPr/>
        </p:nvSpPr>
        <p:spPr>
          <a:xfrm rot="37070">
            <a:off x="6887246" y="1345406"/>
            <a:ext cx="2208284" cy="0"/>
          </a:xfrm>
          <a:prstGeom prst="line">
            <a:avLst/>
          </a:prstGeom>
          <a:ln w="47625" cap="rnd">
            <a:solidFill>
              <a:srgbClr val="F4BC33"/>
            </a:solidFill>
            <a:prstDash val="solid"/>
            <a:headEnd type="none" w="sm" len="sm"/>
            <a:tailEnd type="none" w="sm" len="sm"/>
          </a:ln>
        </p:spPr>
      </p:sp>
      <p:pic>
        <p:nvPicPr>
          <p:cNvPr id="10" name="Объект 3"/>
          <p:cNvPicPr>
            <a:picLocks/>
          </p:cNvPicPr>
          <p:nvPr/>
        </p:nvPicPr>
        <p:blipFill rotWithShape="1">
          <a:blip r:embed="rId4"/>
          <a:srcRect t="1681"/>
          <a:stretch/>
        </p:blipFill>
        <p:spPr>
          <a:xfrm>
            <a:off x="6887310" y="2019300"/>
            <a:ext cx="9248243" cy="59185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879538" y="4597221"/>
            <a:ext cx="4461525" cy="4603826"/>
          </a:xfrm>
          <a:prstGeom prst="rect">
            <a:avLst/>
          </a:prstGeom>
        </p:spPr>
      </p:pic>
      <p:sp>
        <p:nvSpPr>
          <p:cNvPr id="3" name="AutoShape 3"/>
          <p:cNvSpPr/>
          <p:nvPr/>
        </p:nvSpPr>
        <p:spPr>
          <a:xfrm>
            <a:off x="9375298" y="9175893"/>
            <a:ext cx="8346765"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9958868" y="6769869"/>
            <a:ext cx="5078409" cy="2493037"/>
          </a:xfrm>
          <a:prstGeom prst="rect">
            <a:avLst/>
          </a:prstGeom>
        </p:spPr>
      </p:pic>
      <p:sp>
        <p:nvSpPr>
          <p:cNvPr id="5" name="TextBox 5"/>
          <p:cNvSpPr txBox="1"/>
          <p:nvPr/>
        </p:nvSpPr>
        <p:spPr>
          <a:xfrm>
            <a:off x="1890422" y="1340340"/>
            <a:ext cx="5121434" cy="668453"/>
          </a:xfrm>
          <a:prstGeom prst="rect">
            <a:avLst/>
          </a:prstGeom>
        </p:spPr>
        <p:txBody>
          <a:bodyPr lIns="0" tIns="0" rIns="0" bIns="0" rtlCol="0" anchor="t">
            <a:spAutoFit/>
          </a:bodyPr>
          <a:lstStyle/>
          <a:p>
            <a:pPr algn="ctr">
              <a:lnSpc>
                <a:spcPts val="5600"/>
              </a:lnSpc>
            </a:pPr>
            <a:r>
              <a:rPr lang="ru-RU" sz="4000" dirty="0" smtClean="0">
                <a:solidFill>
                  <a:srgbClr val="243762"/>
                </a:solidFill>
                <a:latin typeface="Rubik Medium Bold"/>
              </a:rPr>
              <a:t>Заключение</a:t>
            </a:r>
            <a:endParaRPr lang="en-US" sz="4000" dirty="0">
              <a:solidFill>
                <a:srgbClr val="243762"/>
              </a:solidFill>
              <a:latin typeface="Rubik Medium Bold"/>
            </a:endParaRPr>
          </a:p>
        </p:txBody>
      </p:sp>
      <p:sp>
        <p:nvSpPr>
          <p:cNvPr id="7" name="TextBox 7"/>
          <p:cNvSpPr txBox="1"/>
          <p:nvPr/>
        </p:nvSpPr>
        <p:spPr>
          <a:xfrm>
            <a:off x="1897349" y="2446162"/>
            <a:ext cx="8978469" cy="5386090"/>
          </a:xfrm>
          <a:prstGeom prst="rect">
            <a:avLst/>
          </a:prstGeom>
        </p:spPr>
        <p:txBody>
          <a:bodyPr wrap="square" lIns="0" tIns="0" rIns="0" bIns="0" rtlCol="0" anchor="t">
            <a:spAutoFit/>
          </a:bodyPr>
          <a:lstStyle/>
          <a:p>
            <a:pPr>
              <a:lnSpc>
                <a:spcPts val="3500"/>
              </a:lnSpc>
            </a:pPr>
            <a:r>
              <a:rPr lang="ru-RU" sz="2500" dirty="0">
                <a:solidFill>
                  <a:srgbClr val="000000"/>
                </a:solidFill>
                <a:latin typeface="Montserrat"/>
              </a:rPr>
              <a:t>Для достижения поставленной цели использовались программные средства - система управления базами данных MS SQL Server и среда разработки Visual Studio с применением языка программирования C#. База данных была приведена к третьей нормальной форме. Проект выполнялся при помощи технологии WPF. Созданная база данных может быть усовершенствована и дополнена новыми данными в дальнейшем. Применение разработанной автоматизированной системы позволит максимально упростить и ускорить процесс учета товаров.</a:t>
            </a:r>
          </a:p>
        </p:txBody>
      </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1456752"/>
            <a:ext cx="560926" cy="56092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372896" y="1477914"/>
            <a:ext cx="560926" cy="560926"/>
          </a:xfrm>
          <a:prstGeom prst="rect">
            <a:avLst/>
          </a:prstGeom>
        </p:spPr>
      </p:pic>
      <p:sp>
        <p:nvSpPr>
          <p:cNvPr id="18" name="TextBox 18"/>
          <p:cNvSpPr txBox="1"/>
          <p:nvPr/>
        </p:nvSpPr>
        <p:spPr>
          <a:xfrm>
            <a:off x="1028700"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Tree>
    <p:extLst>
      <p:ext uri="{BB962C8B-B14F-4D97-AF65-F5344CB8AC3E}">
        <p14:creationId xmlns:p14="http://schemas.microsoft.com/office/powerpoint/2010/main" val="100552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879538" y="4597221"/>
            <a:ext cx="4461525" cy="4603826"/>
          </a:xfrm>
          <a:prstGeom prst="rect">
            <a:avLst/>
          </a:prstGeom>
        </p:spPr>
      </p:pic>
      <p:sp>
        <p:nvSpPr>
          <p:cNvPr id="3" name="AutoShape 3"/>
          <p:cNvSpPr/>
          <p:nvPr/>
        </p:nvSpPr>
        <p:spPr>
          <a:xfrm>
            <a:off x="9375298" y="9175893"/>
            <a:ext cx="8346765"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9958868" y="6769869"/>
            <a:ext cx="5078409" cy="2493037"/>
          </a:xfrm>
          <a:prstGeom prst="rect">
            <a:avLst/>
          </a:prstGeom>
        </p:spPr>
      </p:pic>
      <p:sp>
        <p:nvSpPr>
          <p:cNvPr id="5" name="TextBox 5"/>
          <p:cNvSpPr txBox="1"/>
          <p:nvPr/>
        </p:nvSpPr>
        <p:spPr>
          <a:xfrm>
            <a:off x="1890422" y="1340340"/>
            <a:ext cx="5121434" cy="668453"/>
          </a:xfrm>
          <a:prstGeom prst="rect">
            <a:avLst/>
          </a:prstGeom>
        </p:spPr>
        <p:txBody>
          <a:bodyPr lIns="0" tIns="0" rIns="0" bIns="0" rtlCol="0" anchor="t">
            <a:spAutoFit/>
          </a:bodyPr>
          <a:lstStyle/>
          <a:p>
            <a:pPr algn="ctr">
              <a:lnSpc>
                <a:spcPts val="5600"/>
              </a:lnSpc>
            </a:pPr>
            <a:r>
              <a:rPr lang="ru-RU" sz="4000" dirty="0" smtClean="0">
                <a:solidFill>
                  <a:srgbClr val="243762"/>
                </a:solidFill>
                <a:latin typeface="Rubik Medium Bold"/>
              </a:rPr>
              <a:t>Заключение</a:t>
            </a:r>
            <a:endParaRPr lang="en-US" sz="4000" dirty="0">
              <a:solidFill>
                <a:srgbClr val="243762"/>
              </a:solidFill>
              <a:latin typeface="Rubik Medium Bold"/>
            </a:endParaRPr>
          </a:p>
        </p:txBody>
      </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1456752"/>
            <a:ext cx="560926" cy="56092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372896" y="1477914"/>
            <a:ext cx="560926" cy="560926"/>
          </a:xfrm>
          <a:prstGeom prst="rect">
            <a:avLst/>
          </a:prstGeom>
        </p:spPr>
      </p:pic>
      <p:sp>
        <p:nvSpPr>
          <p:cNvPr id="18" name="TextBox 18"/>
          <p:cNvSpPr txBox="1"/>
          <p:nvPr/>
        </p:nvSpPr>
        <p:spPr>
          <a:xfrm>
            <a:off x="1028700"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Tree>
    <p:extLst>
      <p:ext uri="{BB962C8B-B14F-4D97-AF65-F5344CB8AC3E}">
        <p14:creationId xmlns:p14="http://schemas.microsoft.com/office/powerpoint/2010/main" val="4258804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171700"/>
            <a:ext cx="15697200" cy="6324600"/>
          </a:xfrm>
        </p:spPr>
        <p:txBody>
          <a:bodyPr>
            <a:noAutofit/>
          </a:bodyPr>
          <a:lstStyle/>
          <a:p>
            <a:r>
              <a:rPr lang="ru-RU" sz="16600" dirty="0">
                <a:solidFill>
                  <a:srgbClr val="2F416A"/>
                </a:solidFill>
                <a:latin typeface="Rubik Medium" panose="020B0604020202020204" charset="-79"/>
                <a:ea typeface="+mn-ea"/>
                <a:cs typeface="Rubik Medium" panose="020B0604020202020204" charset="-79"/>
              </a:rPr>
              <a:t>СПАСИБО ЗА ВНИМАНИЕ!!!</a:t>
            </a:r>
            <a:endParaRPr lang="ru-RU" sz="16600" dirty="0">
              <a:solidFill>
                <a:srgbClr val="2F416A"/>
              </a:solidFill>
              <a:latin typeface="Rubik Medium" panose="020B0604020202020204" charset="-79"/>
              <a:ea typeface="+mn-ea"/>
              <a:cs typeface="Rubik Medium" panose="020B0604020202020204" charset="-79"/>
            </a:endParaRPr>
          </a:p>
        </p:txBody>
      </p:sp>
    </p:spTree>
    <p:extLst>
      <p:ext uri="{BB962C8B-B14F-4D97-AF65-F5344CB8AC3E}">
        <p14:creationId xmlns:p14="http://schemas.microsoft.com/office/powerpoint/2010/main" val="4144563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9239250"/>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flipH="1">
            <a:off x="11652956" y="1655717"/>
            <a:ext cx="5606343" cy="5545184"/>
          </a:xfrm>
          <a:prstGeom prst="rect">
            <a:avLst/>
          </a:prstGeom>
        </p:spPr>
      </p:pic>
      <p:sp>
        <p:nvSpPr>
          <p:cNvPr id="4" name="TextBox 4"/>
          <p:cNvSpPr txBox="1"/>
          <p:nvPr/>
        </p:nvSpPr>
        <p:spPr>
          <a:xfrm>
            <a:off x="1028700" y="885825"/>
            <a:ext cx="9271794" cy="1203324"/>
          </a:xfrm>
          <a:prstGeom prst="rect">
            <a:avLst/>
          </a:prstGeom>
        </p:spPr>
        <p:txBody>
          <a:bodyPr lIns="0" tIns="0" rIns="0" bIns="0" rtlCol="0" anchor="t">
            <a:spAutoFit/>
          </a:bodyPr>
          <a:lstStyle/>
          <a:p>
            <a:pPr>
              <a:lnSpc>
                <a:spcPts val="9800"/>
              </a:lnSpc>
            </a:pPr>
            <a:r>
              <a:rPr lang="ru-RU" sz="7000" dirty="0" smtClean="0">
                <a:solidFill>
                  <a:srgbClr val="3884FD"/>
                </a:solidFill>
                <a:latin typeface="Rubik Medium"/>
              </a:rPr>
              <a:t>Актуальность</a:t>
            </a:r>
            <a:endParaRPr lang="en-US" sz="7000" dirty="0">
              <a:solidFill>
                <a:srgbClr val="3884FD"/>
              </a:solidFill>
              <a:latin typeface="Rubik Medium"/>
            </a:endParaRPr>
          </a:p>
        </p:txBody>
      </p:sp>
      <p:sp>
        <p:nvSpPr>
          <p:cNvPr id="5" name="TextBox 5"/>
          <p:cNvSpPr txBox="1"/>
          <p:nvPr/>
        </p:nvSpPr>
        <p:spPr>
          <a:xfrm>
            <a:off x="1371600" y="2206939"/>
            <a:ext cx="10281356" cy="6741333"/>
          </a:xfrm>
          <a:prstGeom prst="rect">
            <a:avLst/>
          </a:prstGeom>
        </p:spPr>
        <p:txBody>
          <a:bodyPr wrap="square" lIns="0" tIns="0" rIns="0" bIns="0" rtlCol="0" anchor="t">
            <a:spAutoFit/>
          </a:bodyPr>
          <a:lstStyle/>
          <a:p>
            <a:pPr>
              <a:lnSpc>
                <a:spcPts val="7700"/>
              </a:lnSpc>
              <a:spcBef>
                <a:spcPct val="0"/>
              </a:spcBef>
            </a:pPr>
            <a:r>
              <a:rPr lang="ru-RU" sz="2400" dirty="0">
                <a:solidFill>
                  <a:srgbClr val="000000"/>
                </a:solidFill>
                <a:latin typeface="Montserrat Bold"/>
              </a:rPr>
              <a:t>Актуальность темы данной выпускной квалификационной работы связана с постоянным развитием информационных технологий и необходимостью автоматизирования процесса учёта товаров в организации. Применение интерфейса для базы данных позволит максимально упростить и оптимизировать труд уполномоченных сотрудников при работе с данными.</a:t>
            </a:r>
          </a:p>
        </p:txBody>
      </p:sp>
      <p:sp>
        <p:nvSpPr>
          <p:cNvPr id="7" name="AutoShape 7"/>
          <p:cNvSpPr/>
          <p:nvPr/>
        </p:nvSpPr>
        <p:spPr>
          <a:xfrm rot="-5400000">
            <a:off x="-457102" y="6117686"/>
            <a:ext cx="3019229" cy="0"/>
          </a:xfrm>
          <a:prstGeom prst="line">
            <a:avLst/>
          </a:prstGeom>
          <a:ln w="47625" cap="rnd">
            <a:solidFill>
              <a:srgbClr val="3884FD"/>
            </a:solidFill>
            <a:prstDash val="solid"/>
            <a:headEnd type="none" w="sm" len="sm"/>
            <a:tailEnd type="none" w="sm" len="sm"/>
          </a:ln>
        </p:spPr>
      </p:sp>
    </p:spTree>
    <p:extLst>
      <p:ext uri="{BB962C8B-B14F-4D97-AF65-F5344CB8AC3E}">
        <p14:creationId xmlns:p14="http://schemas.microsoft.com/office/powerpoint/2010/main" val="3896618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644638" y="5746584"/>
            <a:ext cx="5614662" cy="3511716"/>
          </a:xfrm>
          <a:prstGeom prst="rect">
            <a:avLst/>
          </a:prstGeom>
        </p:spPr>
      </p:pic>
      <p:sp>
        <p:nvSpPr>
          <p:cNvPr id="3" name="TextBox 3"/>
          <p:cNvSpPr txBox="1"/>
          <p:nvPr/>
        </p:nvSpPr>
        <p:spPr>
          <a:xfrm>
            <a:off x="1028700" y="1104900"/>
            <a:ext cx="10139680" cy="974626"/>
          </a:xfrm>
          <a:prstGeom prst="rect">
            <a:avLst/>
          </a:prstGeom>
        </p:spPr>
        <p:txBody>
          <a:bodyPr lIns="0" tIns="0" rIns="0" bIns="0" rtlCol="0" anchor="t">
            <a:spAutoFit/>
          </a:bodyPr>
          <a:lstStyle/>
          <a:p>
            <a:pPr>
              <a:lnSpc>
                <a:spcPts val="7559"/>
              </a:lnSpc>
            </a:pPr>
            <a:r>
              <a:rPr lang="ru-RU" sz="6999" dirty="0" smtClean="0">
                <a:solidFill>
                  <a:srgbClr val="F4BC33"/>
                </a:solidFill>
                <a:latin typeface="Rubik Medium"/>
              </a:rPr>
              <a:t>Цель</a:t>
            </a:r>
            <a:endParaRPr lang="en-US" sz="6999" dirty="0">
              <a:solidFill>
                <a:srgbClr val="F4BC33"/>
              </a:solidFill>
              <a:latin typeface="Rubik Medium"/>
            </a:endParaRPr>
          </a:p>
        </p:txBody>
      </p:sp>
      <p:sp>
        <p:nvSpPr>
          <p:cNvPr id="5" name="TextBox 5"/>
          <p:cNvSpPr txBox="1"/>
          <p:nvPr/>
        </p:nvSpPr>
        <p:spPr>
          <a:xfrm>
            <a:off x="1028700" y="3375025"/>
            <a:ext cx="9424147" cy="3108864"/>
          </a:xfrm>
          <a:prstGeom prst="rect">
            <a:avLst/>
          </a:prstGeom>
        </p:spPr>
        <p:txBody>
          <a:bodyPr lIns="0" tIns="0" rIns="0" bIns="0" rtlCol="0" anchor="t">
            <a:spAutoFit/>
          </a:bodyPr>
          <a:lstStyle/>
          <a:p>
            <a:pPr>
              <a:lnSpc>
                <a:spcPts val="3500"/>
              </a:lnSpc>
            </a:pPr>
            <a:r>
              <a:rPr lang="ru-RU" sz="2500" dirty="0">
                <a:solidFill>
                  <a:srgbClr val="000000"/>
                </a:solidFill>
                <a:latin typeface="Montserrat"/>
              </a:rPr>
              <a:t>Целью выпускной квалификационной работы является систематизация и закрепление полученных теоретических знаний и практических умений, проектирование и разработка информационной системы учёта товаров, которая позволит повысить производительность труда персонала организации, в виде программного приложения.</a:t>
            </a:r>
          </a:p>
        </p:txBody>
      </p:sp>
      <p:sp>
        <p:nvSpPr>
          <p:cNvPr id="6" name="TextBox 6"/>
          <p:cNvSpPr txBox="1"/>
          <p:nvPr/>
        </p:nvSpPr>
        <p:spPr>
          <a:xfrm>
            <a:off x="1040423" y="9258300"/>
            <a:ext cx="46101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endParaRPr lang="en-US" sz="2000" dirty="0">
              <a:solidFill>
                <a:srgbClr val="737373"/>
              </a:solidFill>
              <a:latin typeface="Montserrat"/>
            </a:endParaRPr>
          </a:p>
        </p:txBody>
      </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28700" y="7327861"/>
            <a:ext cx="560926" cy="5609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302947"/>
            <a:ext cx="6134130" cy="2955353"/>
            <a:chOff x="0" y="0"/>
            <a:chExt cx="8178841" cy="3940471"/>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flipH="1">
              <a:off x="819219" y="0"/>
              <a:ext cx="3374476" cy="3940471"/>
            </a:xfrm>
            <a:prstGeom prst="rect">
              <a:avLst/>
            </a:prstGeom>
          </p:spPr>
        </p:pic>
        <p:sp>
          <p:nvSpPr>
            <p:cNvPr id="4" name="AutoShape 4"/>
            <p:cNvSpPr/>
            <p:nvPr/>
          </p:nvSpPr>
          <p:spPr>
            <a:xfrm>
              <a:off x="0" y="3914809"/>
              <a:ext cx="8178841" cy="0"/>
            </a:xfrm>
            <a:prstGeom prst="line">
              <a:avLst/>
            </a:prstGeom>
            <a:ln w="20530" cap="rnd">
              <a:solidFill>
                <a:srgbClr val="243762"/>
              </a:solidFill>
              <a:prstDash val="solid"/>
              <a:headEnd type="none" w="sm" len="sm"/>
              <a:tailEnd type="none" w="sm" len="sm"/>
            </a:ln>
          </p:spPr>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840196" y="2102419"/>
              <a:ext cx="3744180" cy="1838052"/>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199747" y="2501382"/>
              <a:ext cx="769258" cy="1439088"/>
            </a:xfrm>
            <a:prstGeom prst="rect">
              <a:avLst/>
            </a:prstGeom>
          </p:spPr>
        </p:pic>
      </p:grpSp>
      <p:sp>
        <p:nvSpPr>
          <p:cNvPr id="12" name="TextBox 12"/>
          <p:cNvSpPr txBox="1"/>
          <p:nvPr/>
        </p:nvSpPr>
        <p:spPr>
          <a:xfrm>
            <a:off x="1028700" y="1048372"/>
            <a:ext cx="4896485" cy="987450"/>
          </a:xfrm>
          <a:prstGeom prst="rect">
            <a:avLst/>
          </a:prstGeom>
        </p:spPr>
        <p:txBody>
          <a:bodyPr lIns="0" tIns="0" rIns="0" bIns="0" rtlCol="0" anchor="t">
            <a:spAutoFit/>
          </a:bodyPr>
          <a:lstStyle/>
          <a:p>
            <a:pPr>
              <a:lnSpc>
                <a:spcPts val="7700"/>
              </a:lnSpc>
            </a:pPr>
            <a:r>
              <a:rPr lang="ru-RU" sz="7000" dirty="0" smtClean="0">
                <a:solidFill>
                  <a:srgbClr val="3884FD"/>
                </a:solidFill>
                <a:latin typeface="Rubik Medium"/>
              </a:rPr>
              <a:t>Задачи</a:t>
            </a:r>
            <a:endParaRPr lang="en-US" sz="7000" dirty="0">
              <a:solidFill>
                <a:srgbClr val="3884FD"/>
              </a:solidFill>
              <a:latin typeface="Rubik Medium"/>
            </a:endParaRPr>
          </a:p>
        </p:txBody>
      </p:sp>
      <p:sp>
        <p:nvSpPr>
          <p:cNvPr id="13" name="TextBox 13"/>
          <p:cNvSpPr txBox="1"/>
          <p:nvPr/>
        </p:nvSpPr>
        <p:spPr>
          <a:xfrm>
            <a:off x="1028700" y="3309258"/>
            <a:ext cx="7737286" cy="897682"/>
          </a:xfrm>
          <a:prstGeom prst="rect">
            <a:avLst/>
          </a:prstGeom>
        </p:spPr>
        <p:txBody>
          <a:bodyPr lIns="0" tIns="0" rIns="0" bIns="0" rtlCol="0" anchor="t">
            <a:spAutoFit/>
          </a:bodyPr>
          <a:lstStyle/>
          <a:p>
            <a:pPr>
              <a:lnSpc>
                <a:spcPts val="3500"/>
              </a:lnSpc>
            </a:pPr>
            <a:r>
              <a:rPr lang="ru-RU" sz="2500" dirty="0" smtClean="0">
                <a:solidFill>
                  <a:srgbClr val="000000"/>
                </a:solidFill>
                <a:latin typeface="Montserrat"/>
              </a:rPr>
              <a:t>Для достижение поставленной цели, необходимо выполнить задачи</a:t>
            </a:r>
            <a:endParaRPr lang="en-US" sz="2500" dirty="0">
              <a:solidFill>
                <a:srgbClr val="000000"/>
              </a:solidFill>
              <a:latin typeface="Montserrat"/>
            </a:endParaRPr>
          </a:p>
        </p:txBody>
      </p:sp>
      <p:sp>
        <p:nvSpPr>
          <p:cNvPr id="14" name="TextBox 14"/>
          <p:cNvSpPr txBox="1"/>
          <p:nvPr/>
        </p:nvSpPr>
        <p:spPr>
          <a:xfrm>
            <a:off x="1028700" y="9369959"/>
            <a:ext cx="4649810" cy="359073"/>
          </a:xfrm>
          <a:prstGeom prst="rect">
            <a:avLst/>
          </a:prstGeom>
        </p:spPr>
        <p:txBody>
          <a:bodyPr wrap="square" lIns="0" tIns="0" rIns="0" bIns="0" rtlCol="0" anchor="t">
            <a:spAutoFit/>
          </a:bodyPr>
          <a:lstStyle/>
          <a:p>
            <a:pPr algn="ctr">
              <a:lnSpc>
                <a:spcPts val="2800"/>
              </a:lnSpc>
            </a:pPr>
            <a:r>
              <a:rPr lang="ru-RU" sz="2000" dirty="0" smtClean="0">
                <a:solidFill>
                  <a:srgbClr val="737373"/>
                </a:solidFill>
                <a:latin typeface="Montserrat"/>
              </a:rPr>
              <a:t>Разработка АИС учета товаров</a:t>
            </a:r>
            <a:endParaRPr lang="en-US" sz="2000" dirty="0">
              <a:solidFill>
                <a:srgbClr val="737373"/>
              </a:solidFill>
              <a:latin typeface="Montserrat"/>
            </a:endParaRPr>
          </a:p>
        </p:txBody>
      </p:sp>
      <p:sp>
        <p:nvSpPr>
          <p:cNvPr id="15" name="TextBox 15"/>
          <p:cNvSpPr txBox="1"/>
          <p:nvPr/>
        </p:nvSpPr>
        <p:spPr>
          <a:xfrm>
            <a:off x="10668000" y="1048372"/>
            <a:ext cx="6612554" cy="2693045"/>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изучение особенностей конкретной предметной области, относящихся к теме выпускной квалификационной работы;</a:t>
            </a:r>
          </a:p>
          <a:p>
            <a:pPr algn="just">
              <a:lnSpc>
                <a:spcPts val="3500"/>
              </a:lnSpc>
            </a:pPr>
            <a:endParaRPr lang="en-US" sz="2500" dirty="0" smtClean="0">
              <a:solidFill>
                <a:srgbClr val="243762"/>
              </a:solidFill>
              <a:latin typeface="Rubik Medium Bold"/>
            </a:endParaRPr>
          </a:p>
          <a:p>
            <a:pPr algn="just">
              <a:lnSpc>
                <a:spcPts val="3500"/>
              </a:lnSpc>
            </a:pPr>
            <a:endParaRPr lang="en-US" sz="2500" dirty="0">
              <a:solidFill>
                <a:srgbClr val="243762"/>
              </a:solidFill>
              <a:latin typeface="Rubik Medium Bold"/>
            </a:endParaRPr>
          </a:p>
        </p:txBody>
      </p:sp>
      <p:sp>
        <p:nvSpPr>
          <p:cNvPr id="16" name="TextBox 16"/>
          <p:cNvSpPr txBox="1"/>
          <p:nvPr/>
        </p:nvSpPr>
        <p:spPr>
          <a:xfrm>
            <a:off x="10665100" y="3217563"/>
            <a:ext cx="63868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анализ программных средств с обоснованием выбора;</a:t>
            </a:r>
            <a:endParaRPr lang="en-US" sz="2500" dirty="0">
              <a:solidFill>
                <a:srgbClr val="243762"/>
              </a:solidFill>
              <a:latin typeface="Rubik Medium Bold"/>
            </a:endParaRPr>
          </a:p>
        </p:txBody>
      </p:sp>
      <p:sp>
        <p:nvSpPr>
          <p:cNvPr id="17" name="TextBox 17"/>
          <p:cNvSpPr txBox="1"/>
          <p:nvPr/>
        </p:nvSpPr>
        <p:spPr>
          <a:xfrm>
            <a:off x="10665100" y="4805029"/>
            <a:ext cx="63868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проектирование и разработка базы данных;</a:t>
            </a:r>
          </a:p>
        </p:txBody>
      </p:sp>
      <p:sp>
        <p:nvSpPr>
          <p:cNvPr id="18" name="TextBox 18"/>
          <p:cNvSpPr txBox="1"/>
          <p:nvPr/>
        </p:nvSpPr>
        <p:spPr>
          <a:xfrm>
            <a:off x="10665100" y="6132346"/>
            <a:ext cx="66154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разработка интерфейса для созданной базы данных;</a:t>
            </a:r>
          </a:p>
        </p:txBody>
      </p:sp>
      <p:sp>
        <p:nvSpPr>
          <p:cNvPr id="19" name="TextBox 19"/>
          <p:cNvSpPr txBox="1"/>
          <p:nvPr/>
        </p:nvSpPr>
        <p:spPr>
          <a:xfrm>
            <a:off x="10653377" y="7455938"/>
            <a:ext cx="6627177" cy="1346522"/>
          </a:xfrm>
          <a:prstGeom prst="rect">
            <a:avLst/>
          </a:prstGeom>
        </p:spPr>
        <p:txBody>
          <a:bodyPr wrap="square" lIns="0" tIns="0" rIns="0" bIns="0" rtlCol="0" anchor="t">
            <a:spAutoFit/>
          </a:bodyPr>
          <a:lstStyle/>
          <a:p>
            <a:pPr>
              <a:lnSpc>
                <a:spcPts val="3500"/>
              </a:lnSpc>
            </a:pPr>
            <a:r>
              <a:rPr lang="ru-RU" sz="2500" dirty="0">
                <a:solidFill>
                  <a:srgbClr val="243762"/>
                </a:solidFill>
                <a:latin typeface="Rubik Medium Bold"/>
              </a:rPr>
              <a:t>анализ полученных результатов работы разработанного программного обеспечения.</a:t>
            </a:r>
          </a:p>
        </p:txBody>
      </p:sp>
      <p:grpSp>
        <p:nvGrpSpPr>
          <p:cNvPr id="26" name="Группа 25"/>
          <p:cNvGrpSpPr/>
          <p:nvPr/>
        </p:nvGrpSpPr>
        <p:grpSpPr>
          <a:xfrm>
            <a:off x="9990000" y="1203041"/>
            <a:ext cx="375904" cy="6680184"/>
            <a:chOff x="10842010" y="1186199"/>
            <a:chExt cx="375904" cy="6680184"/>
          </a:xfrm>
        </p:grpSpPr>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3" y="1186199"/>
              <a:ext cx="375901" cy="375901"/>
            </a:xfrm>
            <a:prstGeom prst="rect">
              <a:avLst/>
            </a:prstGeom>
          </p:spPr>
        </p:pic>
        <p:pic>
          <p:nvPicPr>
            <p:cNvPr id="21"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3" y="3400060"/>
              <a:ext cx="375901" cy="375901"/>
            </a:xfrm>
            <a:prstGeom prst="rect">
              <a:avLst/>
            </a:prstGeom>
          </p:spPr>
        </p:pic>
        <p:pic>
          <p:nvPicPr>
            <p:cNvPr id="23"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2" y="4839573"/>
              <a:ext cx="375901" cy="375901"/>
            </a:xfrm>
            <a:prstGeom prst="rect">
              <a:avLst/>
            </a:prstGeom>
          </p:spPr>
        </p:pic>
        <p:pic>
          <p:nvPicPr>
            <p:cNvPr id="24"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1" y="6166890"/>
              <a:ext cx="375901" cy="375901"/>
            </a:xfrm>
            <a:prstGeom prst="rect">
              <a:avLst/>
            </a:prstGeom>
          </p:spPr>
        </p:pic>
        <p:pic>
          <p:nvPicPr>
            <p:cNvPr id="25"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0" y="7490482"/>
              <a:ext cx="375901" cy="37590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3884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262678" y="4144817"/>
            <a:ext cx="5996622" cy="5113483"/>
          </a:xfrm>
          <a:prstGeom prst="rect">
            <a:avLst/>
          </a:prstGeom>
        </p:spPr>
      </p:pic>
      <p:sp>
        <p:nvSpPr>
          <p:cNvPr id="3" name="TextBox 3"/>
          <p:cNvSpPr txBox="1"/>
          <p:nvPr/>
        </p:nvSpPr>
        <p:spPr>
          <a:xfrm>
            <a:off x="1028700" y="1095375"/>
            <a:ext cx="14897100" cy="987450"/>
          </a:xfrm>
          <a:prstGeom prst="rect">
            <a:avLst/>
          </a:prstGeom>
        </p:spPr>
        <p:txBody>
          <a:bodyPr wrap="square" lIns="0" tIns="0" rIns="0" bIns="0" rtlCol="0" anchor="t">
            <a:spAutoFit/>
          </a:bodyPr>
          <a:lstStyle/>
          <a:p>
            <a:pPr>
              <a:lnSpc>
                <a:spcPts val="7699"/>
              </a:lnSpc>
            </a:pPr>
            <a:r>
              <a:rPr lang="ru-RU" sz="6999" dirty="0" smtClean="0">
                <a:solidFill>
                  <a:srgbClr val="FFFFFF"/>
                </a:solidFill>
                <a:latin typeface="Rubik Medium"/>
              </a:rPr>
              <a:t>Объект и предмет исследования</a:t>
            </a:r>
            <a:endParaRPr lang="en-US" sz="6999" dirty="0">
              <a:solidFill>
                <a:srgbClr val="FFFFFF"/>
              </a:solidFill>
              <a:latin typeface="Rubik Medium"/>
            </a:endParaRP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4534853" y="2113357"/>
            <a:ext cx="927022" cy="927022"/>
          </a:xfrm>
          <a:prstGeom prst="rect">
            <a:avLst/>
          </a:prstGeom>
        </p:spPr>
      </p:pic>
      <p:sp>
        <p:nvSpPr>
          <p:cNvPr id="5" name="TextBox 5"/>
          <p:cNvSpPr txBox="1"/>
          <p:nvPr/>
        </p:nvSpPr>
        <p:spPr>
          <a:xfrm>
            <a:off x="1028700" y="3368963"/>
            <a:ext cx="9625512" cy="1313501"/>
          </a:xfrm>
          <a:prstGeom prst="rect">
            <a:avLst/>
          </a:prstGeom>
        </p:spPr>
        <p:txBody>
          <a:bodyPr lIns="0" tIns="0" rIns="0" bIns="0" rtlCol="0" anchor="t">
            <a:spAutoFit/>
          </a:bodyPr>
          <a:lstStyle/>
          <a:p>
            <a:pPr>
              <a:lnSpc>
                <a:spcPts val="3500"/>
              </a:lnSpc>
            </a:pPr>
            <a:r>
              <a:rPr lang="ru-RU" sz="2500" dirty="0">
                <a:solidFill>
                  <a:srgbClr val="FFFFFF"/>
                </a:solidFill>
                <a:latin typeface="Montserrat Bold"/>
              </a:rPr>
              <a:t>Объектом исследования выступает автоматизированная информационная система учета товаров складского помещения.</a:t>
            </a:r>
          </a:p>
        </p:txBody>
      </p:sp>
      <p:sp>
        <p:nvSpPr>
          <p:cNvPr id="6" name="TextBox 6"/>
          <p:cNvSpPr txBox="1"/>
          <p:nvPr/>
        </p:nvSpPr>
        <p:spPr>
          <a:xfrm>
            <a:off x="1034562" y="5777490"/>
            <a:ext cx="8576030" cy="1762342"/>
          </a:xfrm>
          <a:prstGeom prst="rect">
            <a:avLst/>
          </a:prstGeom>
        </p:spPr>
        <p:txBody>
          <a:bodyPr lIns="0" tIns="0" rIns="0" bIns="0" rtlCol="0" anchor="t">
            <a:spAutoFit/>
          </a:bodyPr>
          <a:lstStyle/>
          <a:p>
            <a:pPr>
              <a:lnSpc>
                <a:spcPts val="3500"/>
              </a:lnSpc>
            </a:pPr>
            <a:r>
              <a:rPr lang="ru-RU" sz="2500" dirty="0">
                <a:solidFill>
                  <a:srgbClr val="A9F8F7"/>
                </a:solidFill>
                <a:latin typeface="Montserrat Bold"/>
              </a:rPr>
              <a:t>Предметом исследования является разработка базы данных и удобного интерфейса для автоматизации учета товаров складского помещения.</a:t>
            </a:r>
          </a:p>
        </p:txBody>
      </p:sp>
      <p:sp>
        <p:nvSpPr>
          <p:cNvPr id="7" name="TextBox 7"/>
          <p:cNvSpPr txBox="1"/>
          <p:nvPr/>
        </p:nvSpPr>
        <p:spPr>
          <a:xfrm>
            <a:off x="1016977" y="9258300"/>
            <a:ext cx="4433175" cy="359073"/>
          </a:xfrm>
          <a:prstGeom prst="rect">
            <a:avLst/>
          </a:prstGeom>
        </p:spPr>
        <p:txBody>
          <a:bodyPr wrap="square" lIns="0" tIns="0" rIns="0" bIns="0" rtlCol="0" anchor="t">
            <a:spAutoFit/>
          </a:bodyPr>
          <a:lstStyle/>
          <a:p>
            <a:pPr algn="ctr">
              <a:lnSpc>
                <a:spcPts val="2800"/>
              </a:lnSpc>
            </a:pPr>
            <a:r>
              <a:rPr lang="ru-RU" sz="2000" dirty="0">
                <a:solidFill>
                  <a:srgbClr val="FFFFFF"/>
                </a:solidFill>
                <a:latin typeface="Montserrat"/>
              </a:rPr>
              <a:t>Разработка АИС учета товаров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7124700" cy="987450"/>
          </a:xfrm>
          <a:prstGeom prst="rect">
            <a:avLst/>
          </a:prstGeom>
        </p:spPr>
        <p:txBody>
          <a:bodyPr wrap="square" lIns="0" tIns="0" rIns="0" bIns="0" rtlCol="0" anchor="t">
            <a:spAutoFit/>
          </a:bodyPr>
          <a:lstStyle/>
          <a:p>
            <a:pPr>
              <a:lnSpc>
                <a:spcPts val="7700"/>
              </a:lnSpc>
            </a:pPr>
            <a:r>
              <a:rPr lang="ru-RU" sz="7000" spc="-70" dirty="0" smtClean="0">
                <a:solidFill>
                  <a:srgbClr val="243762"/>
                </a:solidFill>
                <a:latin typeface="Rubik Medium"/>
              </a:rPr>
              <a:t>О системе</a:t>
            </a:r>
            <a:endParaRPr lang="en-US" sz="7000" spc="-70" dirty="0">
              <a:solidFill>
                <a:srgbClr val="243762"/>
              </a:solidFill>
              <a:latin typeface="Rubik Medium"/>
            </a:endParaRPr>
          </a:p>
        </p:txBody>
      </p:sp>
      <p:grpSp>
        <p:nvGrpSpPr>
          <p:cNvPr id="3" name="Group 3"/>
          <p:cNvGrpSpPr/>
          <p:nvPr/>
        </p:nvGrpSpPr>
        <p:grpSpPr>
          <a:xfrm>
            <a:off x="2331386" y="3526797"/>
            <a:ext cx="10390776" cy="2631924"/>
            <a:chOff x="0" y="-9525"/>
            <a:chExt cx="13854368" cy="3509230"/>
          </a:xfrm>
        </p:grpSpPr>
        <p:sp>
          <p:nvSpPr>
            <p:cNvPr id="4" name="TextBox 4"/>
            <p:cNvSpPr txBox="1"/>
            <p:nvPr/>
          </p:nvSpPr>
          <p:spPr>
            <a:xfrm>
              <a:off x="0" y="-9525"/>
              <a:ext cx="13854368"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Основа</a:t>
              </a:r>
              <a:endParaRPr lang="en-US" sz="2500" dirty="0">
                <a:solidFill>
                  <a:srgbClr val="3884FD"/>
                </a:solidFill>
                <a:latin typeface="Rubik Medium Bold"/>
              </a:endParaRPr>
            </a:p>
          </p:txBody>
        </p:sp>
        <p:sp>
          <p:nvSpPr>
            <p:cNvPr id="5" name="TextBox 5"/>
            <p:cNvSpPr txBox="1"/>
            <p:nvPr/>
          </p:nvSpPr>
          <p:spPr>
            <a:xfrm>
              <a:off x="0" y="662349"/>
              <a:ext cx="13854368" cy="283735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Компьютерный учёт товара полностью отличается от классического, рукописного. Компьютерные программы упрощают учёт товаров, сокращают время, требуемое на оформление документов для анализа торговой деятельности, следовательно, при применении компьютерных программ, повышается эффективность работы персонала торгового предприятия, уменьшается время обучения персонала.</a:t>
              </a:r>
            </a:p>
          </p:txBody>
        </p:sp>
      </p:grpSp>
      <p:grpSp>
        <p:nvGrpSpPr>
          <p:cNvPr id="9" name="Group 9"/>
          <p:cNvGrpSpPr/>
          <p:nvPr/>
        </p:nvGrpSpPr>
        <p:grpSpPr>
          <a:xfrm>
            <a:off x="2331386" y="6981590"/>
            <a:ext cx="8615662" cy="1554705"/>
            <a:chOff x="0" y="-9525"/>
            <a:chExt cx="11487550" cy="2072939"/>
          </a:xfrm>
        </p:grpSpPr>
        <p:sp>
          <p:nvSpPr>
            <p:cNvPr id="10" name="TextBox 10"/>
            <p:cNvSpPr txBox="1"/>
            <p:nvPr/>
          </p:nvSpPr>
          <p:spPr>
            <a:xfrm>
              <a:off x="0" y="-9525"/>
              <a:ext cx="11487550"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Функционал</a:t>
              </a:r>
              <a:endParaRPr lang="en-US" sz="2500" dirty="0">
                <a:solidFill>
                  <a:srgbClr val="3884FD"/>
                </a:solidFill>
                <a:latin typeface="Rubik Medium Bold"/>
              </a:endParaRPr>
            </a:p>
          </p:txBody>
        </p:sp>
        <p:sp>
          <p:nvSpPr>
            <p:cNvPr id="11" name="TextBox 11"/>
            <p:cNvSpPr txBox="1"/>
            <p:nvPr/>
          </p:nvSpPr>
          <p:spPr>
            <a:xfrm>
              <a:off x="0" y="662348"/>
              <a:ext cx="11487550" cy="140106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Результаты выполнения торговых операций заносятся в соответствующие журналы, что позволяет автоматически их сохранять и использовать в дальнейшем.</a:t>
              </a:r>
            </a:p>
          </p:txBody>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830623" y="3533941"/>
            <a:ext cx="5428677" cy="5752934"/>
          </a:xfrm>
          <a:prstGeom prst="rect">
            <a:avLst/>
          </a:prstGeom>
        </p:spPr>
      </p:pic>
      <p:sp>
        <p:nvSpPr>
          <p:cNvPr id="13" name="AutoShape 13"/>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14" name="TextBox 14"/>
          <p:cNvSpPr txBox="1"/>
          <p:nvPr/>
        </p:nvSpPr>
        <p:spPr>
          <a:xfrm>
            <a:off x="1028700" y="3533941"/>
            <a:ext cx="827725" cy="487674"/>
          </a:xfrm>
          <a:prstGeom prst="rect">
            <a:avLst/>
          </a:prstGeom>
        </p:spPr>
        <p:txBody>
          <a:bodyPr lIns="0" tIns="0" rIns="0" bIns="0" rtlCol="0" anchor="t">
            <a:spAutoFit/>
          </a:bodyPr>
          <a:lstStyle/>
          <a:p>
            <a:pPr>
              <a:lnSpc>
                <a:spcPts val="3840"/>
              </a:lnSpc>
            </a:pPr>
            <a:r>
              <a:rPr lang="en-US" sz="3200">
                <a:solidFill>
                  <a:srgbClr val="3884FD"/>
                </a:solidFill>
                <a:latin typeface="Clear Sans Bold"/>
              </a:rPr>
              <a:t>01</a:t>
            </a:r>
          </a:p>
        </p:txBody>
      </p:sp>
      <p:sp>
        <p:nvSpPr>
          <p:cNvPr id="15" name="TextBox 15"/>
          <p:cNvSpPr txBox="1"/>
          <p:nvPr/>
        </p:nvSpPr>
        <p:spPr>
          <a:xfrm>
            <a:off x="1028699" y="7102144"/>
            <a:ext cx="827725" cy="487674"/>
          </a:xfrm>
          <a:prstGeom prst="rect">
            <a:avLst/>
          </a:prstGeom>
        </p:spPr>
        <p:txBody>
          <a:bodyPr lIns="0" tIns="0" rIns="0" bIns="0" rtlCol="0" anchor="t">
            <a:spAutoFit/>
          </a:bodyPr>
          <a:lstStyle/>
          <a:p>
            <a:pPr>
              <a:lnSpc>
                <a:spcPts val="3840"/>
              </a:lnSpc>
            </a:pPr>
            <a:r>
              <a:rPr lang="en-US" sz="3200" dirty="0">
                <a:solidFill>
                  <a:srgbClr val="3884FD"/>
                </a:solidFill>
                <a:latin typeface="Clear Sans Bold"/>
              </a:rPr>
              <a:t>02</a:t>
            </a:r>
          </a:p>
        </p:txBody>
      </p:sp>
      <p:sp>
        <p:nvSpPr>
          <p:cNvPr id="17" name="TextBox 17"/>
          <p:cNvSpPr txBox="1"/>
          <p:nvPr/>
        </p:nvSpPr>
        <p:spPr>
          <a:xfrm>
            <a:off x="1028700" y="9239250"/>
            <a:ext cx="4457700" cy="718145"/>
          </a:xfrm>
          <a:prstGeom prst="rect">
            <a:avLst/>
          </a:prstGeom>
        </p:spPr>
        <p:txBody>
          <a:bodyPr wrap="square" lIns="0" tIns="0" rIns="0" bIns="0" rtlCol="0" anchor="t">
            <a:spAutoFit/>
          </a:bodyPr>
          <a:lstStyle/>
          <a:p>
            <a:pPr algn="ctr">
              <a:lnSpc>
                <a:spcPts val="2800"/>
              </a:lnSpc>
            </a:pPr>
            <a:r>
              <a:rPr lang="ru-RU" sz="2000" dirty="0" smtClean="0">
                <a:solidFill>
                  <a:srgbClr val="A6A6A6"/>
                </a:solidFill>
                <a:latin typeface="Montserrat"/>
              </a:rPr>
              <a:t>Разработка </a:t>
            </a:r>
            <a:r>
              <a:rPr lang="ru-RU" sz="2000" dirty="0">
                <a:solidFill>
                  <a:srgbClr val="A6A6A6"/>
                </a:solidFill>
                <a:latin typeface="Montserrat"/>
              </a:rPr>
              <a:t>АИС учета товаров</a:t>
            </a:r>
          </a:p>
          <a:p>
            <a:pPr algn="ctr">
              <a:lnSpc>
                <a:spcPts val="2800"/>
              </a:lnSpc>
            </a:pPr>
            <a:endParaRPr lang="en-US" sz="2000" dirty="0">
              <a:solidFill>
                <a:srgbClr val="A6A6A6"/>
              </a:solidFill>
              <a:latin typeface="Montserrat"/>
            </a:endParaRPr>
          </a:p>
        </p:txBody>
      </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5486400" y="1832648"/>
            <a:ext cx="560926" cy="5609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5400000">
            <a:off x="8370464" y="6044362"/>
            <a:ext cx="8467172" cy="0"/>
          </a:xfrm>
          <a:prstGeom prst="line">
            <a:avLst/>
          </a:prstGeom>
          <a:ln w="19050" cap="flat">
            <a:solidFill>
              <a:srgbClr val="243762"/>
            </a:solidFill>
            <a:prstDash val="solid"/>
            <a:headEnd type="none" w="sm" len="sm"/>
            <a:tailEnd type="none" w="sm" len="sm"/>
          </a:ln>
        </p:spPr>
      </p:sp>
      <p:sp>
        <p:nvSpPr>
          <p:cNvPr id="3" name="AutoShape 3"/>
          <p:cNvSpPr/>
          <p:nvPr/>
        </p:nvSpPr>
        <p:spPr>
          <a:xfrm>
            <a:off x="12599287" y="1815538"/>
            <a:ext cx="493897" cy="0"/>
          </a:xfrm>
          <a:prstGeom prst="line">
            <a:avLst/>
          </a:prstGeom>
          <a:ln w="19050" cap="rnd">
            <a:solidFill>
              <a:srgbClr val="243762"/>
            </a:solidFill>
            <a:prstDash val="solid"/>
            <a:headEnd type="none" w="sm" len="sm"/>
            <a:tailEnd type="oval" w="lg" len="lg"/>
          </a:ln>
        </p:spPr>
      </p:sp>
      <p:sp>
        <p:nvSpPr>
          <p:cNvPr id="4" name="AutoShape 4"/>
          <p:cNvSpPr/>
          <p:nvPr/>
        </p:nvSpPr>
        <p:spPr>
          <a:xfrm>
            <a:off x="12105390" y="3855331"/>
            <a:ext cx="493897" cy="0"/>
          </a:xfrm>
          <a:prstGeom prst="line">
            <a:avLst/>
          </a:prstGeom>
          <a:ln w="19050" cap="rnd">
            <a:solidFill>
              <a:srgbClr val="243762"/>
            </a:solidFill>
            <a:prstDash val="solid"/>
            <a:headEnd type="oval" w="lg" len="lg"/>
            <a:tailEnd type="none" w="sm" len="sm"/>
          </a:ln>
        </p:spPr>
      </p:sp>
      <p:sp>
        <p:nvSpPr>
          <p:cNvPr id="5" name="AutoShape 5"/>
          <p:cNvSpPr/>
          <p:nvPr/>
        </p:nvSpPr>
        <p:spPr>
          <a:xfrm>
            <a:off x="12608812" y="5885485"/>
            <a:ext cx="484372" cy="0"/>
          </a:xfrm>
          <a:prstGeom prst="line">
            <a:avLst/>
          </a:prstGeom>
          <a:ln w="19050" cap="rnd">
            <a:solidFill>
              <a:srgbClr val="243762"/>
            </a:solidFill>
            <a:prstDash val="solid"/>
            <a:headEnd type="none" w="sm" len="sm"/>
            <a:tailEnd type="oval" w="lg" len="lg"/>
          </a:ln>
        </p:spPr>
      </p:sp>
      <p:sp>
        <p:nvSpPr>
          <p:cNvPr id="6" name="AutoShape 6"/>
          <p:cNvSpPr/>
          <p:nvPr/>
        </p:nvSpPr>
        <p:spPr>
          <a:xfrm>
            <a:off x="12613575" y="8945562"/>
            <a:ext cx="484372" cy="0"/>
          </a:xfrm>
          <a:prstGeom prst="line">
            <a:avLst/>
          </a:prstGeom>
          <a:ln w="19050" cap="rnd">
            <a:solidFill>
              <a:srgbClr val="243762"/>
            </a:solidFill>
            <a:prstDash val="solid"/>
            <a:headEnd type="none" w="sm" len="sm"/>
            <a:tailEnd type="oval" w="lg" len="lg"/>
          </a:ln>
        </p:spPr>
      </p:sp>
      <p:sp>
        <p:nvSpPr>
          <p:cNvPr id="7" name="AutoShape 7"/>
          <p:cNvSpPr/>
          <p:nvPr/>
        </p:nvSpPr>
        <p:spPr>
          <a:xfrm>
            <a:off x="12105390" y="7934803"/>
            <a:ext cx="493897" cy="0"/>
          </a:xfrm>
          <a:prstGeom prst="line">
            <a:avLst/>
          </a:prstGeom>
          <a:ln w="19050" cap="rnd">
            <a:solidFill>
              <a:srgbClr val="243762"/>
            </a:solidFill>
            <a:prstDash val="solid"/>
            <a:headEnd type="oval" w="lg" len="lg"/>
            <a:tailEnd type="none" w="sm" len="sm"/>
          </a:ln>
        </p:spPr>
      </p:sp>
      <p:grpSp>
        <p:nvGrpSpPr>
          <p:cNvPr id="8" name="Group 8"/>
          <p:cNvGrpSpPr/>
          <p:nvPr/>
        </p:nvGrpSpPr>
        <p:grpSpPr>
          <a:xfrm>
            <a:off x="1459740" y="2359032"/>
            <a:ext cx="6525228" cy="3182756"/>
            <a:chOff x="0" y="449492"/>
            <a:chExt cx="8700303" cy="4243674"/>
          </a:xfrm>
        </p:grpSpPr>
        <p:sp>
          <p:nvSpPr>
            <p:cNvPr id="9" name="TextBox 9"/>
            <p:cNvSpPr txBox="1"/>
            <p:nvPr/>
          </p:nvSpPr>
          <p:spPr>
            <a:xfrm>
              <a:off x="0" y="449492"/>
              <a:ext cx="8700303" cy="1504685"/>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Возможности</a:t>
              </a:r>
              <a:r>
                <a:rPr lang="en-US" sz="4000" spc="-40" dirty="0" smtClean="0">
                  <a:solidFill>
                    <a:srgbClr val="3884FD"/>
                  </a:solidFill>
                  <a:latin typeface="Rubik Medium Bold"/>
                </a:rPr>
                <a:t>:</a:t>
              </a:r>
              <a:endParaRPr lang="en-US" sz="4000" spc="-40" dirty="0">
                <a:solidFill>
                  <a:srgbClr val="3884FD"/>
                </a:solidFill>
                <a:latin typeface="Rubik Medium Bold"/>
              </a:endParaRPr>
            </a:p>
            <a:p>
              <a:pPr>
                <a:lnSpc>
                  <a:spcPts val="4400"/>
                </a:lnSpc>
              </a:pPr>
              <a:endParaRPr lang="en-US" sz="4000" spc="-40" dirty="0">
                <a:solidFill>
                  <a:srgbClr val="3884FD"/>
                </a:solidFill>
                <a:latin typeface="Rubik Medium Bold"/>
              </a:endParaRPr>
            </a:p>
          </p:txBody>
        </p:sp>
        <p:sp>
          <p:nvSpPr>
            <p:cNvPr id="10" name="TextBox 10"/>
            <p:cNvSpPr txBox="1"/>
            <p:nvPr/>
          </p:nvSpPr>
          <p:spPr>
            <a:xfrm>
              <a:off x="0" y="4104309"/>
              <a:ext cx="8090966" cy="588857"/>
            </a:xfrm>
            <a:prstGeom prst="rect">
              <a:avLst/>
            </a:prstGeom>
          </p:spPr>
          <p:txBody>
            <a:bodyPr lIns="0" tIns="0" rIns="0" bIns="0" rtlCol="0" anchor="t">
              <a:spAutoFit/>
            </a:bodyPr>
            <a:lstStyle/>
            <a:p>
              <a:pPr>
                <a:lnSpc>
                  <a:spcPts val="3744"/>
                </a:lnSpc>
                <a:spcBef>
                  <a:spcPct val="0"/>
                </a:spcBef>
              </a:pPr>
              <a:endParaRPr/>
            </a:p>
          </p:txBody>
        </p:sp>
      </p:grpSp>
      <p:sp>
        <p:nvSpPr>
          <p:cNvPr id="11" name="TextBox 11"/>
          <p:cNvSpPr txBox="1"/>
          <p:nvPr/>
        </p:nvSpPr>
        <p:spPr>
          <a:xfrm>
            <a:off x="13393598" y="1590113"/>
            <a:ext cx="3083199"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Просмотр данных</a:t>
            </a:r>
            <a:endParaRPr lang="en-US" sz="2500" dirty="0">
              <a:solidFill>
                <a:srgbClr val="F4BC33"/>
              </a:solidFill>
              <a:latin typeface="Rubik Medium Bold"/>
            </a:endParaRPr>
          </a:p>
        </p:txBody>
      </p:sp>
      <p:sp>
        <p:nvSpPr>
          <p:cNvPr id="12" name="TextBox 12"/>
          <p:cNvSpPr txBox="1"/>
          <p:nvPr/>
        </p:nvSpPr>
        <p:spPr>
          <a:xfrm>
            <a:off x="13393598" y="5660061"/>
            <a:ext cx="9231154"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Добавление</a:t>
            </a:r>
            <a:endParaRPr lang="en-US" sz="2500" dirty="0">
              <a:solidFill>
                <a:srgbClr val="F4BC33"/>
              </a:solidFill>
              <a:latin typeface="Rubik Medium Bold"/>
            </a:endParaRPr>
          </a:p>
        </p:txBody>
      </p:sp>
      <p:sp>
        <p:nvSpPr>
          <p:cNvPr id="13" name="TextBox 13"/>
          <p:cNvSpPr txBox="1"/>
          <p:nvPr/>
        </p:nvSpPr>
        <p:spPr>
          <a:xfrm>
            <a:off x="13393598" y="8720137"/>
            <a:ext cx="2913202" cy="448841"/>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Авторизация</a:t>
            </a:r>
            <a:endParaRPr lang="en-US" sz="2500" dirty="0">
              <a:solidFill>
                <a:srgbClr val="F4BC33"/>
              </a:solidFill>
              <a:latin typeface="Rubik Medium Bold"/>
            </a:endParaRPr>
          </a:p>
        </p:txBody>
      </p:sp>
      <p:sp>
        <p:nvSpPr>
          <p:cNvPr id="14" name="TextBox 14"/>
          <p:cNvSpPr txBox="1"/>
          <p:nvPr/>
        </p:nvSpPr>
        <p:spPr>
          <a:xfrm>
            <a:off x="9829799" y="3629906"/>
            <a:ext cx="2145705" cy="903994"/>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Ведение отчетности</a:t>
            </a:r>
            <a:endParaRPr lang="en-US" sz="2500" dirty="0">
              <a:solidFill>
                <a:srgbClr val="F4BC33"/>
              </a:solidFill>
              <a:latin typeface="Rubik Medium Bold"/>
            </a:endParaRPr>
          </a:p>
        </p:txBody>
      </p:sp>
      <p:sp>
        <p:nvSpPr>
          <p:cNvPr id="15" name="TextBox 15"/>
          <p:cNvSpPr txBox="1"/>
          <p:nvPr/>
        </p:nvSpPr>
        <p:spPr>
          <a:xfrm>
            <a:off x="9296401" y="7709378"/>
            <a:ext cx="2808990" cy="897682"/>
          </a:xfrm>
          <a:prstGeom prst="rect">
            <a:avLst/>
          </a:prstGeom>
        </p:spPr>
        <p:txBody>
          <a:bodyPr wrap="square" lIns="0" tIns="0" rIns="0" bIns="0" rtlCol="0" anchor="t">
            <a:spAutoFit/>
          </a:bodyPr>
          <a:lstStyle/>
          <a:p>
            <a:pPr>
              <a:lnSpc>
                <a:spcPts val="3500"/>
              </a:lnSpc>
            </a:pPr>
            <a:r>
              <a:rPr lang="ru-RU" sz="2500" dirty="0" err="1" smtClean="0">
                <a:solidFill>
                  <a:srgbClr val="F4BC33"/>
                </a:solidFill>
                <a:latin typeface="Rubik Medium Bold"/>
              </a:rPr>
              <a:t>Разрганичение</a:t>
            </a:r>
            <a:r>
              <a:rPr lang="ru-RU" sz="2500" dirty="0" smtClean="0">
                <a:solidFill>
                  <a:srgbClr val="F4BC33"/>
                </a:solidFill>
                <a:latin typeface="Rubik Medium Bold"/>
              </a:rPr>
              <a:t> доступа</a:t>
            </a:r>
            <a:endParaRPr lang="en-US" sz="2500" dirty="0">
              <a:solidFill>
                <a:srgbClr val="F4BC33"/>
              </a:solidFill>
              <a:latin typeface="Rubik Medium Bold"/>
            </a:endParaRPr>
          </a:p>
        </p:txBody>
      </p:sp>
      <p:sp>
        <p:nvSpPr>
          <p:cNvPr id="16" name="TextBox 16"/>
          <p:cNvSpPr txBox="1"/>
          <p:nvPr/>
        </p:nvSpPr>
        <p:spPr>
          <a:xfrm>
            <a:off x="1028700" y="3759466"/>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Авторизация</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Потенциальных пользователей компании в системе</a:t>
            </a:r>
          </a:p>
        </p:txBody>
      </p:sp>
      <p:sp>
        <p:nvSpPr>
          <p:cNvPr id="17" name="TextBox 17"/>
          <p:cNvSpPr txBox="1"/>
          <p:nvPr/>
        </p:nvSpPr>
        <p:spPr>
          <a:xfrm>
            <a:off x="1028700" y="8945562"/>
            <a:ext cx="43053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
        <p:nvSpPr>
          <p:cNvPr id="18" name="AutoShape 18"/>
          <p:cNvSpPr/>
          <p:nvPr/>
        </p:nvSpPr>
        <p:spPr>
          <a:xfrm rot="5400000">
            <a:off x="601519" y="2838911"/>
            <a:ext cx="1016288" cy="0"/>
          </a:xfrm>
          <a:prstGeom prst="line">
            <a:avLst/>
          </a:prstGeom>
          <a:ln w="85725" cap="rnd">
            <a:solidFill>
              <a:srgbClr val="3884FD"/>
            </a:solidFill>
            <a:prstDash val="solid"/>
            <a:headEnd type="none" w="sm" len="sm"/>
            <a:tailEnd type="none" w="sm" len="sm"/>
          </a:ln>
        </p:spPr>
      </p:sp>
      <p:sp>
        <p:nvSpPr>
          <p:cNvPr id="19" name="TextBox 16"/>
          <p:cNvSpPr txBox="1"/>
          <p:nvPr/>
        </p:nvSpPr>
        <p:spPr>
          <a:xfrm>
            <a:off x="1007604" y="5543179"/>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Добавление</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Возможность добавлять данные о пользователях и продуктах</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205" y="0"/>
            <a:ext cx="4490605" cy="10737850"/>
            <a:chOff x="0" y="0"/>
            <a:chExt cx="2444929" cy="3632310"/>
          </a:xfrm>
        </p:grpSpPr>
        <p:sp>
          <p:nvSpPr>
            <p:cNvPr id="3" name="Freeform 3"/>
            <p:cNvSpPr/>
            <p:nvPr/>
          </p:nvSpPr>
          <p:spPr>
            <a:xfrm>
              <a:off x="0" y="0"/>
              <a:ext cx="2444929" cy="3632310"/>
            </a:xfrm>
            <a:custGeom>
              <a:avLst/>
              <a:gdLst/>
              <a:ahLst/>
              <a:cxnLst/>
              <a:rect l="l" t="t" r="r" b="b"/>
              <a:pathLst>
                <a:path w="2444929" h="3632310">
                  <a:moveTo>
                    <a:pt x="0" y="0"/>
                  </a:moveTo>
                  <a:lnTo>
                    <a:pt x="2444929" y="0"/>
                  </a:lnTo>
                  <a:lnTo>
                    <a:pt x="2444929" y="3632310"/>
                  </a:lnTo>
                  <a:lnTo>
                    <a:pt x="0" y="3632310"/>
                  </a:lnTo>
                  <a:close/>
                </a:path>
              </a:pathLst>
            </a:custGeom>
            <a:solidFill>
              <a:srgbClr val="F1EFEE"/>
            </a:solidFill>
          </p:spPr>
        </p:sp>
      </p:grpSp>
      <p:sp>
        <p:nvSpPr>
          <p:cNvPr id="4" name="TextBox 4"/>
          <p:cNvSpPr txBox="1"/>
          <p:nvPr/>
        </p:nvSpPr>
        <p:spPr>
          <a:xfrm>
            <a:off x="-395548" y="1587579"/>
            <a:ext cx="4987290" cy="1128514"/>
          </a:xfrm>
          <a:prstGeom prst="rect">
            <a:avLst/>
          </a:prstGeom>
        </p:spPr>
        <p:txBody>
          <a:bodyPr lIns="0" tIns="0" rIns="0" bIns="0" rtlCol="0" anchor="t">
            <a:spAutoFit/>
          </a:bodyPr>
          <a:lstStyle/>
          <a:p>
            <a:pPr algn="ctr">
              <a:lnSpc>
                <a:spcPts val="4399"/>
              </a:lnSpc>
            </a:pPr>
            <a:r>
              <a:rPr lang="en-US" sz="3999" dirty="0" smtClean="0">
                <a:solidFill>
                  <a:srgbClr val="3884FD"/>
                </a:solidFill>
                <a:latin typeface="Rubik Medium Bold"/>
              </a:rPr>
              <a:t>USE-CASE</a:t>
            </a:r>
          </a:p>
          <a:p>
            <a:pPr algn="ctr">
              <a:lnSpc>
                <a:spcPts val="4399"/>
              </a:lnSpc>
            </a:pPr>
            <a:r>
              <a:rPr lang="ru-RU" sz="3999" dirty="0" smtClean="0">
                <a:solidFill>
                  <a:srgbClr val="3884FD"/>
                </a:solidFill>
                <a:latin typeface="Rubik Medium Bold"/>
              </a:rPr>
              <a:t>Диаграмма</a:t>
            </a:r>
            <a:endParaRPr lang="en-US" sz="3999" dirty="0">
              <a:solidFill>
                <a:srgbClr val="3884FD"/>
              </a:solidFill>
              <a:latin typeface="Rubik Medium Bold"/>
            </a:endParaRPr>
          </a:p>
        </p:txBody>
      </p:sp>
      <p:sp>
        <p:nvSpPr>
          <p:cNvPr id="12" name="TextBox 12"/>
          <p:cNvSpPr txBox="1"/>
          <p:nvPr/>
        </p:nvSpPr>
        <p:spPr>
          <a:xfrm>
            <a:off x="23552" y="9182100"/>
            <a:ext cx="4152900" cy="691728"/>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a:t>
            </a:r>
            <a:endParaRPr lang="ru-RU" sz="2000" dirty="0" smtClean="0">
              <a:solidFill>
                <a:srgbClr val="737373"/>
              </a:solidFill>
              <a:latin typeface="Montserrat"/>
            </a:endParaRPr>
          </a:p>
          <a:p>
            <a:pPr algn="ctr">
              <a:lnSpc>
                <a:spcPts val="2800"/>
              </a:lnSpc>
            </a:pPr>
            <a:r>
              <a:rPr lang="ru-RU" sz="2000" dirty="0" smtClean="0">
                <a:solidFill>
                  <a:srgbClr val="737373"/>
                </a:solidFill>
                <a:latin typeface="Montserrat"/>
              </a:rPr>
              <a:t>учета </a:t>
            </a:r>
            <a:r>
              <a:rPr lang="ru-RU" sz="2000" dirty="0">
                <a:solidFill>
                  <a:srgbClr val="737373"/>
                </a:solidFill>
                <a:latin typeface="Montserrat"/>
              </a:rPr>
              <a:t>товаров</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3552" y="988553"/>
            <a:ext cx="560926" cy="560926"/>
          </a:xfrm>
          <a:prstGeom prst="rect">
            <a:avLst/>
          </a:prstGeom>
        </p:spPr>
      </p:pic>
      <p:pic>
        <p:nvPicPr>
          <p:cNvPr id="15" name="Объект 3"/>
          <p:cNvPicPr>
            <a:picLocks/>
          </p:cNvPicPr>
          <p:nvPr/>
        </p:nvPicPr>
        <p:blipFill>
          <a:blip r:embed="rId6"/>
          <a:stretch>
            <a:fillRect/>
          </a:stretch>
        </p:blipFill>
        <p:spPr>
          <a:xfrm>
            <a:off x="4407258" y="1022642"/>
            <a:ext cx="13880742" cy="885118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Объект 3"/>
          <p:cNvPicPr>
            <a:picLocks/>
          </p:cNvPicPr>
          <p:nvPr/>
        </p:nvPicPr>
        <p:blipFill>
          <a:blip r:embed="rId2"/>
          <a:stretch>
            <a:fillRect/>
          </a:stretch>
        </p:blipFill>
        <p:spPr>
          <a:xfrm>
            <a:off x="1706180" y="1169504"/>
            <a:ext cx="14630400" cy="8161554"/>
          </a:xfrm>
          <a:prstGeom prst="rect">
            <a:avLst/>
          </a:prstGeom>
        </p:spPr>
      </p:pic>
      <p:sp>
        <p:nvSpPr>
          <p:cNvPr id="11" name="TextBox 11"/>
          <p:cNvSpPr txBox="1"/>
          <p:nvPr/>
        </p:nvSpPr>
        <p:spPr>
          <a:xfrm>
            <a:off x="1028700" y="9239250"/>
            <a:ext cx="4305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12" name="AutoShape 12"/>
          <p:cNvSpPr/>
          <p:nvPr/>
        </p:nvSpPr>
        <p:spPr>
          <a:xfrm>
            <a:off x="555308" y="1257300"/>
            <a:ext cx="2293722" cy="0"/>
          </a:xfrm>
          <a:prstGeom prst="line">
            <a:avLst/>
          </a:prstGeom>
          <a:ln w="66675" cap="rnd">
            <a:solidFill>
              <a:srgbClr val="F4BC33"/>
            </a:solidFill>
            <a:prstDash val="solid"/>
            <a:headEnd type="none" w="sm" len="sm"/>
            <a:tailEnd type="none" w="sm" len="sm"/>
          </a:ln>
        </p:spPr>
      </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181350" y="829606"/>
            <a:ext cx="862079" cy="862079"/>
          </a:xfrm>
          <a:prstGeom prst="rect">
            <a:avLst/>
          </a:prstGeom>
        </p:spPr>
      </p:pic>
      <p:sp>
        <p:nvSpPr>
          <p:cNvPr id="16" name="Прямоугольник 15"/>
          <p:cNvSpPr/>
          <p:nvPr/>
        </p:nvSpPr>
        <p:spPr>
          <a:xfrm>
            <a:off x="245346" y="419100"/>
            <a:ext cx="2913647" cy="656590"/>
          </a:xfrm>
          <a:prstGeom prst="rect">
            <a:avLst/>
          </a:prstGeom>
        </p:spPr>
        <p:txBody>
          <a:bodyPr wrap="square">
            <a:spAutoFit/>
          </a:bodyPr>
          <a:lstStyle/>
          <a:p>
            <a:pPr lvl="0" algn="ctr">
              <a:lnSpc>
                <a:spcPts val="4399"/>
              </a:lnSpc>
            </a:pPr>
            <a:r>
              <a:rPr lang="en-US" sz="3999" dirty="0" smtClean="0">
                <a:solidFill>
                  <a:srgbClr val="3884FD"/>
                </a:solidFill>
                <a:latin typeface="Rubik Medium Bold"/>
              </a:rPr>
              <a:t>ER-Model</a:t>
            </a:r>
            <a:endParaRPr lang="en-US" sz="3999" dirty="0">
              <a:solidFill>
                <a:srgbClr val="3884FD"/>
              </a:solidFill>
              <a:latin typeface="Rubik Medium Bo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451</Words>
  <Application>Microsoft Office PowerPoint</Application>
  <PresentationFormat>Произвольный</PresentationFormat>
  <Paragraphs>69</Paragraphs>
  <Slides>18</Slides>
  <Notes>0</Notes>
  <HiddenSlides>4</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18</vt:i4>
      </vt:variant>
    </vt:vector>
  </HeadingPairs>
  <TitlesOfParts>
    <vt:vector size="27" baseType="lpstr">
      <vt:lpstr>Arial</vt:lpstr>
      <vt:lpstr>Clear Sans Bold</vt:lpstr>
      <vt:lpstr>Open Sans Light</vt:lpstr>
      <vt:lpstr>Calibri</vt:lpstr>
      <vt:lpstr>Rubik Medium</vt:lpstr>
      <vt:lpstr>Montserrat</vt:lpstr>
      <vt:lpstr>Montserrat Bold</vt:lpstr>
      <vt:lpstr>Rubik Medium Bold</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Групповая динамика</dc:title>
  <dc:creator>Диана Абдулкадирова</dc:creator>
  <cp:lastModifiedBy>a539user132@gmail.com</cp:lastModifiedBy>
  <cp:revision>15</cp:revision>
  <dcterms:created xsi:type="dcterms:W3CDTF">2006-08-16T00:00:00Z</dcterms:created>
  <dcterms:modified xsi:type="dcterms:W3CDTF">2022-06-15T06:42:31Z</dcterms:modified>
  <dc:identifier>DAE2QR9KO8c</dc:identifier>
</cp:coreProperties>
</file>