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1" r:id="rId3"/>
    <p:sldId id="263" r:id="rId4"/>
    <p:sldId id="262" r:id="rId5"/>
    <p:sldId id="260" r:id="rId6"/>
    <p:sldId id="264" r:id="rId7"/>
    <p:sldId id="269" r:id="rId8"/>
    <p:sldId id="270" r:id="rId9"/>
    <p:sldId id="271" r:id="rId10"/>
    <p:sldId id="274" r:id="rId11"/>
    <p:sldId id="279" r:id="rId12"/>
    <p:sldId id="280" r:id="rId13"/>
    <p:sldId id="282" r:id="rId14"/>
    <p:sldId id="283" r:id="rId15"/>
  </p:sldIdLst>
  <p:sldSz cx="18288000" cy="10287000"/>
  <p:notesSz cx="6858000" cy="9144000"/>
  <p:embeddedFontLst>
    <p:embeddedFont>
      <p:font typeface="Rubik Medium" panose="020B0604020202020204" charset="-79"/>
      <p:regular r:id="rId16"/>
    </p:embeddedFont>
    <p:embeddedFont>
      <p:font typeface="Calibri" panose="020F0502020204030204" pitchFamily="34" charset="0"/>
      <p:regular r:id="rId17"/>
      <p:bold r:id="rId18"/>
      <p:italic r:id="rId19"/>
      <p:boldItalic r:id="rId20"/>
    </p:embeddedFont>
    <p:embeddedFont>
      <p:font typeface="Clear Sans Bold" panose="020B0604020202020204" charset="0"/>
      <p:regular r:id="rId21"/>
    </p:embeddedFont>
    <p:embeddedFont>
      <p:font typeface="Rubik Medium Bold" panose="020B0604020202020204" charset="-79"/>
      <p:regular r:id="rId22"/>
    </p:embeddedFont>
    <p:embeddedFont>
      <p:font typeface="Open Sans Light" panose="020B0604020202020204" charset="0"/>
      <p:regular r:id="rId23"/>
    </p:embeddedFont>
    <p:embeddedFont>
      <p:font typeface="Montserrat" panose="020B0604020202020204" charset="-52"/>
      <p:regular r:id="rId24"/>
    </p:embeddedFont>
    <p:embeddedFont>
      <p:font typeface="Montserrat Bold" panose="020B0604020202020204" charset="-52"/>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84F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2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5.png"/><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NUL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2.png"/><Relationship Id="rId5" Type="http://schemas.openxmlformats.org/officeDocument/2006/relationships/image" Target="NULL"/><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1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0.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2.svg"/><Relationship Id="rId4" Type="http://schemas.openxmlformats.org/officeDocument/2006/relationships/image" Target="../media/image11.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91656" y="3693652"/>
            <a:ext cx="15704686" cy="1137363"/>
          </a:xfrm>
          <a:prstGeom prst="rect">
            <a:avLst/>
          </a:prstGeom>
        </p:spPr>
        <p:txBody>
          <a:bodyPr wrap="square" lIns="0" tIns="0" rIns="0" bIns="0" rtlCol="0" anchor="t">
            <a:spAutoFit/>
          </a:bodyPr>
          <a:lstStyle/>
          <a:p>
            <a:pPr algn="just">
              <a:lnSpc>
                <a:spcPts val="9800"/>
              </a:lnSpc>
            </a:pPr>
            <a:r>
              <a:rPr lang="ru-RU" sz="6000" dirty="0" smtClean="0">
                <a:solidFill>
                  <a:schemeClr val="tx1">
                    <a:lumMod val="85000"/>
                    <a:lumOff val="15000"/>
                  </a:schemeClr>
                </a:solidFill>
                <a:latin typeface="Rubik Medium"/>
              </a:rPr>
              <a:t>Выпускная квалификационная работа</a:t>
            </a:r>
            <a:endParaRPr lang="en-US" sz="6000" dirty="0">
              <a:solidFill>
                <a:schemeClr val="tx1">
                  <a:lumMod val="85000"/>
                  <a:lumOff val="15000"/>
                </a:schemeClr>
              </a:solidFill>
              <a:latin typeface="Rubik Medium"/>
            </a:endParaRPr>
          </a:p>
        </p:txBody>
      </p:sp>
      <p:sp>
        <p:nvSpPr>
          <p:cNvPr id="5" name="TextBox 5"/>
          <p:cNvSpPr txBox="1"/>
          <p:nvPr/>
        </p:nvSpPr>
        <p:spPr>
          <a:xfrm>
            <a:off x="914400" y="5295900"/>
            <a:ext cx="16005742" cy="1231106"/>
          </a:xfrm>
          <a:prstGeom prst="rect">
            <a:avLst/>
          </a:prstGeom>
        </p:spPr>
        <p:txBody>
          <a:bodyPr wrap="square" lIns="0" tIns="0" rIns="0" bIns="0" rtlCol="0" anchor="t">
            <a:spAutoFit/>
          </a:bodyPr>
          <a:lstStyle/>
          <a:p>
            <a:pPr algn="ctr">
              <a:spcBef>
                <a:spcPct val="0"/>
              </a:spcBef>
            </a:pPr>
            <a:r>
              <a:rPr lang="ru-RU" sz="4000" dirty="0" smtClean="0">
                <a:solidFill>
                  <a:srgbClr val="000000"/>
                </a:solidFill>
                <a:latin typeface="Montserrat Bold"/>
              </a:rPr>
              <a:t>Тема: Разработка автоматизированной информационной системы учета товаров складского помещения</a:t>
            </a:r>
            <a:endParaRPr lang="en-US" sz="4000" dirty="0">
              <a:solidFill>
                <a:srgbClr val="000000"/>
              </a:solidFill>
              <a:latin typeface="Montserrat Bold"/>
            </a:endParaRPr>
          </a:p>
        </p:txBody>
      </p:sp>
      <p:sp>
        <p:nvSpPr>
          <p:cNvPr id="6" name="TextBox 6"/>
          <p:cNvSpPr txBox="1"/>
          <p:nvPr/>
        </p:nvSpPr>
        <p:spPr>
          <a:xfrm>
            <a:off x="7696200" y="7886700"/>
            <a:ext cx="10138342" cy="2058128"/>
          </a:xfrm>
          <a:prstGeom prst="rect">
            <a:avLst/>
          </a:prstGeom>
        </p:spPr>
        <p:txBody>
          <a:bodyPr wrap="square" lIns="0" tIns="0" rIns="0" bIns="0" rtlCol="0" anchor="t">
            <a:spAutoFit/>
          </a:bodyPr>
          <a:lstStyle/>
          <a:p>
            <a:pPr algn="just">
              <a:lnSpc>
                <a:spcPct val="200000"/>
              </a:lnSpc>
            </a:pPr>
            <a:r>
              <a:rPr lang="ru-RU" sz="3600" dirty="0" smtClean="0">
                <a:solidFill>
                  <a:srgbClr val="000000"/>
                </a:solidFill>
                <a:latin typeface="Open Sans Light"/>
              </a:rPr>
              <a:t>Выполнила: Абдулкадирова Диана </a:t>
            </a:r>
            <a:r>
              <a:rPr lang="ru-RU" sz="3600" dirty="0" err="1" smtClean="0">
                <a:solidFill>
                  <a:srgbClr val="000000"/>
                </a:solidFill>
                <a:latin typeface="Open Sans Light"/>
              </a:rPr>
              <a:t>Илшатовна</a:t>
            </a:r>
            <a:endParaRPr lang="ru-RU" sz="3600" dirty="0" smtClean="0">
              <a:solidFill>
                <a:srgbClr val="000000"/>
              </a:solidFill>
              <a:latin typeface="Open Sans Light"/>
            </a:endParaRPr>
          </a:p>
          <a:p>
            <a:pPr algn="just">
              <a:lnSpc>
                <a:spcPct val="200000"/>
              </a:lnSpc>
            </a:pPr>
            <a:r>
              <a:rPr lang="ru-RU" sz="3600" dirty="0" smtClean="0">
                <a:solidFill>
                  <a:srgbClr val="000000"/>
                </a:solidFill>
                <a:latin typeface="Open Sans Light"/>
              </a:rPr>
              <a:t>Руководитель: </a:t>
            </a:r>
            <a:r>
              <a:rPr lang="ru-RU" sz="3600" dirty="0" err="1" smtClean="0">
                <a:solidFill>
                  <a:srgbClr val="000000"/>
                </a:solidFill>
                <a:latin typeface="Open Sans Light"/>
              </a:rPr>
              <a:t>Виеру</a:t>
            </a:r>
            <a:r>
              <a:rPr lang="ru-RU" sz="3600" dirty="0" smtClean="0">
                <a:solidFill>
                  <a:srgbClr val="000000"/>
                </a:solidFill>
                <a:latin typeface="Open Sans Light"/>
              </a:rPr>
              <a:t> Анастасия Николаевна</a:t>
            </a:r>
          </a:p>
        </p:txBody>
      </p:sp>
      <p:pic>
        <p:nvPicPr>
          <p:cNvPr id="8" name="Рисунок 7"/>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66700"/>
            <a:ext cx="12924948" cy="2895601"/>
          </a:xfrm>
          <a:prstGeom prst="rect">
            <a:avLst/>
          </a:prstGeom>
          <a:noFill/>
          <a:ln>
            <a:noFill/>
          </a:ln>
        </p:spPr>
      </p:pic>
      <p:sp>
        <p:nvSpPr>
          <p:cNvPr id="2" name="Прямоугольник 1"/>
          <p:cNvSpPr/>
          <p:nvPr/>
        </p:nvSpPr>
        <p:spPr>
          <a:xfrm>
            <a:off x="914400" y="6991891"/>
            <a:ext cx="15929544" cy="990015"/>
          </a:xfrm>
          <a:prstGeom prst="rect">
            <a:avLst/>
          </a:prstGeom>
        </p:spPr>
        <p:txBody>
          <a:bodyPr wrap="square">
            <a:spAutoFit/>
          </a:bodyPr>
          <a:lstStyle/>
          <a:p>
            <a:pPr algn="just">
              <a:lnSpc>
                <a:spcPts val="3499"/>
              </a:lnSpc>
            </a:pPr>
            <a:r>
              <a:rPr lang="ru-RU" sz="2400" b="1" dirty="0">
                <a:solidFill>
                  <a:srgbClr val="000000"/>
                </a:solidFill>
                <a:latin typeface="Open Sans Light"/>
              </a:rPr>
              <a:t>Специальность: 09.02.07. Информационные системы и </a:t>
            </a:r>
            <a:r>
              <a:rPr lang="ru-RU" sz="2400" b="1" dirty="0" smtClean="0">
                <a:solidFill>
                  <a:srgbClr val="000000"/>
                </a:solidFill>
                <a:latin typeface="Open Sans Light"/>
              </a:rPr>
              <a:t>программирование</a:t>
            </a:r>
          </a:p>
          <a:p>
            <a:pPr algn="just">
              <a:lnSpc>
                <a:spcPts val="3499"/>
              </a:lnSpc>
            </a:pPr>
            <a:r>
              <a:rPr lang="ru-RU" sz="2400" b="1" dirty="0" smtClean="0">
                <a:solidFill>
                  <a:srgbClr val="000000"/>
                </a:solidFill>
                <a:latin typeface="Open Sans Light"/>
              </a:rPr>
              <a:t>Группа: 4 ИСП 9-4</a:t>
            </a:r>
            <a:endParaRPr lang="ru-RU" sz="2400" b="1" dirty="0">
              <a:solidFill>
                <a:srgbClr val="000000"/>
              </a:solidFill>
              <a:latin typeface="Open Sans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 name="Объект 3"/>
          <p:cNvPicPr>
            <a:picLocks/>
          </p:cNvPicPr>
          <p:nvPr/>
        </p:nvPicPr>
        <p:blipFill>
          <a:blip r:embed="rId2"/>
          <a:stretch>
            <a:fillRect/>
          </a:stretch>
        </p:blipFill>
        <p:spPr>
          <a:xfrm>
            <a:off x="1028700" y="2142579"/>
            <a:ext cx="11873437" cy="6861825"/>
          </a:xfrm>
          <a:prstGeom prst="rect">
            <a:avLst/>
          </a:prstGeom>
        </p:spPr>
      </p:pic>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500847" y="5573491"/>
            <a:ext cx="4676677" cy="4455598"/>
          </a:xfrm>
          <a:prstGeom prst="rect">
            <a:avLst/>
          </a:prstGeom>
        </p:spPr>
      </p:pic>
      <p:sp>
        <p:nvSpPr>
          <p:cNvPr id="3" name="TextBox 3"/>
          <p:cNvSpPr txBox="1"/>
          <p:nvPr/>
        </p:nvSpPr>
        <p:spPr>
          <a:xfrm>
            <a:off x="1786370" y="885825"/>
            <a:ext cx="13606030" cy="1256754"/>
          </a:xfrm>
          <a:prstGeom prst="rect">
            <a:avLst/>
          </a:prstGeom>
        </p:spPr>
        <p:txBody>
          <a:bodyPr wrap="square" lIns="0" tIns="0" rIns="0" bIns="0" rtlCol="0" anchor="t">
            <a:spAutoFit/>
          </a:bodyPr>
          <a:lstStyle/>
          <a:p>
            <a:pPr>
              <a:lnSpc>
                <a:spcPts val="9800"/>
              </a:lnSpc>
            </a:pPr>
            <a:r>
              <a:rPr lang="ru-RU" sz="7000" dirty="0" smtClean="0">
                <a:solidFill>
                  <a:srgbClr val="243762"/>
                </a:solidFill>
                <a:latin typeface="Rubik Medium"/>
              </a:rPr>
              <a:t>Окно вывода информации</a:t>
            </a:r>
            <a:endParaRPr lang="en-US" sz="7000" dirty="0">
              <a:solidFill>
                <a:srgbClr val="243762"/>
              </a:solidFill>
              <a:latin typeface="Rubik Medium"/>
            </a:endParaRPr>
          </a:p>
        </p:txBody>
      </p:sp>
      <p:pic>
        <p:nvPicPr>
          <p:cNvPr id="6" name="Picture 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87400" y="1229774"/>
            <a:ext cx="560926" cy="560926"/>
          </a:xfrm>
          <a:prstGeom prst="rect">
            <a:avLst/>
          </a:prstGeom>
        </p:spPr>
      </p:pic>
      <p:pic>
        <p:nvPicPr>
          <p:cNvPr id="7" name="Picture 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28700" y="1229774"/>
            <a:ext cx="560926" cy="560926"/>
          </a:xfrm>
          <a:prstGeom prst="rect">
            <a:avLst/>
          </a:prstGeom>
        </p:spPr>
      </p:pic>
      <p:sp>
        <p:nvSpPr>
          <p:cNvPr id="8" name="TextBox 8"/>
          <p:cNvSpPr txBox="1"/>
          <p:nvPr/>
        </p:nvSpPr>
        <p:spPr>
          <a:xfrm>
            <a:off x="1028700" y="9410700"/>
            <a:ext cx="54091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9" name="AutoShape 9"/>
          <p:cNvSpPr/>
          <p:nvPr/>
        </p:nvSpPr>
        <p:spPr>
          <a:xfrm>
            <a:off x="3819698" y="9105900"/>
            <a:ext cx="2618102" cy="0"/>
          </a:xfrm>
          <a:prstGeom prst="line">
            <a:avLst/>
          </a:prstGeom>
          <a:ln w="47625" cap="rnd">
            <a:solidFill>
              <a:srgbClr val="3884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4186" y="-283152"/>
            <a:ext cx="5895975" cy="10983191"/>
            <a:chOff x="0" y="0"/>
            <a:chExt cx="1994441" cy="3715302"/>
          </a:xfrm>
        </p:grpSpPr>
        <p:sp>
          <p:nvSpPr>
            <p:cNvPr id="3" name="Freeform 3"/>
            <p:cNvSpPr/>
            <p:nvPr/>
          </p:nvSpPr>
          <p:spPr>
            <a:xfrm>
              <a:off x="0" y="0"/>
              <a:ext cx="1994441" cy="3715302"/>
            </a:xfrm>
            <a:custGeom>
              <a:avLst/>
              <a:gdLst/>
              <a:ahLst/>
              <a:cxnLst/>
              <a:rect l="l" t="t" r="r" b="b"/>
              <a:pathLst>
                <a:path w="1994441" h="3715302">
                  <a:moveTo>
                    <a:pt x="0" y="0"/>
                  </a:moveTo>
                  <a:lnTo>
                    <a:pt x="1994441" y="0"/>
                  </a:lnTo>
                  <a:lnTo>
                    <a:pt x="1994441" y="3715302"/>
                  </a:lnTo>
                  <a:lnTo>
                    <a:pt x="0" y="3715302"/>
                  </a:lnTo>
                  <a:close/>
                </a:path>
              </a:pathLst>
            </a:custGeom>
            <a:solidFill>
              <a:srgbClr val="F1EFEE"/>
            </a:solidFill>
          </p:spPr>
        </p:sp>
      </p:grpSp>
      <p:sp>
        <p:nvSpPr>
          <p:cNvPr id="4" name="TextBox 4"/>
          <p:cNvSpPr txBox="1"/>
          <p:nvPr/>
        </p:nvSpPr>
        <p:spPr>
          <a:xfrm>
            <a:off x="-514795" y="4425355"/>
            <a:ext cx="6607016" cy="1436291"/>
          </a:xfrm>
          <a:prstGeom prst="rect">
            <a:avLst/>
          </a:prstGeom>
        </p:spPr>
        <p:txBody>
          <a:bodyPr lIns="0" tIns="0" rIns="0" bIns="0" rtlCol="0" anchor="t">
            <a:spAutoFit/>
          </a:bodyPr>
          <a:lstStyle/>
          <a:p>
            <a:pPr algn="ctr">
              <a:lnSpc>
                <a:spcPts val="5600"/>
              </a:lnSpc>
            </a:pPr>
            <a:r>
              <a:rPr lang="ru-RU" sz="4000" dirty="0" smtClean="0">
                <a:solidFill>
                  <a:srgbClr val="F4BC33"/>
                </a:solidFill>
                <a:latin typeface="Rubik Medium Bold"/>
              </a:rPr>
              <a:t>Окно добавления информации</a:t>
            </a:r>
            <a:endParaRPr lang="en-US" sz="4000" dirty="0">
              <a:solidFill>
                <a:srgbClr val="F4BC33"/>
              </a:solidFill>
              <a:latin typeface="Rubik Medium Bold"/>
            </a:endParaRP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19200" y="6591300"/>
            <a:ext cx="560926" cy="560926"/>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4343400" y="3695700"/>
            <a:ext cx="560926" cy="560926"/>
          </a:xfrm>
          <a:prstGeom prst="rect">
            <a:avLst/>
          </a:prstGeom>
        </p:spPr>
      </p:pic>
      <p:sp>
        <p:nvSpPr>
          <p:cNvPr id="8" name="TextBox 8"/>
          <p:cNvSpPr txBox="1"/>
          <p:nvPr/>
        </p:nvSpPr>
        <p:spPr>
          <a:xfrm>
            <a:off x="13716001" y="8918576"/>
            <a:ext cx="44196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9" name="AutoShape 9"/>
          <p:cNvSpPr/>
          <p:nvPr/>
        </p:nvSpPr>
        <p:spPr>
          <a:xfrm rot="37070">
            <a:off x="6823858" y="1040606"/>
            <a:ext cx="2208284" cy="0"/>
          </a:xfrm>
          <a:prstGeom prst="line">
            <a:avLst/>
          </a:prstGeom>
          <a:ln w="47625" cap="rnd">
            <a:solidFill>
              <a:srgbClr val="3884FD"/>
            </a:solidFill>
            <a:prstDash val="solid"/>
            <a:headEnd type="none" w="sm" len="sm"/>
            <a:tailEnd type="none" w="sm" len="sm"/>
          </a:ln>
        </p:spPr>
      </p:sp>
      <p:pic>
        <p:nvPicPr>
          <p:cNvPr id="10" name="Объект 3"/>
          <p:cNvPicPr>
            <a:picLocks/>
          </p:cNvPicPr>
          <p:nvPr/>
        </p:nvPicPr>
        <p:blipFill>
          <a:blip r:embed="rId4"/>
          <a:stretch>
            <a:fillRect/>
          </a:stretch>
        </p:blipFill>
        <p:spPr>
          <a:xfrm>
            <a:off x="6809166" y="1249742"/>
            <a:ext cx="5749458" cy="735647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4186" y="-283152"/>
            <a:ext cx="5895975" cy="10983191"/>
            <a:chOff x="0" y="0"/>
            <a:chExt cx="1994441" cy="3715302"/>
          </a:xfrm>
        </p:grpSpPr>
        <p:sp>
          <p:nvSpPr>
            <p:cNvPr id="3" name="Freeform 3"/>
            <p:cNvSpPr/>
            <p:nvPr/>
          </p:nvSpPr>
          <p:spPr>
            <a:xfrm>
              <a:off x="0" y="0"/>
              <a:ext cx="1994441" cy="3715302"/>
            </a:xfrm>
            <a:custGeom>
              <a:avLst/>
              <a:gdLst/>
              <a:ahLst/>
              <a:cxnLst/>
              <a:rect l="l" t="t" r="r" b="b"/>
              <a:pathLst>
                <a:path w="1994441" h="3715302">
                  <a:moveTo>
                    <a:pt x="0" y="0"/>
                  </a:moveTo>
                  <a:lnTo>
                    <a:pt x="1994441" y="0"/>
                  </a:lnTo>
                  <a:lnTo>
                    <a:pt x="1994441" y="3715302"/>
                  </a:lnTo>
                  <a:lnTo>
                    <a:pt x="0" y="3715302"/>
                  </a:lnTo>
                  <a:close/>
                </a:path>
              </a:pathLst>
            </a:custGeom>
            <a:solidFill>
              <a:srgbClr val="F1EFEE"/>
            </a:solidFill>
          </p:spPr>
        </p:sp>
      </p:grpSp>
      <p:sp>
        <p:nvSpPr>
          <p:cNvPr id="4" name="TextBox 4"/>
          <p:cNvSpPr txBox="1"/>
          <p:nvPr/>
        </p:nvSpPr>
        <p:spPr>
          <a:xfrm>
            <a:off x="-156779" y="3397516"/>
            <a:ext cx="5721160" cy="2872581"/>
          </a:xfrm>
          <a:prstGeom prst="rect">
            <a:avLst/>
          </a:prstGeom>
        </p:spPr>
        <p:txBody>
          <a:bodyPr wrap="square" lIns="0" tIns="0" rIns="0" bIns="0" rtlCol="0" anchor="t">
            <a:spAutoFit/>
          </a:bodyPr>
          <a:lstStyle/>
          <a:p>
            <a:pPr algn="ctr">
              <a:lnSpc>
                <a:spcPts val="5600"/>
              </a:lnSpc>
            </a:pPr>
            <a:r>
              <a:rPr lang="ru-RU" sz="4000" dirty="0" smtClean="0">
                <a:solidFill>
                  <a:srgbClr val="3884FD"/>
                </a:solidFill>
                <a:latin typeface="Rubik Medium Bold"/>
              </a:rPr>
              <a:t>Окно </a:t>
            </a:r>
            <a:r>
              <a:rPr lang="ru-RU" sz="4000" dirty="0">
                <a:solidFill>
                  <a:srgbClr val="3884FD"/>
                </a:solidFill>
                <a:latin typeface="Rubik Medium Bold"/>
              </a:rPr>
              <a:t>пользовательского обращения к разработчикам</a:t>
            </a:r>
            <a:endParaRPr lang="en-US" sz="4000" dirty="0">
              <a:solidFill>
                <a:srgbClr val="3884FD"/>
              </a:solidFill>
              <a:latin typeface="Rubik Medium Bold"/>
            </a:endParaRPr>
          </a:p>
        </p:txBody>
      </p:sp>
      <p:sp>
        <p:nvSpPr>
          <p:cNvPr id="6" name="TextBox 6"/>
          <p:cNvSpPr txBox="1"/>
          <p:nvPr/>
        </p:nvSpPr>
        <p:spPr>
          <a:xfrm>
            <a:off x="12877801" y="8918576"/>
            <a:ext cx="43815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3886200" y="6262477"/>
            <a:ext cx="560926" cy="560926"/>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85800" y="3543300"/>
            <a:ext cx="560926" cy="560926"/>
          </a:xfrm>
          <a:prstGeom prst="rect">
            <a:avLst/>
          </a:prstGeom>
        </p:spPr>
      </p:pic>
      <p:sp>
        <p:nvSpPr>
          <p:cNvPr id="9" name="AutoShape 9"/>
          <p:cNvSpPr/>
          <p:nvPr/>
        </p:nvSpPr>
        <p:spPr>
          <a:xfrm rot="37070">
            <a:off x="6887246" y="1345406"/>
            <a:ext cx="2208284" cy="0"/>
          </a:xfrm>
          <a:prstGeom prst="line">
            <a:avLst/>
          </a:prstGeom>
          <a:ln w="47625" cap="rnd">
            <a:solidFill>
              <a:srgbClr val="F4BC33"/>
            </a:solidFill>
            <a:prstDash val="solid"/>
            <a:headEnd type="none" w="sm" len="sm"/>
            <a:tailEnd type="none" w="sm" len="sm"/>
          </a:ln>
        </p:spPr>
      </p:sp>
      <p:pic>
        <p:nvPicPr>
          <p:cNvPr id="10" name="Объект 3"/>
          <p:cNvPicPr>
            <a:picLocks/>
          </p:cNvPicPr>
          <p:nvPr/>
        </p:nvPicPr>
        <p:blipFill>
          <a:blip r:embed="rId4"/>
          <a:stretch>
            <a:fillRect/>
          </a:stretch>
        </p:blipFill>
        <p:spPr>
          <a:xfrm>
            <a:off x="6887310" y="1918080"/>
            <a:ext cx="9248243" cy="6019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5335762" y="6115014"/>
            <a:ext cx="2966269" cy="3060879"/>
          </a:xfrm>
          <a:prstGeom prst="rect">
            <a:avLst/>
          </a:prstGeom>
        </p:spPr>
      </p:pic>
      <p:sp>
        <p:nvSpPr>
          <p:cNvPr id="3" name="AutoShape 3"/>
          <p:cNvSpPr/>
          <p:nvPr/>
        </p:nvSpPr>
        <p:spPr>
          <a:xfrm>
            <a:off x="9375298" y="9175893"/>
            <a:ext cx="8346765"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flipH="1">
            <a:off x="13335000" y="7297062"/>
            <a:ext cx="3827249" cy="1878831"/>
          </a:xfrm>
          <a:prstGeom prst="rect">
            <a:avLst/>
          </a:prstGeom>
        </p:spPr>
      </p:pic>
      <p:sp>
        <p:nvSpPr>
          <p:cNvPr id="5" name="TextBox 5"/>
          <p:cNvSpPr txBox="1"/>
          <p:nvPr/>
        </p:nvSpPr>
        <p:spPr>
          <a:xfrm>
            <a:off x="1146926" y="433926"/>
            <a:ext cx="5121434" cy="668453"/>
          </a:xfrm>
          <a:prstGeom prst="rect">
            <a:avLst/>
          </a:prstGeom>
        </p:spPr>
        <p:txBody>
          <a:bodyPr lIns="0" tIns="0" rIns="0" bIns="0" rtlCol="0" anchor="t">
            <a:spAutoFit/>
          </a:bodyPr>
          <a:lstStyle/>
          <a:p>
            <a:pPr algn="ctr">
              <a:lnSpc>
                <a:spcPts val="5600"/>
              </a:lnSpc>
            </a:pPr>
            <a:r>
              <a:rPr lang="ru-RU" sz="4000" dirty="0" smtClean="0">
                <a:solidFill>
                  <a:srgbClr val="243762"/>
                </a:solidFill>
                <a:latin typeface="Rubik Medium Bold"/>
              </a:rPr>
              <a:t>Заключение</a:t>
            </a:r>
            <a:endParaRPr lang="en-US" sz="4000" dirty="0">
              <a:solidFill>
                <a:srgbClr val="243762"/>
              </a:solidFill>
              <a:latin typeface="Rubik Medium Bold"/>
            </a:endParaRPr>
          </a:p>
        </p:txBody>
      </p:sp>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285204" y="550338"/>
            <a:ext cx="560926" cy="560926"/>
          </a:xfrm>
          <a:prstGeom prst="rect">
            <a:avLst/>
          </a:prstGeom>
        </p:spPr>
      </p:pic>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6629400" y="571500"/>
            <a:ext cx="560926" cy="560926"/>
          </a:xfrm>
          <a:prstGeom prst="rect">
            <a:avLst/>
          </a:prstGeom>
        </p:spPr>
      </p:pic>
      <p:sp>
        <p:nvSpPr>
          <p:cNvPr id="18" name="TextBox 18"/>
          <p:cNvSpPr txBox="1"/>
          <p:nvPr/>
        </p:nvSpPr>
        <p:spPr>
          <a:xfrm>
            <a:off x="1028700" y="8918576"/>
            <a:ext cx="43815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pic>
        <p:nvPicPr>
          <p:cNvPr id="10" name="ezgif.com-gif-maker">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10"/>
          <a:stretch>
            <a:fillRect/>
          </a:stretch>
        </p:blipFill>
        <p:spPr>
          <a:xfrm>
            <a:off x="2083814" y="1453466"/>
            <a:ext cx="11251186" cy="7114023"/>
          </a:xfrm>
        </p:spPr>
      </p:pic>
    </p:spTree>
    <p:extLst>
      <p:ext uri="{BB962C8B-B14F-4D97-AF65-F5344CB8AC3E}">
        <p14:creationId xmlns:p14="http://schemas.microsoft.com/office/powerpoint/2010/main" val="10055209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0"/>
                                        </p:tgtEl>
                                      </p:cBhvr>
                                    </p:cmd>
                                  </p:childTnLst>
                                </p:cTn>
                              </p:par>
                            </p:childTnLst>
                          </p:cTn>
                        </p:par>
                      </p:childTnLst>
                    </p:cTn>
                  </p:par>
                </p:childTnLst>
              </p:cTn>
              <p:nextCondLst>
                <p:cond evt="onClick" delay="0">
                  <p:tgtEl>
                    <p:spTgt spid="10"/>
                  </p:tgtEl>
                </p:cond>
              </p:nextCondLst>
            </p:seq>
            <p:video>
              <p:cMediaNode vol="80000">
                <p:cTn id="7" fill="hold" display="0">
                  <p:stCondLst>
                    <p:cond delay="indefinite"/>
                  </p:stCondLst>
                </p:cTn>
                <p:tgtEl>
                  <p:spTgt spid="10"/>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2362200" y="3162300"/>
            <a:ext cx="15316200" cy="3995004"/>
          </a:xfrm>
          <a:prstGeom prst="rect">
            <a:avLst/>
          </a:prstGeom>
        </p:spPr>
        <p:txBody>
          <a:bodyPr wrap="square" lIns="0" tIns="0" rIns="0" bIns="0" rtlCol="0" anchor="t">
            <a:spAutoFit/>
          </a:bodyPr>
          <a:lstStyle/>
          <a:p>
            <a:pPr>
              <a:lnSpc>
                <a:spcPts val="9800"/>
              </a:lnSpc>
            </a:pPr>
            <a:r>
              <a:rPr lang="ru-RU" sz="16600" dirty="0" smtClean="0">
                <a:solidFill>
                  <a:srgbClr val="243762"/>
                </a:solidFill>
                <a:latin typeface="Rubik Medium"/>
              </a:rPr>
              <a:t>СПАСИБО ЗА</a:t>
            </a:r>
          </a:p>
          <a:p>
            <a:pPr>
              <a:lnSpc>
                <a:spcPts val="9800"/>
              </a:lnSpc>
            </a:pPr>
            <a:endParaRPr lang="ru-RU" sz="16600" dirty="0">
              <a:solidFill>
                <a:srgbClr val="243762"/>
              </a:solidFill>
              <a:latin typeface="Rubik Medium"/>
            </a:endParaRPr>
          </a:p>
          <a:p>
            <a:pPr>
              <a:lnSpc>
                <a:spcPts val="9800"/>
              </a:lnSpc>
            </a:pPr>
            <a:r>
              <a:rPr lang="ru-RU" sz="16600" dirty="0" smtClean="0">
                <a:solidFill>
                  <a:srgbClr val="243762"/>
                </a:solidFill>
                <a:latin typeface="Rubik Medium"/>
              </a:rPr>
              <a:t>ВНИМАНИЕ!!!</a:t>
            </a:r>
            <a:endParaRPr lang="en-US" sz="16600" dirty="0">
              <a:solidFill>
                <a:srgbClr val="243762"/>
              </a:solidFill>
              <a:latin typeface="Rubik Medium"/>
            </a:endParaRPr>
          </a:p>
        </p:txBody>
      </p:sp>
    </p:spTree>
    <p:extLst>
      <p:ext uri="{BB962C8B-B14F-4D97-AF65-F5344CB8AC3E}">
        <p14:creationId xmlns:p14="http://schemas.microsoft.com/office/powerpoint/2010/main" val="865991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9239250"/>
            <a:ext cx="7589385"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flipH="1">
            <a:off x="11652956" y="1655717"/>
            <a:ext cx="5606343" cy="5545184"/>
          </a:xfrm>
          <a:prstGeom prst="rect">
            <a:avLst/>
          </a:prstGeom>
        </p:spPr>
      </p:pic>
      <p:sp>
        <p:nvSpPr>
          <p:cNvPr id="4" name="TextBox 4"/>
          <p:cNvSpPr txBox="1"/>
          <p:nvPr/>
        </p:nvSpPr>
        <p:spPr>
          <a:xfrm>
            <a:off x="1028700" y="885825"/>
            <a:ext cx="9271794" cy="1203324"/>
          </a:xfrm>
          <a:prstGeom prst="rect">
            <a:avLst/>
          </a:prstGeom>
        </p:spPr>
        <p:txBody>
          <a:bodyPr lIns="0" tIns="0" rIns="0" bIns="0" rtlCol="0" anchor="t">
            <a:spAutoFit/>
          </a:bodyPr>
          <a:lstStyle/>
          <a:p>
            <a:pPr>
              <a:lnSpc>
                <a:spcPts val="9800"/>
              </a:lnSpc>
            </a:pPr>
            <a:r>
              <a:rPr lang="ru-RU" sz="7000" dirty="0" smtClean="0">
                <a:solidFill>
                  <a:srgbClr val="3884FD"/>
                </a:solidFill>
                <a:latin typeface="Rubik Medium"/>
              </a:rPr>
              <a:t>Актуальность</a:t>
            </a:r>
            <a:endParaRPr lang="en-US" sz="7000" dirty="0">
              <a:solidFill>
                <a:srgbClr val="3884FD"/>
              </a:solidFill>
              <a:latin typeface="Rubik Medium"/>
            </a:endParaRPr>
          </a:p>
        </p:txBody>
      </p:sp>
      <p:sp>
        <p:nvSpPr>
          <p:cNvPr id="5" name="TextBox 5"/>
          <p:cNvSpPr txBox="1"/>
          <p:nvPr/>
        </p:nvSpPr>
        <p:spPr>
          <a:xfrm>
            <a:off x="1371600" y="2206939"/>
            <a:ext cx="10281356" cy="6741333"/>
          </a:xfrm>
          <a:prstGeom prst="rect">
            <a:avLst/>
          </a:prstGeom>
        </p:spPr>
        <p:txBody>
          <a:bodyPr wrap="square" lIns="0" tIns="0" rIns="0" bIns="0" rtlCol="0" anchor="t">
            <a:spAutoFit/>
          </a:bodyPr>
          <a:lstStyle/>
          <a:p>
            <a:pPr>
              <a:lnSpc>
                <a:spcPts val="7700"/>
              </a:lnSpc>
              <a:spcBef>
                <a:spcPct val="0"/>
              </a:spcBef>
            </a:pPr>
            <a:r>
              <a:rPr lang="ru-RU" sz="2400" dirty="0">
                <a:solidFill>
                  <a:srgbClr val="000000"/>
                </a:solidFill>
                <a:latin typeface="Montserrat Bold"/>
              </a:rPr>
              <a:t>Актуальность темы данной выпускной квалификационной работы связана с постоянным развитием информационных технологий и необходимостью автоматизирования процесса учёта товаров в организации. Применение интерфейса для базы данных позволит максимально упростить и оптимизировать труд уполномоченных сотрудников при работе с данными.</a:t>
            </a:r>
          </a:p>
        </p:txBody>
      </p:sp>
      <p:sp>
        <p:nvSpPr>
          <p:cNvPr id="7" name="AutoShape 7"/>
          <p:cNvSpPr/>
          <p:nvPr/>
        </p:nvSpPr>
        <p:spPr>
          <a:xfrm rot="-5400000">
            <a:off x="-457102" y="6117686"/>
            <a:ext cx="3019229" cy="0"/>
          </a:xfrm>
          <a:prstGeom prst="line">
            <a:avLst/>
          </a:prstGeom>
          <a:ln w="47625" cap="rnd">
            <a:solidFill>
              <a:srgbClr val="3884FD"/>
            </a:solidFill>
            <a:prstDash val="solid"/>
            <a:headEnd type="none" w="sm" len="sm"/>
            <a:tailEnd type="none" w="sm" len="sm"/>
          </a:ln>
        </p:spPr>
      </p:sp>
    </p:spTree>
    <p:extLst>
      <p:ext uri="{BB962C8B-B14F-4D97-AF65-F5344CB8AC3E}">
        <p14:creationId xmlns:p14="http://schemas.microsoft.com/office/powerpoint/2010/main" val="3896618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7124700" cy="987450"/>
          </a:xfrm>
          <a:prstGeom prst="rect">
            <a:avLst/>
          </a:prstGeom>
        </p:spPr>
        <p:txBody>
          <a:bodyPr wrap="square" lIns="0" tIns="0" rIns="0" bIns="0" rtlCol="0" anchor="t">
            <a:spAutoFit/>
          </a:bodyPr>
          <a:lstStyle/>
          <a:p>
            <a:pPr>
              <a:lnSpc>
                <a:spcPts val="7700"/>
              </a:lnSpc>
            </a:pPr>
            <a:r>
              <a:rPr lang="ru-RU" sz="7000" spc="-70" dirty="0" smtClean="0">
                <a:solidFill>
                  <a:srgbClr val="243762"/>
                </a:solidFill>
                <a:latin typeface="Rubik Medium"/>
              </a:rPr>
              <a:t>О системе</a:t>
            </a:r>
            <a:endParaRPr lang="en-US" sz="7000" spc="-70" dirty="0">
              <a:solidFill>
                <a:srgbClr val="243762"/>
              </a:solidFill>
              <a:latin typeface="Rubik Medium"/>
            </a:endParaRPr>
          </a:p>
        </p:txBody>
      </p:sp>
      <p:grpSp>
        <p:nvGrpSpPr>
          <p:cNvPr id="3" name="Group 3"/>
          <p:cNvGrpSpPr/>
          <p:nvPr/>
        </p:nvGrpSpPr>
        <p:grpSpPr>
          <a:xfrm>
            <a:off x="2331386" y="3526797"/>
            <a:ext cx="10390776" cy="2631924"/>
            <a:chOff x="0" y="-9525"/>
            <a:chExt cx="13854368" cy="3509230"/>
          </a:xfrm>
        </p:grpSpPr>
        <p:sp>
          <p:nvSpPr>
            <p:cNvPr id="4" name="TextBox 4"/>
            <p:cNvSpPr txBox="1"/>
            <p:nvPr/>
          </p:nvSpPr>
          <p:spPr>
            <a:xfrm>
              <a:off x="0" y="-9525"/>
              <a:ext cx="13854368" cy="517525"/>
            </a:xfrm>
            <a:prstGeom prst="rect">
              <a:avLst/>
            </a:prstGeom>
          </p:spPr>
          <p:txBody>
            <a:bodyPr lIns="0" tIns="0" rIns="0" bIns="0" rtlCol="0" anchor="t">
              <a:spAutoFit/>
            </a:bodyPr>
            <a:lstStyle/>
            <a:p>
              <a:pPr>
                <a:lnSpc>
                  <a:spcPts val="3000"/>
                </a:lnSpc>
              </a:pPr>
              <a:r>
                <a:rPr lang="ru-RU" sz="2500" dirty="0" smtClean="0">
                  <a:solidFill>
                    <a:srgbClr val="3884FD"/>
                  </a:solidFill>
                  <a:latin typeface="Rubik Medium Bold"/>
                </a:rPr>
                <a:t>Основа</a:t>
              </a:r>
              <a:endParaRPr lang="en-US" sz="2500" dirty="0">
                <a:solidFill>
                  <a:srgbClr val="3884FD"/>
                </a:solidFill>
                <a:latin typeface="Rubik Medium Bold"/>
              </a:endParaRPr>
            </a:p>
          </p:txBody>
        </p:sp>
        <p:sp>
          <p:nvSpPr>
            <p:cNvPr id="5" name="TextBox 5"/>
            <p:cNvSpPr txBox="1"/>
            <p:nvPr/>
          </p:nvSpPr>
          <p:spPr>
            <a:xfrm>
              <a:off x="0" y="662349"/>
              <a:ext cx="13854368" cy="2837356"/>
            </a:xfrm>
            <a:prstGeom prst="rect">
              <a:avLst/>
            </a:prstGeom>
          </p:spPr>
          <p:txBody>
            <a:bodyPr lIns="0" tIns="0" rIns="0" bIns="0" rtlCol="0" anchor="t">
              <a:spAutoFit/>
            </a:bodyPr>
            <a:lstStyle/>
            <a:p>
              <a:pPr lvl="0">
                <a:lnSpc>
                  <a:spcPts val="2800"/>
                </a:lnSpc>
              </a:pPr>
              <a:r>
                <a:rPr lang="ru-RU" sz="2000" dirty="0">
                  <a:solidFill>
                    <a:srgbClr val="243762"/>
                  </a:solidFill>
                  <a:latin typeface="Montserrat Bold"/>
                </a:rPr>
                <a:t>Компьютерный учёт товара полностью отличается от классического, рукописного. Компьютерные программы упрощают учёт товаров, сокращают время, требуемое на оформление документов для анализа торговой деятельности, следовательно, при применении компьютерных программ, повышается эффективность работы персонала торгового предприятия, уменьшается время обучения персонала.</a:t>
              </a:r>
            </a:p>
          </p:txBody>
        </p:sp>
      </p:grpSp>
      <p:grpSp>
        <p:nvGrpSpPr>
          <p:cNvPr id="9" name="Group 9"/>
          <p:cNvGrpSpPr/>
          <p:nvPr/>
        </p:nvGrpSpPr>
        <p:grpSpPr>
          <a:xfrm>
            <a:off x="2331386" y="6981590"/>
            <a:ext cx="8615662" cy="1554705"/>
            <a:chOff x="0" y="-9525"/>
            <a:chExt cx="11487550" cy="2072939"/>
          </a:xfrm>
        </p:grpSpPr>
        <p:sp>
          <p:nvSpPr>
            <p:cNvPr id="10" name="TextBox 10"/>
            <p:cNvSpPr txBox="1"/>
            <p:nvPr/>
          </p:nvSpPr>
          <p:spPr>
            <a:xfrm>
              <a:off x="0" y="-9525"/>
              <a:ext cx="11487550" cy="517525"/>
            </a:xfrm>
            <a:prstGeom prst="rect">
              <a:avLst/>
            </a:prstGeom>
          </p:spPr>
          <p:txBody>
            <a:bodyPr lIns="0" tIns="0" rIns="0" bIns="0" rtlCol="0" anchor="t">
              <a:spAutoFit/>
            </a:bodyPr>
            <a:lstStyle/>
            <a:p>
              <a:pPr>
                <a:lnSpc>
                  <a:spcPts val="3000"/>
                </a:lnSpc>
              </a:pPr>
              <a:r>
                <a:rPr lang="ru-RU" sz="2500" dirty="0" smtClean="0">
                  <a:solidFill>
                    <a:srgbClr val="3884FD"/>
                  </a:solidFill>
                  <a:latin typeface="Rubik Medium Bold"/>
                </a:rPr>
                <a:t>Функционал</a:t>
              </a:r>
              <a:endParaRPr lang="en-US" sz="2500" dirty="0">
                <a:solidFill>
                  <a:srgbClr val="3884FD"/>
                </a:solidFill>
                <a:latin typeface="Rubik Medium Bold"/>
              </a:endParaRPr>
            </a:p>
          </p:txBody>
        </p:sp>
        <p:sp>
          <p:nvSpPr>
            <p:cNvPr id="11" name="TextBox 11"/>
            <p:cNvSpPr txBox="1"/>
            <p:nvPr/>
          </p:nvSpPr>
          <p:spPr>
            <a:xfrm>
              <a:off x="0" y="662348"/>
              <a:ext cx="11487550" cy="1401066"/>
            </a:xfrm>
            <a:prstGeom prst="rect">
              <a:avLst/>
            </a:prstGeom>
          </p:spPr>
          <p:txBody>
            <a:bodyPr lIns="0" tIns="0" rIns="0" bIns="0" rtlCol="0" anchor="t">
              <a:spAutoFit/>
            </a:bodyPr>
            <a:lstStyle/>
            <a:p>
              <a:pPr lvl="0">
                <a:lnSpc>
                  <a:spcPts val="2800"/>
                </a:lnSpc>
              </a:pPr>
              <a:r>
                <a:rPr lang="ru-RU" sz="2000" dirty="0">
                  <a:solidFill>
                    <a:srgbClr val="243762"/>
                  </a:solidFill>
                  <a:latin typeface="Montserrat Bold"/>
                </a:rPr>
                <a:t>Результаты выполнения торговых операций заносятся в соответствующие журналы, что позволяет автоматически их сохранять и использовать в дальнейшем.</a:t>
              </a:r>
            </a:p>
          </p:txBody>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830623" y="3533941"/>
            <a:ext cx="5428677" cy="5752934"/>
          </a:xfrm>
          <a:prstGeom prst="rect">
            <a:avLst/>
          </a:prstGeom>
        </p:spPr>
      </p:pic>
      <p:sp>
        <p:nvSpPr>
          <p:cNvPr id="13" name="AutoShape 13"/>
          <p:cNvSpPr/>
          <p:nvPr/>
        </p:nvSpPr>
        <p:spPr>
          <a:xfrm>
            <a:off x="11427073" y="9258300"/>
            <a:ext cx="5832227" cy="0"/>
          </a:xfrm>
          <a:prstGeom prst="line">
            <a:avLst/>
          </a:prstGeom>
          <a:ln w="19050" cap="rnd">
            <a:solidFill>
              <a:srgbClr val="243762"/>
            </a:solidFill>
            <a:prstDash val="solid"/>
            <a:headEnd type="none" w="sm" len="sm"/>
            <a:tailEnd type="none" w="sm" len="sm"/>
          </a:ln>
        </p:spPr>
      </p:sp>
      <p:sp>
        <p:nvSpPr>
          <p:cNvPr id="14" name="TextBox 14"/>
          <p:cNvSpPr txBox="1"/>
          <p:nvPr/>
        </p:nvSpPr>
        <p:spPr>
          <a:xfrm>
            <a:off x="1028700" y="3533941"/>
            <a:ext cx="827725" cy="487674"/>
          </a:xfrm>
          <a:prstGeom prst="rect">
            <a:avLst/>
          </a:prstGeom>
        </p:spPr>
        <p:txBody>
          <a:bodyPr lIns="0" tIns="0" rIns="0" bIns="0" rtlCol="0" anchor="t">
            <a:spAutoFit/>
          </a:bodyPr>
          <a:lstStyle/>
          <a:p>
            <a:pPr>
              <a:lnSpc>
                <a:spcPts val="3840"/>
              </a:lnSpc>
            </a:pPr>
            <a:r>
              <a:rPr lang="en-US" sz="3200">
                <a:solidFill>
                  <a:srgbClr val="3884FD"/>
                </a:solidFill>
                <a:latin typeface="Clear Sans Bold"/>
              </a:rPr>
              <a:t>01</a:t>
            </a:r>
          </a:p>
        </p:txBody>
      </p:sp>
      <p:sp>
        <p:nvSpPr>
          <p:cNvPr id="15" name="TextBox 15"/>
          <p:cNvSpPr txBox="1"/>
          <p:nvPr/>
        </p:nvSpPr>
        <p:spPr>
          <a:xfrm>
            <a:off x="1028699" y="7102144"/>
            <a:ext cx="827725" cy="487674"/>
          </a:xfrm>
          <a:prstGeom prst="rect">
            <a:avLst/>
          </a:prstGeom>
        </p:spPr>
        <p:txBody>
          <a:bodyPr lIns="0" tIns="0" rIns="0" bIns="0" rtlCol="0" anchor="t">
            <a:spAutoFit/>
          </a:bodyPr>
          <a:lstStyle/>
          <a:p>
            <a:pPr>
              <a:lnSpc>
                <a:spcPts val="3840"/>
              </a:lnSpc>
            </a:pPr>
            <a:r>
              <a:rPr lang="en-US" sz="3200" dirty="0">
                <a:solidFill>
                  <a:srgbClr val="3884FD"/>
                </a:solidFill>
                <a:latin typeface="Clear Sans Bold"/>
              </a:rPr>
              <a:t>02</a:t>
            </a:r>
          </a:p>
        </p:txBody>
      </p:sp>
      <p:sp>
        <p:nvSpPr>
          <p:cNvPr id="17" name="TextBox 17"/>
          <p:cNvSpPr txBox="1"/>
          <p:nvPr/>
        </p:nvSpPr>
        <p:spPr>
          <a:xfrm>
            <a:off x="1028700" y="9239250"/>
            <a:ext cx="4457700" cy="718145"/>
          </a:xfrm>
          <a:prstGeom prst="rect">
            <a:avLst/>
          </a:prstGeom>
        </p:spPr>
        <p:txBody>
          <a:bodyPr wrap="square" lIns="0" tIns="0" rIns="0" bIns="0" rtlCol="0" anchor="t">
            <a:spAutoFit/>
          </a:bodyPr>
          <a:lstStyle/>
          <a:p>
            <a:pPr algn="ctr">
              <a:lnSpc>
                <a:spcPts val="2800"/>
              </a:lnSpc>
            </a:pPr>
            <a:r>
              <a:rPr lang="ru-RU" sz="2000" dirty="0" smtClean="0">
                <a:solidFill>
                  <a:srgbClr val="A6A6A6"/>
                </a:solidFill>
                <a:latin typeface="Montserrat"/>
              </a:rPr>
              <a:t>Разработка </a:t>
            </a:r>
            <a:r>
              <a:rPr lang="ru-RU" sz="2000" dirty="0">
                <a:solidFill>
                  <a:srgbClr val="A6A6A6"/>
                </a:solidFill>
                <a:latin typeface="Montserrat"/>
              </a:rPr>
              <a:t>АИС учета товаров</a:t>
            </a:r>
          </a:p>
          <a:p>
            <a:pPr algn="ctr">
              <a:lnSpc>
                <a:spcPts val="2800"/>
              </a:lnSpc>
            </a:pPr>
            <a:endParaRPr lang="en-US" sz="2000" dirty="0">
              <a:solidFill>
                <a:srgbClr val="A6A6A6"/>
              </a:solidFill>
              <a:latin typeface="Montserrat"/>
            </a:endParaRPr>
          </a:p>
        </p:txBody>
      </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5486400" y="1832648"/>
            <a:ext cx="560926" cy="56092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5400000">
            <a:off x="8370464" y="6044362"/>
            <a:ext cx="8467172" cy="0"/>
          </a:xfrm>
          <a:prstGeom prst="line">
            <a:avLst/>
          </a:prstGeom>
          <a:ln w="19050" cap="flat">
            <a:solidFill>
              <a:srgbClr val="243762"/>
            </a:solidFill>
            <a:prstDash val="solid"/>
            <a:headEnd type="none" w="sm" len="sm"/>
            <a:tailEnd type="none" w="sm" len="sm"/>
          </a:ln>
        </p:spPr>
      </p:sp>
      <p:sp>
        <p:nvSpPr>
          <p:cNvPr id="3" name="AutoShape 3"/>
          <p:cNvSpPr/>
          <p:nvPr/>
        </p:nvSpPr>
        <p:spPr>
          <a:xfrm>
            <a:off x="12599287" y="1815538"/>
            <a:ext cx="493897" cy="0"/>
          </a:xfrm>
          <a:prstGeom prst="line">
            <a:avLst/>
          </a:prstGeom>
          <a:ln w="19050" cap="rnd">
            <a:solidFill>
              <a:srgbClr val="243762"/>
            </a:solidFill>
            <a:prstDash val="solid"/>
            <a:headEnd type="none" w="sm" len="sm"/>
            <a:tailEnd type="oval" w="lg" len="lg"/>
          </a:ln>
        </p:spPr>
      </p:sp>
      <p:sp>
        <p:nvSpPr>
          <p:cNvPr id="4" name="AutoShape 4"/>
          <p:cNvSpPr/>
          <p:nvPr/>
        </p:nvSpPr>
        <p:spPr>
          <a:xfrm>
            <a:off x="12105390" y="3855331"/>
            <a:ext cx="493897" cy="0"/>
          </a:xfrm>
          <a:prstGeom prst="line">
            <a:avLst/>
          </a:prstGeom>
          <a:ln w="19050" cap="rnd">
            <a:solidFill>
              <a:srgbClr val="243762"/>
            </a:solidFill>
            <a:prstDash val="solid"/>
            <a:headEnd type="oval" w="lg" len="lg"/>
            <a:tailEnd type="none" w="sm" len="sm"/>
          </a:ln>
        </p:spPr>
      </p:sp>
      <p:sp>
        <p:nvSpPr>
          <p:cNvPr id="5" name="AutoShape 5"/>
          <p:cNvSpPr/>
          <p:nvPr/>
        </p:nvSpPr>
        <p:spPr>
          <a:xfrm>
            <a:off x="12608812" y="5885485"/>
            <a:ext cx="484372" cy="0"/>
          </a:xfrm>
          <a:prstGeom prst="line">
            <a:avLst/>
          </a:prstGeom>
          <a:ln w="19050" cap="rnd">
            <a:solidFill>
              <a:srgbClr val="243762"/>
            </a:solidFill>
            <a:prstDash val="solid"/>
            <a:headEnd type="none" w="sm" len="sm"/>
            <a:tailEnd type="oval" w="lg" len="lg"/>
          </a:ln>
        </p:spPr>
      </p:sp>
      <p:sp>
        <p:nvSpPr>
          <p:cNvPr id="6" name="AutoShape 6"/>
          <p:cNvSpPr/>
          <p:nvPr/>
        </p:nvSpPr>
        <p:spPr>
          <a:xfrm>
            <a:off x="12613575" y="8945562"/>
            <a:ext cx="484372" cy="0"/>
          </a:xfrm>
          <a:prstGeom prst="line">
            <a:avLst/>
          </a:prstGeom>
          <a:ln w="19050" cap="rnd">
            <a:solidFill>
              <a:srgbClr val="243762"/>
            </a:solidFill>
            <a:prstDash val="solid"/>
            <a:headEnd type="none" w="sm" len="sm"/>
            <a:tailEnd type="oval" w="lg" len="lg"/>
          </a:ln>
        </p:spPr>
      </p:sp>
      <p:sp>
        <p:nvSpPr>
          <p:cNvPr id="7" name="AutoShape 7"/>
          <p:cNvSpPr/>
          <p:nvPr/>
        </p:nvSpPr>
        <p:spPr>
          <a:xfrm>
            <a:off x="12105390" y="7934803"/>
            <a:ext cx="493897" cy="0"/>
          </a:xfrm>
          <a:prstGeom prst="line">
            <a:avLst/>
          </a:prstGeom>
          <a:ln w="19050" cap="rnd">
            <a:solidFill>
              <a:srgbClr val="243762"/>
            </a:solidFill>
            <a:prstDash val="solid"/>
            <a:headEnd type="oval" w="lg" len="lg"/>
            <a:tailEnd type="none" w="sm" len="sm"/>
          </a:ln>
        </p:spPr>
      </p:sp>
      <p:grpSp>
        <p:nvGrpSpPr>
          <p:cNvPr id="8" name="Group 8"/>
          <p:cNvGrpSpPr/>
          <p:nvPr/>
        </p:nvGrpSpPr>
        <p:grpSpPr>
          <a:xfrm>
            <a:off x="1459740" y="2359032"/>
            <a:ext cx="6525228" cy="3182756"/>
            <a:chOff x="0" y="449492"/>
            <a:chExt cx="8700303" cy="4243674"/>
          </a:xfrm>
        </p:grpSpPr>
        <p:sp>
          <p:nvSpPr>
            <p:cNvPr id="9" name="TextBox 9"/>
            <p:cNvSpPr txBox="1"/>
            <p:nvPr/>
          </p:nvSpPr>
          <p:spPr>
            <a:xfrm>
              <a:off x="0" y="449492"/>
              <a:ext cx="8700303" cy="1504685"/>
            </a:xfrm>
            <a:prstGeom prst="rect">
              <a:avLst/>
            </a:prstGeom>
          </p:spPr>
          <p:txBody>
            <a:bodyPr lIns="0" tIns="0" rIns="0" bIns="0" rtlCol="0" anchor="t">
              <a:spAutoFit/>
            </a:bodyPr>
            <a:lstStyle/>
            <a:p>
              <a:pPr>
                <a:lnSpc>
                  <a:spcPts val="4400"/>
                </a:lnSpc>
              </a:pPr>
              <a:r>
                <a:rPr lang="ru-RU" sz="4000" spc="-40" dirty="0" smtClean="0">
                  <a:solidFill>
                    <a:srgbClr val="3884FD"/>
                  </a:solidFill>
                  <a:latin typeface="Rubik Medium Bold"/>
                </a:rPr>
                <a:t>Возможности</a:t>
              </a:r>
              <a:r>
                <a:rPr lang="en-US" sz="4000" spc="-40" dirty="0" smtClean="0">
                  <a:solidFill>
                    <a:srgbClr val="3884FD"/>
                  </a:solidFill>
                  <a:latin typeface="Rubik Medium Bold"/>
                </a:rPr>
                <a:t>:</a:t>
              </a:r>
              <a:endParaRPr lang="en-US" sz="4000" spc="-40" dirty="0">
                <a:solidFill>
                  <a:srgbClr val="3884FD"/>
                </a:solidFill>
                <a:latin typeface="Rubik Medium Bold"/>
              </a:endParaRPr>
            </a:p>
            <a:p>
              <a:pPr>
                <a:lnSpc>
                  <a:spcPts val="4400"/>
                </a:lnSpc>
              </a:pPr>
              <a:endParaRPr lang="en-US" sz="4000" spc="-40" dirty="0">
                <a:solidFill>
                  <a:srgbClr val="3884FD"/>
                </a:solidFill>
                <a:latin typeface="Rubik Medium Bold"/>
              </a:endParaRPr>
            </a:p>
          </p:txBody>
        </p:sp>
        <p:sp>
          <p:nvSpPr>
            <p:cNvPr id="10" name="TextBox 10"/>
            <p:cNvSpPr txBox="1"/>
            <p:nvPr/>
          </p:nvSpPr>
          <p:spPr>
            <a:xfrm>
              <a:off x="0" y="4104309"/>
              <a:ext cx="8090966" cy="588857"/>
            </a:xfrm>
            <a:prstGeom prst="rect">
              <a:avLst/>
            </a:prstGeom>
          </p:spPr>
          <p:txBody>
            <a:bodyPr lIns="0" tIns="0" rIns="0" bIns="0" rtlCol="0" anchor="t">
              <a:spAutoFit/>
            </a:bodyPr>
            <a:lstStyle/>
            <a:p>
              <a:pPr>
                <a:lnSpc>
                  <a:spcPts val="3744"/>
                </a:lnSpc>
                <a:spcBef>
                  <a:spcPct val="0"/>
                </a:spcBef>
              </a:pPr>
              <a:endParaRPr/>
            </a:p>
          </p:txBody>
        </p:sp>
      </p:grpSp>
      <p:sp>
        <p:nvSpPr>
          <p:cNvPr id="11" name="TextBox 11"/>
          <p:cNvSpPr txBox="1"/>
          <p:nvPr/>
        </p:nvSpPr>
        <p:spPr>
          <a:xfrm>
            <a:off x="13393598" y="1590113"/>
            <a:ext cx="3083199" cy="431799"/>
          </a:xfrm>
          <a:prstGeom prst="rect">
            <a:avLst/>
          </a:prstGeom>
        </p:spPr>
        <p:txBody>
          <a:bodyPr lIns="0" tIns="0" rIns="0" bIns="0" rtlCol="0" anchor="t">
            <a:spAutoFit/>
          </a:bodyPr>
          <a:lstStyle/>
          <a:p>
            <a:pPr>
              <a:lnSpc>
                <a:spcPts val="3500"/>
              </a:lnSpc>
            </a:pPr>
            <a:r>
              <a:rPr lang="ru-RU" sz="2500" dirty="0" smtClean="0">
                <a:solidFill>
                  <a:srgbClr val="F4BC33"/>
                </a:solidFill>
                <a:latin typeface="Rubik Medium Bold"/>
              </a:rPr>
              <a:t>Просмотр данных</a:t>
            </a:r>
            <a:endParaRPr lang="en-US" sz="2500" dirty="0">
              <a:solidFill>
                <a:srgbClr val="F4BC33"/>
              </a:solidFill>
              <a:latin typeface="Rubik Medium Bold"/>
            </a:endParaRPr>
          </a:p>
        </p:txBody>
      </p:sp>
      <p:sp>
        <p:nvSpPr>
          <p:cNvPr id="12" name="TextBox 12"/>
          <p:cNvSpPr txBox="1"/>
          <p:nvPr/>
        </p:nvSpPr>
        <p:spPr>
          <a:xfrm>
            <a:off x="13393598" y="5660061"/>
            <a:ext cx="9231154" cy="431799"/>
          </a:xfrm>
          <a:prstGeom prst="rect">
            <a:avLst/>
          </a:prstGeom>
        </p:spPr>
        <p:txBody>
          <a:bodyPr lIns="0" tIns="0" rIns="0" bIns="0" rtlCol="0" anchor="t">
            <a:spAutoFit/>
          </a:bodyPr>
          <a:lstStyle/>
          <a:p>
            <a:pPr>
              <a:lnSpc>
                <a:spcPts val="3500"/>
              </a:lnSpc>
            </a:pPr>
            <a:r>
              <a:rPr lang="ru-RU" sz="2500" dirty="0" smtClean="0">
                <a:solidFill>
                  <a:srgbClr val="F4BC33"/>
                </a:solidFill>
                <a:latin typeface="Rubik Medium Bold"/>
              </a:rPr>
              <a:t>Добавление</a:t>
            </a:r>
            <a:endParaRPr lang="en-US" sz="2500" dirty="0">
              <a:solidFill>
                <a:srgbClr val="F4BC33"/>
              </a:solidFill>
              <a:latin typeface="Rubik Medium Bold"/>
            </a:endParaRPr>
          </a:p>
        </p:txBody>
      </p:sp>
      <p:sp>
        <p:nvSpPr>
          <p:cNvPr id="13" name="TextBox 13"/>
          <p:cNvSpPr txBox="1"/>
          <p:nvPr/>
        </p:nvSpPr>
        <p:spPr>
          <a:xfrm>
            <a:off x="13393598" y="8720137"/>
            <a:ext cx="2913202" cy="448841"/>
          </a:xfrm>
          <a:prstGeom prst="rect">
            <a:avLst/>
          </a:prstGeom>
        </p:spPr>
        <p:txBody>
          <a:bodyPr wrap="square" lIns="0" tIns="0" rIns="0" bIns="0" rtlCol="0" anchor="t">
            <a:spAutoFit/>
          </a:bodyPr>
          <a:lstStyle/>
          <a:p>
            <a:pPr>
              <a:lnSpc>
                <a:spcPts val="3500"/>
              </a:lnSpc>
            </a:pPr>
            <a:r>
              <a:rPr lang="ru-RU" sz="2500" dirty="0" smtClean="0">
                <a:solidFill>
                  <a:srgbClr val="F4BC33"/>
                </a:solidFill>
                <a:latin typeface="Rubik Medium Bold"/>
              </a:rPr>
              <a:t>Авторизация</a:t>
            </a:r>
            <a:endParaRPr lang="en-US" sz="2500" dirty="0">
              <a:solidFill>
                <a:srgbClr val="F4BC33"/>
              </a:solidFill>
              <a:latin typeface="Rubik Medium Bold"/>
            </a:endParaRPr>
          </a:p>
        </p:txBody>
      </p:sp>
      <p:sp>
        <p:nvSpPr>
          <p:cNvPr id="14" name="TextBox 14"/>
          <p:cNvSpPr txBox="1"/>
          <p:nvPr/>
        </p:nvSpPr>
        <p:spPr>
          <a:xfrm>
            <a:off x="9829799" y="3629906"/>
            <a:ext cx="2145705" cy="903994"/>
          </a:xfrm>
          <a:prstGeom prst="rect">
            <a:avLst/>
          </a:prstGeom>
        </p:spPr>
        <p:txBody>
          <a:bodyPr wrap="square" lIns="0" tIns="0" rIns="0" bIns="0" rtlCol="0" anchor="t">
            <a:spAutoFit/>
          </a:bodyPr>
          <a:lstStyle/>
          <a:p>
            <a:pPr>
              <a:lnSpc>
                <a:spcPts val="3500"/>
              </a:lnSpc>
            </a:pPr>
            <a:r>
              <a:rPr lang="ru-RU" sz="2500" dirty="0" smtClean="0">
                <a:solidFill>
                  <a:srgbClr val="F4BC33"/>
                </a:solidFill>
                <a:latin typeface="Rubik Medium Bold"/>
              </a:rPr>
              <a:t>Ведение отчетности</a:t>
            </a:r>
            <a:endParaRPr lang="en-US" sz="2500" dirty="0">
              <a:solidFill>
                <a:srgbClr val="F4BC33"/>
              </a:solidFill>
              <a:latin typeface="Rubik Medium Bold"/>
            </a:endParaRPr>
          </a:p>
        </p:txBody>
      </p:sp>
      <p:sp>
        <p:nvSpPr>
          <p:cNvPr id="15" name="TextBox 15"/>
          <p:cNvSpPr txBox="1"/>
          <p:nvPr/>
        </p:nvSpPr>
        <p:spPr>
          <a:xfrm>
            <a:off x="9296401" y="7709378"/>
            <a:ext cx="2808990" cy="897682"/>
          </a:xfrm>
          <a:prstGeom prst="rect">
            <a:avLst/>
          </a:prstGeom>
        </p:spPr>
        <p:txBody>
          <a:bodyPr wrap="square" lIns="0" tIns="0" rIns="0" bIns="0" rtlCol="0" anchor="t">
            <a:spAutoFit/>
          </a:bodyPr>
          <a:lstStyle/>
          <a:p>
            <a:pPr>
              <a:lnSpc>
                <a:spcPts val="3500"/>
              </a:lnSpc>
            </a:pPr>
            <a:r>
              <a:rPr lang="ru-RU" sz="2500" dirty="0" smtClean="0">
                <a:solidFill>
                  <a:srgbClr val="F4BC33"/>
                </a:solidFill>
                <a:latin typeface="Rubik Medium Bold"/>
              </a:rPr>
              <a:t>Разграничение </a:t>
            </a:r>
            <a:r>
              <a:rPr lang="ru-RU" sz="2500" dirty="0" smtClean="0">
                <a:solidFill>
                  <a:srgbClr val="F4BC33"/>
                </a:solidFill>
                <a:latin typeface="Rubik Medium Bold"/>
              </a:rPr>
              <a:t>доступа</a:t>
            </a:r>
            <a:endParaRPr lang="en-US" sz="2500" dirty="0">
              <a:solidFill>
                <a:srgbClr val="F4BC33"/>
              </a:solidFill>
              <a:latin typeface="Rubik Medium Bold"/>
            </a:endParaRPr>
          </a:p>
        </p:txBody>
      </p:sp>
      <p:sp>
        <p:nvSpPr>
          <p:cNvPr id="16" name="TextBox 16"/>
          <p:cNvSpPr txBox="1"/>
          <p:nvPr/>
        </p:nvSpPr>
        <p:spPr>
          <a:xfrm>
            <a:off x="1028700" y="3759466"/>
            <a:ext cx="7429500" cy="1384995"/>
          </a:xfrm>
          <a:prstGeom prst="rect">
            <a:avLst/>
          </a:prstGeom>
        </p:spPr>
        <p:txBody>
          <a:bodyPr wrap="square" lIns="0" tIns="0" rIns="0" bIns="0" rtlCol="0" anchor="t">
            <a:spAutoFit/>
          </a:bodyPr>
          <a:lstStyle/>
          <a:p>
            <a:pPr>
              <a:lnSpc>
                <a:spcPts val="3780"/>
              </a:lnSpc>
            </a:pPr>
            <a:r>
              <a:rPr lang="ru-RU" sz="2700" dirty="0" smtClean="0">
                <a:solidFill>
                  <a:srgbClr val="3884FD"/>
                </a:solidFill>
                <a:latin typeface="Montserrat Bold"/>
              </a:rPr>
              <a:t>Авторизация</a:t>
            </a:r>
            <a:r>
              <a:rPr lang="en-US" sz="2700" dirty="0" smtClean="0">
                <a:solidFill>
                  <a:srgbClr val="3884FD"/>
                </a:solidFill>
                <a:latin typeface="Montserrat Bold"/>
              </a:rPr>
              <a:t>:</a:t>
            </a:r>
            <a:endParaRPr lang="en-US" sz="2700" dirty="0">
              <a:solidFill>
                <a:srgbClr val="000000"/>
              </a:solidFill>
              <a:latin typeface="Montserrat"/>
            </a:endParaRPr>
          </a:p>
          <a:p>
            <a:pPr>
              <a:lnSpc>
                <a:spcPts val="3500"/>
              </a:lnSpc>
            </a:pPr>
            <a:r>
              <a:rPr lang="ru-RU" sz="2500" dirty="0" smtClean="0">
                <a:solidFill>
                  <a:srgbClr val="000000"/>
                </a:solidFill>
                <a:latin typeface="Montserrat"/>
              </a:rPr>
              <a:t>Потенциальных пользователей компании в системе</a:t>
            </a:r>
          </a:p>
        </p:txBody>
      </p:sp>
      <p:sp>
        <p:nvSpPr>
          <p:cNvPr id="17" name="TextBox 17"/>
          <p:cNvSpPr txBox="1"/>
          <p:nvPr/>
        </p:nvSpPr>
        <p:spPr>
          <a:xfrm>
            <a:off x="1028700" y="8945562"/>
            <a:ext cx="43053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sp>
        <p:nvSpPr>
          <p:cNvPr id="18" name="AutoShape 18"/>
          <p:cNvSpPr/>
          <p:nvPr/>
        </p:nvSpPr>
        <p:spPr>
          <a:xfrm rot="5400000">
            <a:off x="601519" y="2838911"/>
            <a:ext cx="1016288" cy="0"/>
          </a:xfrm>
          <a:prstGeom prst="line">
            <a:avLst/>
          </a:prstGeom>
          <a:ln w="85725" cap="rnd">
            <a:solidFill>
              <a:srgbClr val="3884FD"/>
            </a:solidFill>
            <a:prstDash val="solid"/>
            <a:headEnd type="none" w="sm" len="sm"/>
            <a:tailEnd type="none" w="sm" len="sm"/>
          </a:ln>
        </p:spPr>
      </p:sp>
      <p:sp>
        <p:nvSpPr>
          <p:cNvPr id="19" name="TextBox 16"/>
          <p:cNvSpPr txBox="1"/>
          <p:nvPr/>
        </p:nvSpPr>
        <p:spPr>
          <a:xfrm>
            <a:off x="1007604" y="5543179"/>
            <a:ext cx="7429500" cy="1384995"/>
          </a:xfrm>
          <a:prstGeom prst="rect">
            <a:avLst/>
          </a:prstGeom>
        </p:spPr>
        <p:txBody>
          <a:bodyPr wrap="square" lIns="0" tIns="0" rIns="0" bIns="0" rtlCol="0" anchor="t">
            <a:spAutoFit/>
          </a:bodyPr>
          <a:lstStyle/>
          <a:p>
            <a:pPr>
              <a:lnSpc>
                <a:spcPts val="3780"/>
              </a:lnSpc>
            </a:pPr>
            <a:r>
              <a:rPr lang="ru-RU" sz="2700" dirty="0" smtClean="0">
                <a:solidFill>
                  <a:srgbClr val="3884FD"/>
                </a:solidFill>
                <a:latin typeface="Montserrat Bold"/>
              </a:rPr>
              <a:t>Добавление</a:t>
            </a:r>
            <a:r>
              <a:rPr lang="en-US" sz="2700" dirty="0" smtClean="0">
                <a:solidFill>
                  <a:srgbClr val="3884FD"/>
                </a:solidFill>
                <a:latin typeface="Montserrat Bold"/>
              </a:rPr>
              <a:t>:</a:t>
            </a:r>
            <a:endParaRPr lang="en-US" sz="2700" dirty="0">
              <a:solidFill>
                <a:srgbClr val="000000"/>
              </a:solidFill>
              <a:latin typeface="Montserrat"/>
            </a:endParaRPr>
          </a:p>
          <a:p>
            <a:pPr>
              <a:lnSpc>
                <a:spcPts val="3500"/>
              </a:lnSpc>
            </a:pPr>
            <a:r>
              <a:rPr lang="ru-RU" sz="2500" dirty="0" smtClean="0">
                <a:solidFill>
                  <a:srgbClr val="000000"/>
                </a:solidFill>
                <a:latin typeface="Montserrat"/>
              </a:rPr>
              <a:t>Возможность добавлять данные о пользователях и продуктах</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352" y="0"/>
            <a:ext cx="3842393" cy="10287000"/>
            <a:chOff x="0" y="0"/>
            <a:chExt cx="2444929" cy="3632310"/>
          </a:xfrm>
        </p:grpSpPr>
        <p:sp>
          <p:nvSpPr>
            <p:cNvPr id="3" name="Freeform 3"/>
            <p:cNvSpPr/>
            <p:nvPr/>
          </p:nvSpPr>
          <p:spPr>
            <a:xfrm>
              <a:off x="0" y="0"/>
              <a:ext cx="2444929" cy="3632310"/>
            </a:xfrm>
            <a:custGeom>
              <a:avLst/>
              <a:gdLst/>
              <a:ahLst/>
              <a:cxnLst/>
              <a:rect l="l" t="t" r="r" b="b"/>
              <a:pathLst>
                <a:path w="2444929" h="3632310">
                  <a:moveTo>
                    <a:pt x="0" y="0"/>
                  </a:moveTo>
                  <a:lnTo>
                    <a:pt x="2444929" y="0"/>
                  </a:lnTo>
                  <a:lnTo>
                    <a:pt x="2444929" y="3632310"/>
                  </a:lnTo>
                  <a:lnTo>
                    <a:pt x="0" y="3632310"/>
                  </a:lnTo>
                  <a:close/>
                </a:path>
              </a:pathLst>
            </a:custGeom>
            <a:solidFill>
              <a:srgbClr val="F1EFEE"/>
            </a:solidFill>
          </p:spPr>
        </p:sp>
      </p:grpSp>
      <p:sp>
        <p:nvSpPr>
          <p:cNvPr id="4" name="TextBox 4"/>
          <p:cNvSpPr txBox="1"/>
          <p:nvPr/>
        </p:nvSpPr>
        <p:spPr>
          <a:xfrm>
            <a:off x="411454" y="1919274"/>
            <a:ext cx="3417587" cy="1128514"/>
          </a:xfrm>
          <a:prstGeom prst="rect">
            <a:avLst/>
          </a:prstGeom>
        </p:spPr>
        <p:txBody>
          <a:bodyPr wrap="square" lIns="0" tIns="0" rIns="0" bIns="0" rtlCol="0" anchor="t">
            <a:spAutoFit/>
          </a:bodyPr>
          <a:lstStyle/>
          <a:p>
            <a:pPr algn="ctr">
              <a:lnSpc>
                <a:spcPts val="4399"/>
              </a:lnSpc>
            </a:pPr>
            <a:r>
              <a:rPr lang="en-US" sz="3999" dirty="0" smtClean="0">
                <a:solidFill>
                  <a:srgbClr val="3884FD"/>
                </a:solidFill>
                <a:latin typeface="Rubik Medium Bold"/>
              </a:rPr>
              <a:t>USE-CASE</a:t>
            </a:r>
          </a:p>
          <a:p>
            <a:pPr algn="ctr">
              <a:lnSpc>
                <a:spcPts val="4399"/>
              </a:lnSpc>
            </a:pPr>
            <a:r>
              <a:rPr lang="ru-RU" sz="3999" dirty="0" smtClean="0">
                <a:solidFill>
                  <a:srgbClr val="3884FD"/>
                </a:solidFill>
                <a:latin typeface="Rubik Medium Bold"/>
              </a:rPr>
              <a:t>Диаграмма</a:t>
            </a:r>
            <a:endParaRPr lang="en-US" sz="3999" dirty="0">
              <a:solidFill>
                <a:srgbClr val="3884FD"/>
              </a:solidFill>
              <a:latin typeface="Rubik Medium Bold"/>
            </a:endParaRPr>
          </a:p>
        </p:txBody>
      </p:sp>
      <p:sp>
        <p:nvSpPr>
          <p:cNvPr id="12" name="TextBox 12"/>
          <p:cNvSpPr txBox="1"/>
          <p:nvPr/>
        </p:nvSpPr>
        <p:spPr>
          <a:xfrm>
            <a:off x="672447" y="9018295"/>
            <a:ext cx="2895600" cy="718145"/>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a:t>
            </a:r>
            <a:r>
              <a:rPr lang="ru-RU" sz="2000" dirty="0" smtClean="0">
                <a:solidFill>
                  <a:srgbClr val="737373"/>
                </a:solidFill>
                <a:latin typeface="Montserrat"/>
              </a:rPr>
              <a:t>АИС</a:t>
            </a:r>
          </a:p>
          <a:p>
            <a:pPr algn="ctr">
              <a:lnSpc>
                <a:spcPts val="2800"/>
              </a:lnSpc>
            </a:pPr>
            <a:r>
              <a:rPr lang="ru-RU" sz="2000" dirty="0" smtClean="0">
                <a:solidFill>
                  <a:srgbClr val="737373"/>
                </a:solidFill>
                <a:latin typeface="Montserrat"/>
              </a:rPr>
              <a:t> </a:t>
            </a:r>
            <a:r>
              <a:rPr lang="ru-RU" sz="2000" dirty="0">
                <a:solidFill>
                  <a:srgbClr val="737373"/>
                </a:solidFill>
                <a:latin typeface="Montserrat"/>
              </a:rPr>
              <a:t>учета товаров</a:t>
            </a:r>
          </a:p>
        </p:txBody>
      </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2339" y="1260240"/>
            <a:ext cx="560926" cy="560926"/>
          </a:xfrm>
          <a:prstGeom prst="rect">
            <a:avLst/>
          </a:prstGeom>
        </p:spPr>
      </p:pic>
      <p:pic>
        <p:nvPicPr>
          <p:cNvPr id="15" name="Объект 3"/>
          <p:cNvPicPr>
            <a:picLocks/>
          </p:cNvPicPr>
          <p:nvPr/>
        </p:nvPicPr>
        <p:blipFill>
          <a:blip r:embed="rId6"/>
          <a:stretch>
            <a:fillRect/>
          </a:stretch>
        </p:blipFill>
        <p:spPr>
          <a:xfrm>
            <a:off x="3833523" y="952500"/>
            <a:ext cx="14230359" cy="8382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Объект 3"/>
          <p:cNvPicPr>
            <a:picLocks/>
          </p:cNvPicPr>
          <p:nvPr/>
        </p:nvPicPr>
        <p:blipFill>
          <a:blip r:embed="rId2"/>
          <a:stretch>
            <a:fillRect/>
          </a:stretch>
        </p:blipFill>
        <p:spPr>
          <a:xfrm>
            <a:off x="1524000" y="1354330"/>
            <a:ext cx="15392400" cy="8056370"/>
          </a:xfrm>
          <a:prstGeom prst="rect">
            <a:avLst/>
          </a:prstGeom>
        </p:spPr>
      </p:pic>
      <p:sp>
        <p:nvSpPr>
          <p:cNvPr id="11" name="TextBox 11"/>
          <p:cNvSpPr txBox="1"/>
          <p:nvPr/>
        </p:nvSpPr>
        <p:spPr>
          <a:xfrm>
            <a:off x="1028700" y="9239250"/>
            <a:ext cx="43053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12" name="AutoShape 12"/>
          <p:cNvSpPr/>
          <p:nvPr/>
        </p:nvSpPr>
        <p:spPr>
          <a:xfrm>
            <a:off x="656585" y="923290"/>
            <a:ext cx="2293722" cy="0"/>
          </a:xfrm>
          <a:prstGeom prst="line">
            <a:avLst/>
          </a:prstGeom>
          <a:ln w="66675" cap="rnd">
            <a:solidFill>
              <a:srgbClr val="F4BC33"/>
            </a:solidFill>
            <a:prstDash val="solid"/>
            <a:headEnd type="none" w="sm" len="sm"/>
            <a:tailEnd type="none" w="sm" len="sm"/>
          </a:ln>
        </p:spPr>
      </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189299" y="492250"/>
            <a:ext cx="862079" cy="862079"/>
          </a:xfrm>
          <a:prstGeom prst="rect">
            <a:avLst/>
          </a:prstGeom>
        </p:spPr>
      </p:pic>
      <p:sp>
        <p:nvSpPr>
          <p:cNvPr id="16" name="Прямоугольник 15"/>
          <p:cNvSpPr/>
          <p:nvPr/>
        </p:nvSpPr>
        <p:spPr>
          <a:xfrm>
            <a:off x="-13447" y="266700"/>
            <a:ext cx="3171265" cy="656590"/>
          </a:xfrm>
          <a:prstGeom prst="rect">
            <a:avLst/>
          </a:prstGeom>
        </p:spPr>
        <p:txBody>
          <a:bodyPr wrap="square">
            <a:spAutoFit/>
          </a:bodyPr>
          <a:lstStyle/>
          <a:p>
            <a:pPr lvl="0" algn="ctr">
              <a:lnSpc>
                <a:spcPts val="4399"/>
              </a:lnSpc>
            </a:pPr>
            <a:r>
              <a:rPr lang="en-US" sz="3999" dirty="0" smtClean="0">
                <a:solidFill>
                  <a:srgbClr val="3884FD"/>
                </a:solidFill>
                <a:latin typeface="Rubik Medium Bold"/>
              </a:rPr>
              <a:t>ER-Model</a:t>
            </a:r>
            <a:endParaRPr lang="en-US" sz="3999" dirty="0">
              <a:solidFill>
                <a:srgbClr val="3884FD"/>
              </a:solidFill>
              <a:latin typeface="Rubik Medium Bo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AutoShape 3"/>
          <p:cNvSpPr/>
          <p:nvPr/>
        </p:nvSpPr>
        <p:spPr>
          <a:xfrm>
            <a:off x="9635274" y="9563100"/>
            <a:ext cx="8346765" cy="0"/>
          </a:xfrm>
          <a:prstGeom prst="line">
            <a:avLst/>
          </a:prstGeom>
          <a:ln w="19050" cap="rnd">
            <a:solidFill>
              <a:srgbClr val="243762"/>
            </a:solidFill>
            <a:prstDash val="solid"/>
            <a:headEnd type="none" w="sm" len="sm"/>
            <a:tailEnd type="none" w="sm" len="sm"/>
          </a:ln>
        </p:spPr>
      </p:sp>
      <p:sp>
        <p:nvSpPr>
          <p:cNvPr id="5" name="TextBox 5"/>
          <p:cNvSpPr txBox="1"/>
          <p:nvPr/>
        </p:nvSpPr>
        <p:spPr>
          <a:xfrm>
            <a:off x="1219200" y="190500"/>
            <a:ext cx="15849600" cy="718145"/>
          </a:xfrm>
          <a:prstGeom prst="rect">
            <a:avLst/>
          </a:prstGeom>
        </p:spPr>
        <p:txBody>
          <a:bodyPr wrap="square" lIns="0" tIns="0" rIns="0" bIns="0" rtlCol="0" anchor="t">
            <a:spAutoFit/>
          </a:bodyPr>
          <a:lstStyle/>
          <a:p>
            <a:pPr algn="ctr">
              <a:lnSpc>
                <a:spcPts val="5600"/>
              </a:lnSpc>
            </a:pPr>
            <a:r>
              <a:rPr lang="ru-RU" sz="4000" dirty="0">
                <a:solidFill>
                  <a:srgbClr val="243762"/>
                </a:solidFill>
                <a:latin typeface="Rubik Medium Bold"/>
              </a:rPr>
              <a:t>Физическая </a:t>
            </a:r>
            <a:r>
              <a:rPr lang="ru-RU" sz="4000" dirty="0" smtClean="0">
                <a:solidFill>
                  <a:srgbClr val="243762"/>
                </a:solidFill>
                <a:latin typeface="Rubik Medium Bold"/>
              </a:rPr>
              <a:t>модель баз данных</a:t>
            </a:r>
            <a:endParaRPr lang="en-US" sz="4000" dirty="0">
              <a:solidFill>
                <a:srgbClr val="243762"/>
              </a:solidFill>
              <a:latin typeface="Rubik Medium Bold"/>
            </a:endParaRP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57478" y="306912"/>
            <a:ext cx="560926" cy="560926"/>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7297400" y="306912"/>
            <a:ext cx="560926" cy="560926"/>
          </a:xfrm>
          <a:prstGeom prst="rect">
            <a:avLst/>
          </a:prstGeom>
        </p:spPr>
      </p:pic>
      <p:sp>
        <p:nvSpPr>
          <p:cNvPr id="18" name="TextBox 18"/>
          <p:cNvSpPr txBox="1"/>
          <p:nvPr/>
        </p:nvSpPr>
        <p:spPr>
          <a:xfrm>
            <a:off x="335066" y="9309464"/>
            <a:ext cx="3009900" cy="718145"/>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a:t>
            </a:r>
            <a:endParaRPr lang="ru-RU" sz="2000" dirty="0" smtClean="0">
              <a:solidFill>
                <a:srgbClr val="737373"/>
              </a:solidFill>
              <a:latin typeface="Montserrat"/>
            </a:endParaRPr>
          </a:p>
          <a:p>
            <a:pPr algn="ctr">
              <a:lnSpc>
                <a:spcPts val="2800"/>
              </a:lnSpc>
            </a:pPr>
            <a:r>
              <a:rPr lang="ru-RU" sz="2000" dirty="0" smtClean="0">
                <a:solidFill>
                  <a:srgbClr val="737373"/>
                </a:solidFill>
                <a:latin typeface="Montserrat"/>
              </a:rPr>
              <a:t>АИС </a:t>
            </a:r>
            <a:r>
              <a:rPr lang="ru-RU" sz="2000" dirty="0">
                <a:solidFill>
                  <a:srgbClr val="737373"/>
                </a:solidFill>
                <a:latin typeface="Montserrat"/>
              </a:rPr>
              <a:t>учета товаров</a:t>
            </a:r>
          </a:p>
        </p:txBody>
      </p:sp>
      <p:pic>
        <p:nvPicPr>
          <p:cNvPr id="19" name="Объект 3"/>
          <p:cNvPicPr>
            <a:picLocks/>
          </p:cNvPicPr>
          <p:nvPr/>
        </p:nvPicPr>
        <p:blipFill rotWithShape="1">
          <a:blip r:embed="rId8"/>
          <a:srcRect l="3447" r="2328"/>
          <a:stretch/>
        </p:blipFill>
        <p:spPr>
          <a:xfrm>
            <a:off x="2971800" y="907792"/>
            <a:ext cx="12649200" cy="851355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7487678" cy="1128514"/>
          </a:xfrm>
          <a:prstGeom prst="rect">
            <a:avLst/>
          </a:prstGeom>
        </p:spPr>
        <p:txBody>
          <a:bodyPr lIns="0" tIns="0" rIns="0" bIns="0" rtlCol="0" anchor="t">
            <a:spAutoFit/>
          </a:bodyPr>
          <a:lstStyle/>
          <a:p>
            <a:pPr>
              <a:lnSpc>
                <a:spcPts val="4400"/>
              </a:lnSpc>
            </a:pPr>
            <a:r>
              <a:rPr lang="ru-RU" sz="4000" spc="-40" dirty="0" smtClean="0">
                <a:solidFill>
                  <a:srgbClr val="3884FD"/>
                </a:solidFill>
                <a:latin typeface="Rubik Medium Bold"/>
              </a:rPr>
              <a:t>Код представления и результат работы</a:t>
            </a:r>
            <a:endParaRPr lang="en-US" sz="4000" spc="-40" dirty="0">
              <a:solidFill>
                <a:srgbClr val="3884FD"/>
              </a:solidFill>
              <a:latin typeface="Rubik Medium Bold"/>
            </a:endParaRPr>
          </a:p>
        </p:txBody>
      </p:sp>
      <p:sp>
        <p:nvSpPr>
          <p:cNvPr id="3" name="AutoShape 3"/>
          <p:cNvSpPr/>
          <p:nvPr/>
        </p:nvSpPr>
        <p:spPr>
          <a:xfrm>
            <a:off x="1028700" y="9234488"/>
            <a:ext cx="5950690"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731732" y="5013555"/>
            <a:ext cx="3272312" cy="4244745"/>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805161" y="7231178"/>
            <a:ext cx="1103634" cy="2122372"/>
          </a:xfrm>
          <a:prstGeom prst="rect">
            <a:avLst/>
          </a:prstGeom>
        </p:spPr>
      </p:pic>
      <p:sp>
        <p:nvSpPr>
          <p:cNvPr id="7" name="AutoShape 7"/>
          <p:cNvSpPr/>
          <p:nvPr/>
        </p:nvSpPr>
        <p:spPr>
          <a:xfrm>
            <a:off x="11430000" y="876300"/>
            <a:ext cx="1989630" cy="0"/>
          </a:xfrm>
          <a:prstGeom prst="line">
            <a:avLst/>
          </a:prstGeom>
          <a:ln w="47625" cap="rnd">
            <a:solidFill>
              <a:srgbClr val="3884FD"/>
            </a:solidFill>
            <a:prstDash val="solid"/>
            <a:headEnd type="none" w="sm" len="sm"/>
            <a:tailEnd type="none" w="sm" len="sm"/>
          </a:ln>
        </p:spPr>
      </p:sp>
      <p:sp>
        <p:nvSpPr>
          <p:cNvPr id="9" name="TextBox 9"/>
          <p:cNvSpPr txBox="1"/>
          <p:nvPr/>
        </p:nvSpPr>
        <p:spPr>
          <a:xfrm>
            <a:off x="1028700" y="9459769"/>
            <a:ext cx="46863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pic>
        <p:nvPicPr>
          <p:cNvPr id="10" name="Picture 1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28700" y="3063678"/>
            <a:ext cx="560926" cy="560926"/>
          </a:xfrm>
          <a:prstGeom prst="rect">
            <a:avLst/>
          </a:prstGeom>
        </p:spPr>
      </p:pic>
      <p:pic>
        <p:nvPicPr>
          <p:cNvPr id="11" name="Объект 3"/>
          <p:cNvPicPr>
            <a:picLocks/>
          </p:cNvPicPr>
          <p:nvPr/>
        </p:nvPicPr>
        <p:blipFill rotWithShape="1">
          <a:blip r:embed="rId8"/>
          <a:srcRect r="2273"/>
          <a:stretch/>
        </p:blipFill>
        <p:spPr>
          <a:xfrm>
            <a:off x="7239000" y="1047750"/>
            <a:ext cx="10439400" cy="4672490"/>
          </a:xfrm>
          <a:prstGeom prst="rect">
            <a:avLst/>
          </a:prstGeom>
        </p:spPr>
      </p:pic>
      <p:pic>
        <p:nvPicPr>
          <p:cNvPr id="12" name="Рисунок 11"/>
          <p:cNvPicPr/>
          <p:nvPr/>
        </p:nvPicPr>
        <p:blipFill>
          <a:blip r:embed="rId9"/>
          <a:stretch>
            <a:fillRect/>
          </a:stretch>
        </p:blipFill>
        <p:spPr>
          <a:xfrm>
            <a:off x="7239000" y="6415927"/>
            <a:ext cx="10800000" cy="1440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6916400" y="584239"/>
            <a:ext cx="927022" cy="927022"/>
          </a:xfrm>
          <a:prstGeom prst="rect">
            <a:avLst/>
          </a:prstGeom>
        </p:spPr>
      </p:pic>
      <p:sp>
        <p:nvSpPr>
          <p:cNvPr id="10" name="TextBox 10"/>
          <p:cNvSpPr txBox="1"/>
          <p:nvPr/>
        </p:nvSpPr>
        <p:spPr>
          <a:xfrm>
            <a:off x="609600" y="483493"/>
            <a:ext cx="8290560" cy="564257"/>
          </a:xfrm>
          <a:prstGeom prst="rect">
            <a:avLst/>
          </a:prstGeom>
        </p:spPr>
        <p:txBody>
          <a:bodyPr lIns="0" tIns="0" rIns="0" bIns="0" rtlCol="0" anchor="t">
            <a:spAutoFit/>
          </a:bodyPr>
          <a:lstStyle/>
          <a:p>
            <a:pPr>
              <a:lnSpc>
                <a:spcPts val="4400"/>
              </a:lnSpc>
            </a:pPr>
            <a:r>
              <a:rPr lang="ru-RU" sz="4000" dirty="0" smtClean="0">
                <a:solidFill>
                  <a:srgbClr val="243762"/>
                </a:solidFill>
                <a:latin typeface="Rubik Medium"/>
              </a:rPr>
              <a:t>Окно авторизации приложения</a:t>
            </a:r>
            <a:endParaRPr lang="en-US" sz="4000" dirty="0">
              <a:solidFill>
                <a:srgbClr val="243762"/>
              </a:solidFill>
              <a:latin typeface="Rubik Medium"/>
            </a:endParaRPr>
          </a:p>
        </p:txBody>
      </p:sp>
      <p:sp>
        <p:nvSpPr>
          <p:cNvPr id="12" name="TextBox 12"/>
          <p:cNvSpPr txBox="1"/>
          <p:nvPr/>
        </p:nvSpPr>
        <p:spPr>
          <a:xfrm>
            <a:off x="0" y="9375363"/>
            <a:ext cx="4495800" cy="718145"/>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a:t>
            </a:r>
            <a:endParaRPr lang="ru-RU" sz="2000" dirty="0" smtClean="0">
              <a:solidFill>
                <a:srgbClr val="A6A6A6"/>
              </a:solidFill>
              <a:latin typeface="Montserrat"/>
            </a:endParaRPr>
          </a:p>
          <a:p>
            <a:pPr algn="ctr">
              <a:lnSpc>
                <a:spcPts val="2800"/>
              </a:lnSpc>
            </a:pPr>
            <a:r>
              <a:rPr lang="ru-RU" sz="2000" dirty="0" smtClean="0">
                <a:solidFill>
                  <a:srgbClr val="A6A6A6"/>
                </a:solidFill>
                <a:latin typeface="Montserrat"/>
              </a:rPr>
              <a:t>АИС </a:t>
            </a:r>
            <a:r>
              <a:rPr lang="ru-RU" sz="2000" dirty="0">
                <a:solidFill>
                  <a:srgbClr val="A6A6A6"/>
                </a:solidFill>
                <a:latin typeface="Montserrat"/>
              </a:rPr>
              <a:t>учета товаров</a:t>
            </a:r>
          </a:p>
        </p:txBody>
      </p:sp>
      <p:pic>
        <p:nvPicPr>
          <p:cNvPr id="13" name="Объект 3"/>
          <p:cNvPicPr>
            <a:picLocks/>
          </p:cNvPicPr>
          <p:nvPr/>
        </p:nvPicPr>
        <p:blipFill rotWithShape="1">
          <a:blip r:embed="rId4"/>
          <a:srcRect t="2209"/>
          <a:stretch/>
        </p:blipFill>
        <p:spPr>
          <a:xfrm>
            <a:off x="3276600" y="1511261"/>
            <a:ext cx="11658600" cy="740731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250</Words>
  <Application>Microsoft Office PowerPoint</Application>
  <PresentationFormat>Произвольный</PresentationFormat>
  <Paragraphs>52</Paragraphs>
  <Slides>14</Slides>
  <Notes>0</Notes>
  <HiddenSlides>0</HiddenSlides>
  <MMClips>1</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14</vt:i4>
      </vt:variant>
    </vt:vector>
  </HeadingPairs>
  <TitlesOfParts>
    <vt:vector size="23" baseType="lpstr">
      <vt:lpstr>Rubik Medium</vt:lpstr>
      <vt:lpstr>Calibri</vt:lpstr>
      <vt:lpstr>Clear Sans Bold</vt:lpstr>
      <vt:lpstr>Rubik Medium Bold</vt:lpstr>
      <vt:lpstr>Open Sans Light</vt:lpstr>
      <vt:lpstr>Montserrat</vt:lpstr>
      <vt:lpstr>Montserrat Bold</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Групповая динамика</dc:title>
  <dc:creator>Диана Абдулкадирова</dc:creator>
  <cp:lastModifiedBy>a539user132@gmail.com</cp:lastModifiedBy>
  <cp:revision>20</cp:revision>
  <dcterms:created xsi:type="dcterms:W3CDTF">2006-08-16T00:00:00Z</dcterms:created>
  <dcterms:modified xsi:type="dcterms:W3CDTF">2022-06-19T09:55:45Z</dcterms:modified>
  <dc:identifier>DAE2QR9KO8c</dc:identifier>
</cp:coreProperties>
</file>