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318" r:id="rId2"/>
    <p:sldId id="307" r:id="rId3"/>
    <p:sldId id="308" r:id="rId4"/>
    <p:sldId id="315" r:id="rId5"/>
    <p:sldId id="342" r:id="rId6"/>
    <p:sldId id="346" r:id="rId7"/>
    <p:sldId id="317" r:id="rId8"/>
    <p:sldId id="316" r:id="rId9"/>
    <p:sldId id="349" r:id="rId10"/>
    <p:sldId id="323" r:id="rId11"/>
    <p:sldId id="310" r:id="rId12"/>
    <p:sldId id="348" r:id="rId13"/>
    <p:sldId id="324" r:id="rId14"/>
    <p:sldId id="344" r:id="rId15"/>
    <p:sldId id="330" r:id="rId16"/>
    <p:sldId id="327" r:id="rId17"/>
    <p:sldId id="338" r:id="rId18"/>
    <p:sldId id="329" r:id="rId19"/>
    <p:sldId id="339" r:id="rId20"/>
    <p:sldId id="347" r:id="rId21"/>
    <p:sldId id="312" r:id="rId22"/>
    <p:sldId id="335" r:id="rId23"/>
    <p:sldId id="336" r:id="rId24"/>
    <p:sldId id="337" r:id="rId25"/>
    <p:sldId id="333" r:id="rId26"/>
    <p:sldId id="322" r:id="rId27"/>
    <p:sldId id="343" r:id="rId28"/>
    <p:sldId id="309" r:id="rId29"/>
    <p:sldId id="332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等线" panose="02010600030101010101" pitchFamily="2" charset="-122"/>
      <p:regular r:id="rId38"/>
      <p:bold r:id="rId39"/>
    </p:embeddedFont>
    <p:embeddedFont>
      <p:font typeface="微软雅黑" panose="020B0503020204020204" pitchFamily="34" charset="-122"/>
      <p:regular r:id="rId40"/>
      <p:bold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93767" autoAdjust="0"/>
  </p:normalViewPr>
  <p:slideViewPr>
    <p:cSldViewPr snapToGrid="0">
      <p:cViewPr varScale="1">
        <p:scale>
          <a:sx n="68" d="100"/>
          <a:sy n="68" d="100"/>
        </p:scale>
        <p:origin x="115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B2635-2208-43B0-AE9F-B055940A7563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F5CEC-655A-421C-AECA-D4521A3ED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9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F5CEC-655A-421C-AECA-D4521A3ED0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0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F5CEC-655A-421C-AECA-D4521A3ED0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530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F5CEC-655A-421C-AECA-D4521A3ED0F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5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7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8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31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E63A7-7074-4E31-B17F-7184AB20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83" y="255791"/>
            <a:ext cx="4818562" cy="665072"/>
          </a:xfrm>
          <a:prstGeom prst="rect">
            <a:avLst/>
          </a:prstGeom>
        </p:spPr>
        <p:txBody>
          <a:bodyPr/>
          <a:lstStyle>
            <a:lvl1pPr marL="0" algn="l" defTabSz="685783" rtl="0" eaLnBrk="1" latinLnBrk="0" hangingPunct="1">
              <a:defRPr lang="zh-CN" altLang="en-US" sz="3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5A06E-A635-45CE-91EA-3AC8DA99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3721" y="6343295"/>
            <a:ext cx="422909" cy="365125"/>
          </a:xfrm>
          <a:prstGeom prst="rect">
            <a:avLst/>
          </a:prstGeom>
        </p:spPr>
        <p:txBody>
          <a:bodyPr/>
          <a:lstStyle/>
          <a:p>
            <a:fld id="{C28551CC-5D72-479E-A636-B71D35F7E78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9CFFD3-8079-4EF1-B28B-FBF0750A33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36" y="0"/>
            <a:ext cx="1205264" cy="120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9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76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53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9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16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1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8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1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4D218-B08D-446B-B858-4B024E95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83" y="255791"/>
            <a:ext cx="2473417" cy="665072"/>
          </a:xfrm>
          <a:ln w="19050">
            <a:solidFill>
              <a:srgbClr val="2F5597"/>
            </a:solidFill>
          </a:ln>
        </p:spPr>
        <p:txBody>
          <a:bodyPr/>
          <a:lstStyle/>
          <a:p>
            <a:r>
              <a:rPr lang="en-US" altLang="zh-CN" dirty="0"/>
              <a:t>Journal Club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78C33E-9984-433B-8260-BA5D2FFBFF4C}"/>
              </a:ext>
            </a:extLst>
          </p:cNvPr>
          <p:cNvSpPr/>
          <p:nvPr/>
        </p:nvSpPr>
        <p:spPr>
          <a:xfrm>
            <a:off x="0" y="2641600"/>
            <a:ext cx="9144000" cy="1513840"/>
          </a:xfrm>
          <a:prstGeom prst="rect">
            <a:avLst/>
          </a:prstGeom>
          <a:solidFill>
            <a:srgbClr val="2F5597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A38DB9-C998-4CC1-BCCA-CF887E7B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925023-75E8-4D96-BAF8-04DA344ED72B}"/>
              </a:ext>
            </a:extLst>
          </p:cNvPr>
          <p:cNvSpPr txBox="1"/>
          <p:nvPr/>
        </p:nvSpPr>
        <p:spPr>
          <a:xfrm>
            <a:off x="307216" y="2736502"/>
            <a:ext cx="8529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Continuation of Annual Screening Mammography </a:t>
            </a:r>
          </a:p>
          <a:p>
            <a:pPr algn="ctr"/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Breast Cancer Mortality </a:t>
            </a:r>
          </a:p>
          <a:p>
            <a:pPr algn="ctr"/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Women Older Than 70 Years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E486D5-54CC-4626-8856-AD0FD16FCAA8}"/>
              </a:ext>
            </a:extLst>
          </p:cNvPr>
          <p:cNvSpPr txBox="1"/>
          <p:nvPr/>
        </p:nvSpPr>
        <p:spPr>
          <a:xfrm>
            <a:off x="6904630" y="5384635"/>
            <a:ext cx="211745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Dianqin Sun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August 21, 2020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9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4E913-52C1-4307-836D-0E5B150A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·</a:t>
            </a:r>
            <a:r>
              <a:rPr lang="zh-CN" altLang="en-US" dirty="0"/>
              <a:t>研究设计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D351CA-AC6E-4044-825E-03FF2CEA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70185-7085-477B-9C2F-B0D5526F6D25}"/>
              </a:ext>
            </a:extLst>
          </p:cNvPr>
          <p:cNvSpPr txBox="1"/>
          <p:nvPr/>
        </p:nvSpPr>
        <p:spPr>
          <a:xfrm>
            <a:off x="595146" y="850406"/>
            <a:ext cx="8619974" cy="5859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Eligibility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70-84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岁女性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无乳腺癌史，前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9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个月无乳腺癌症状，前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9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个月未接受钼靶检查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预期寿命大于</a:t>
            </a:r>
            <a:r>
              <a:rPr lang="en-US" altLang="zh-CN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GB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Combined comorbidity score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&lt;1 as a proxy)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依从性</a:t>
            </a:r>
            <a:r>
              <a:rPr lang="en-US" altLang="zh-CN" dirty="0">
                <a:solidFill>
                  <a:srgbClr val="447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(women with continuous enrollment in Medicare for </a:t>
            </a:r>
            <a:r>
              <a:rPr lang="zh-CN" altLang="en-US" dirty="0">
                <a:solidFill>
                  <a:srgbClr val="447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≥</a:t>
            </a:r>
            <a:r>
              <a:rPr lang="en-US" altLang="zh-CN" dirty="0">
                <a:solidFill>
                  <a:srgbClr val="447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 months)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做筛查性钼靶当天入组</a:t>
            </a:r>
            <a:endParaRPr lang="en-US" altLang="zh-CN" dirty="0">
              <a:solidFill>
                <a:srgbClr val="4472C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Treatment strategies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非筛查组：基线后未接受钼靶筛查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继续筛查组：每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个月接受一次钼靶筛查（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个月宽限期）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在非筛查组诊断性钼靶检查不被视为筛查，但在继续筛查组诊断性钼靶检查也会被算为新筛查周期的起点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Treatment assignment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入组人群被随机分到非筛查组和继续筛查组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(adjusting covariates in Table 2)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70-74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岁人群和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75-84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岁人群中分别完成随机化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7D22CC-A907-41A0-A7E6-EB70D7EB525C}"/>
              </a:ext>
            </a:extLst>
          </p:cNvPr>
          <p:cNvSpPr txBox="1"/>
          <p:nvPr/>
        </p:nvSpPr>
        <p:spPr>
          <a:xfrm>
            <a:off x="2900395" y="403661"/>
            <a:ext cx="4190314" cy="369332"/>
          </a:xfrm>
          <a:prstGeom prst="rect">
            <a:avLst/>
          </a:prstGeom>
          <a:noFill/>
          <a:ln>
            <a:solidFill>
              <a:srgbClr val="2F5597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Table 1:</a:t>
            </a:r>
            <a:r>
              <a:rPr lang="zh-CN" altLang="en-US" dirty="0"/>
              <a:t> </a:t>
            </a:r>
            <a:r>
              <a:rPr lang="en-US" altLang="zh-CN" dirty="0"/>
              <a:t>Pragmatic target trial vs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Emulation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3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9C267-ADBF-4ABC-806B-CBA29D42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·</a:t>
            </a:r>
            <a:r>
              <a:rPr lang="zh-CN" altLang="en-US" dirty="0"/>
              <a:t>研究设计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BCE4CA-8247-4F7A-A573-29C7C8B1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670508-5E7A-4290-BB36-7017D7DEE663}"/>
              </a:ext>
            </a:extLst>
          </p:cNvPr>
          <p:cNvSpPr txBox="1"/>
          <p:nvPr/>
        </p:nvSpPr>
        <p:spPr>
          <a:xfrm>
            <a:off x="595146" y="850406"/>
            <a:ext cx="8548854" cy="4613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Follow-up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起点：分组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终点：死亡，退出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Medicare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2008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Primary end point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乳腺癌死亡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Causal contrast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(Miguel A.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Hernán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NEJM, 2017)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trike="sngStrike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意向性分析</a:t>
            </a:r>
            <a:endParaRPr lang="en-US" altLang="zh-CN" strike="sngStrike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遵循研究方案分析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未遵循方案分组的个体将被视为删失数据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非筛查组：接受钼靶筛查时即删失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继续筛查组：上一次筛查后的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个月未再次接受筛查即在第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个月删失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C2E39B-5CC9-4CD4-8BC4-C3FFF4CE9F0C}"/>
              </a:ext>
            </a:extLst>
          </p:cNvPr>
          <p:cNvSpPr txBox="1"/>
          <p:nvPr/>
        </p:nvSpPr>
        <p:spPr>
          <a:xfrm>
            <a:off x="2900395" y="403661"/>
            <a:ext cx="4190314" cy="369332"/>
          </a:xfrm>
          <a:prstGeom prst="rect">
            <a:avLst/>
          </a:prstGeom>
          <a:noFill/>
          <a:ln>
            <a:solidFill>
              <a:srgbClr val="2F5597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Table 1:</a:t>
            </a:r>
            <a:r>
              <a:rPr lang="zh-CN" altLang="en-US" dirty="0"/>
              <a:t> </a:t>
            </a:r>
            <a:r>
              <a:rPr lang="en-US" altLang="zh-CN" dirty="0"/>
              <a:t>Pragmatic target trial vs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Emulation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04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77A97-83EB-48CC-B017-675CFAAC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Emulate a target trial 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F604C-5752-4021-BABA-C4F93A67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7A59CE-1B63-497C-8D97-BF020EDCA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9" t="27815" r="7358"/>
          <a:stretch/>
        </p:blipFill>
        <p:spPr>
          <a:xfrm>
            <a:off x="1129849" y="2150007"/>
            <a:ext cx="6884302" cy="308842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2BD639F-F16A-45F0-B75C-8CD319D897AD}"/>
              </a:ext>
            </a:extLst>
          </p:cNvPr>
          <p:cNvSpPr/>
          <p:nvPr/>
        </p:nvSpPr>
        <p:spPr>
          <a:xfrm>
            <a:off x="3923818" y="3694221"/>
            <a:ext cx="1192192" cy="15442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1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9C267-ADBF-4ABC-806B-CBA29D42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·</a:t>
            </a:r>
            <a:r>
              <a:rPr lang="zh-CN" altLang="en-US" dirty="0"/>
              <a:t>研究设计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BCE4CA-8247-4F7A-A573-29C7C8B1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FE09D9-1642-4E51-AF53-12142E70316D}"/>
              </a:ext>
            </a:extLst>
          </p:cNvPr>
          <p:cNvSpPr txBox="1"/>
          <p:nvPr/>
        </p:nvSpPr>
        <p:spPr>
          <a:xfrm>
            <a:off x="595145" y="850406"/>
            <a:ext cx="8380671" cy="5028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Eligibility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研究对象多个时间点符合纳入条件，哪个时间点开始纳入？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GB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Xabier</a:t>
            </a:r>
            <a:r>
              <a:rPr lang="en-GB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Garcia-De-Albeniz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Eur J Epidemiol, 2017)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strike="sngStrike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符合纳入条件的第一时间？随机某个时间点？（无偏倚但统计效能低）</a:t>
            </a:r>
            <a:endParaRPr lang="en-US" altLang="zh-CN" sz="1600" strike="sngStrike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创建多个模拟试验（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70-84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岁，模拟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15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个队列，每个队列在不同年龄开始，只要符合</a:t>
            </a:r>
            <a:r>
              <a:rPr lang="en-GB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cohort-specific eligibility criteria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即纳入）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同一个研究对象在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70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岁接受钼靶筛查时，符合纳入标准即进入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70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cohort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，被随访至结局或删失；在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71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岁接受钼靶筛查时，若仍符合纳入标准，即进入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71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cohort……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最后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15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个队列数据综合，按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70-74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岁和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75-84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岁分别分析继续筛查对乳腺癌死亡率的影响。每个个体可能贡献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1-15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条记录不等，造成研究对象之间的不独立，通过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bootstrapping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调整估计值方差，计算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95%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置信区间。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以开始时间点为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岁的队列为例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67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9C267-ADBF-4ABC-806B-CBA29D42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·</a:t>
            </a:r>
            <a:r>
              <a:rPr lang="zh-CN" altLang="en-US" dirty="0"/>
              <a:t>研究设计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BCE4CA-8247-4F7A-A573-29C7C8B1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AD7FAAD-FDBC-4640-9835-996BE1548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4" y="1499811"/>
            <a:ext cx="6958312" cy="378505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BA614AB-0860-44AD-8DF8-EB7C5FD7A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81" y="1508755"/>
            <a:ext cx="6867148" cy="370228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482DAEF-078E-4888-B87E-EBD951495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72" y="1516940"/>
            <a:ext cx="7132302" cy="385379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47FAA6C-FBD6-43A9-A7C8-7C08691A7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845" y="1500659"/>
            <a:ext cx="7033155" cy="38013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4A4BBF4-1CDB-43B8-9E19-6CB76F9FAA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845" y="1176585"/>
            <a:ext cx="5275357" cy="48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9C267-ADBF-4ABC-806B-CBA29D42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·</a:t>
            </a:r>
            <a:r>
              <a:rPr lang="zh-CN" altLang="en-US" dirty="0"/>
              <a:t>研究设计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BCE4CA-8247-4F7A-A573-29C7C8B1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A7B75B-CC8C-44F3-A9DF-B81F9207F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31" y="4453636"/>
            <a:ext cx="6578938" cy="23178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09959FD-343C-49AA-B98A-9D628B0916A0}"/>
              </a:ext>
            </a:extLst>
          </p:cNvPr>
          <p:cNvSpPr txBox="1"/>
          <p:nvPr/>
        </p:nvSpPr>
        <p:spPr>
          <a:xfrm>
            <a:off x="595146" y="850406"/>
            <a:ext cx="7918576" cy="3603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Treatment assignment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非筛查组：基线后未接受钼靶筛查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继续筛查组：每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个月接受一次钼靶筛查（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个月宽限期）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在非筛查组诊断性钼靶检查不被视为筛查，但在继续筛查组诊断性钼靶检查也会被算为新筛查周期的起点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所有研究对象在进入研究时（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70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岁接受钼靶筛查时，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71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...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）基线资料无法将他们分组；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宽限期也可能会导致研究对象分到两组都可以的情况（例如在上次筛查后第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14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个月死亡）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5EFA31-D5CB-47F5-B14F-BCC5CCA77607}"/>
              </a:ext>
            </a:extLst>
          </p:cNvPr>
          <p:cNvSpPr txBox="1"/>
          <p:nvPr/>
        </p:nvSpPr>
        <p:spPr>
          <a:xfrm>
            <a:off x="57376" y="44889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克隆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FADEE4E-94A9-4FCC-A710-C6BF79B738C4}"/>
              </a:ext>
            </a:extLst>
          </p:cNvPr>
          <p:cNvGrpSpPr/>
          <p:nvPr/>
        </p:nvGrpSpPr>
        <p:grpSpPr>
          <a:xfrm>
            <a:off x="894755" y="4401265"/>
            <a:ext cx="7654099" cy="2199871"/>
            <a:chOff x="947513" y="4478581"/>
            <a:chExt cx="7654099" cy="219987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0B3D289-AA4B-4EE8-AAC9-1361B2B91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513" y="4478581"/>
              <a:ext cx="7654099" cy="2199871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060E46C-A2C2-4019-A978-44AEA6423C57}"/>
                </a:ext>
              </a:extLst>
            </p:cNvPr>
            <p:cNvSpPr/>
            <p:nvPr/>
          </p:nvSpPr>
          <p:spPr>
            <a:xfrm>
              <a:off x="1493520" y="5612570"/>
              <a:ext cx="5476240" cy="11804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2C13CC8-2074-4608-BDFF-C42614B4E3FA}"/>
                </a:ext>
              </a:extLst>
            </p:cNvPr>
            <p:cNvSpPr/>
            <p:nvPr/>
          </p:nvSpPr>
          <p:spPr>
            <a:xfrm>
              <a:off x="1493520" y="6007594"/>
              <a:ext cx="5476240" cy="11804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29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9C267-ADBF-4ABC-806B-CBA29D42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·</a:t>
            </a:r>
            <a:r>
              <a:rPr lang="zh-CN" altLang="en-US" dirty="0"/>
              <a:t>统计分析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BCE4CA-8247-4F7A-A573-29C7C8B1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357B71-74AD-434D-B200-A7B649D0CA7A}"/>
              </a:ext>
            </a:extLst>
          </p:cNvPr>
          <p:cNvSpPr txBox="1"/>
          <p:nvPr/>
        </p:nvSpPr>
        <p:spPr>
          <a:xfrm>
            <a:off x="595146" y="850406"/>
            <a:ext cx="8193254" cy="4293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Statistical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trike="sngStrike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意向性治疗分析</a:t>
            </a:r>
            <a:endParaRPr lang="en-US" altLang="zh-CN" strike="sngStrike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遵循研究方案分析：删失可能带来选择偏倚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逆概率加权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基本思想：如果两名研究对象的协变量特征很接近，其接受乳腺癌筛查概率应该也很相似，赋予未删失的研究对象权重，使得其信息不仅可以反映自身的情况，也可以反映删失个体的情况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使用克隆前的原始数据，采用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pooled logistic model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计算</a:t>
            </a:r>
            <a:r>
              <a:rPr lang="zh-CN" altLang="en-US" sz="1600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每个月的接受乳腺癌筛查概率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，自变量纳入基线变量和时依协变量（</a:t>
            </a:r>
            <a:r>
              <a:rPr lang="en-GB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Appendix Table 4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）。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Appendix Table 3</a:t>
            </a:r>
            <a:r>
              <a: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列出的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公式计算两组权重。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9F3B42E-45E7-448C-8240-442EB41E2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8" y="4701679"/>
            <a:ext cx="3686253" cy="20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0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5DF41-64C2-4EBA-A016-5F07B64B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·</a:t>
            </a:r>
            <a:r>
              <a:rPr lang="zh-CN" altLang="en-US" dirty="0"/>
              <a:t>研究设计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1FBBD6-2CD5-4B89-9BDA-FF626AA5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BD11C3-64F4-4CA6-9F99-05C64D63E50C}"/>
              </a:ext>
            </a:extLst>
          </p:cNvPr>
          <p:cNvGrpSpPr/>
          <p:nvPr/>
        </p:nvGrpSpPr>
        <p:grpSpPr>
          <a:xfrm>
            <a:off x="894081" y="1727201"/>
            <a:ext cx="7955280" cy="3616959"/>
            <a:chOff x="537935" y="1973858"/>
            <a:chExt cx="8617579" cy="387712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BA0AA77-47B7-4837-885D-84CEB47A2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21" b="37252"/>
            <a:stretch/>
          </p:blipFill>
          <p:spPr>
            <a:xfrm>
              <a:off x="619215" y="1973858"/>
              <a:ext cx="7905569" cy="293342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E82BDD7-BBC2-41E2-A734-E2A4CD8FF7A0}"/>
                </a:ext>
              </a:extLst>
            </p:cNvPr>
            <p:cNvSpPr txBox="1"/>
            <p:nvPr/>
          </p:nvSpPr>
          <p:spPr>
            <a:xfrm>
              <a:off x="537935" y="4978955"/>
              <a:ext cx="2193022" cy="78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Create 2 exact copies and assign each to 1 of the 2 treatment groups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A4BB771-6B52-4D3A-9A3F-90FB03BAAE43}"/>
                </a:ext>
              </a:extLst>
            </p:cNvPr>
            <p:cNvSpPr txBox="1"/>
            <p:nvPr/>
          </p:nvSpPr>
          <p:spPr>
            <a:xfrm>
              <a:off x="4572000" y="4837340"/>
              <a:ext cx="2193022" cy="10136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Censor the patients when they deviate from their assigned treatment during the follow-up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8B582-84B9-4A95-958B-70174255E2A3}"/>
                </a:ext>
              </a:extLst>
            </p:cNvPr>
            <p:cNvSpPr txBox="1"/>
            <p:nvPr/>
          </p:nvSpPr>
          <p:spPr>
            <a:xfrm>
              <a:off x="6872962" y="4907279"/>
              <a:ext cx="2282552" cy="650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Create 2 </a:t>
              </a:r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pseudopopulations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with inverse probability weighting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79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8574F-E96E-40D3-871F-8A3E7D0E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·</a:t>
            </a:r>
            <a:r>
              <a:rPr lang="zh-CN" altLang="en-US" dirty="0"/>
              <a:t>统计分析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7F3D2E-7311-4B16-ACD1-5FF2ED28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AA110D-E6C1-42C6-8E56-B78F3A367A9D}"/>
              </a:ext>
            </a:extLst>
          </p:cNvPr>
          <p:cNvSpPr txBox="1"/>
          <p:nvPr/>
        </p:nvSpPr>
        <p:spPr>
          <a:xfrm>
            <a:off x="595146" y="850406"/>
            <a:ext cx="8193254" cy="5909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Statistical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综合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15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个队列人群，按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70-74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75-84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岁分别分析继续筛查对乳腺癌死亡率的影响。研究对象之间的不独立，通过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bootstrapping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调整估计值方差，计算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95%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置信区间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离散的风险模型：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Pooled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logistic regression model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screening strategy, flexible function of time, baseline covariates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比例风险模型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加权分析无法实现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与普通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logistic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回归的区别在于，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PLR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是对应结局事件和人时数做回归，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logistic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模型的数据结构每一行是一个对象，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PLR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每一行是一个人时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当各次随访时间间隔相等，在一次间隔内发生终点事件概率很小时，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PLR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方法和比例风险模型等价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累积发病（死亡）率曲线：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Product terms for screening strategy and time variables in PLR model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standardized to the distribution of the baseline variables in the study population</a:t>
            </a:r>
          </a:p>
        </p:txBody>
      </p:sp>
    </p:spTree>
    <p:extLst>
      <p:ext uri="{BB962C8B-B14F-4D97-AF65-F5344CB8AC3E}">
        <p14:creationId xmlns:p14="http://schemas.microsoft.com/office/powerpoint/2010/main" val="39560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8574F-E96E-40D3-871F-8A3E7D0E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·</a:t>
            </a:r>
            <a:r>
              <a:rPr lang="zh-CN" altLang="en-US" dirty="0"/>
              <a:t>敏感性分析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7F3D2E-7311-4B16-ACD1-5FF2ED28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AA110D-E6C1-42C6-8E56-B78F3A367A9D}"/>
              </a:ext>
            </a:extLst>
          </p:cNvPr>
          <p:cNvSpPr txBox="1"/>
          <p:nvPr/>
        </p:nvSpPr>
        <p:spPr>
          <a:xfrm>
            <a:off x="595146" y="850406"/>
            <a:ext cx="8193254" cy="4341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Sensitivity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剔除有癌症病史、严重疾病、长期居住在医疗照顾机构的研究对象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分级校正混杂因素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评估未测量混杂因素的潜在影响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假设存在二分类的未测量混杂因素，假设其在两组的分布率和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confounder-disease association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使用宫颈癌死亡作为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negative control outcome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，宫颈癌和乳腺癌有很多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common causes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比如肥胖，但乳腺癌筛查不应对宫颈癌死亡率有影响，如果有则提示未校正的混杂因素可能会影响结果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随机分配研究对象到两组之一而不是“克隆”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重复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100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次随机分配</a:t>
            </a:r>
          </a:p>
        </p:txBody>
      </p:sp>
      <p:pic>
        <p:nvPicPr>
          <p:cNvPr id="7" name="Picture 3" descr="sensitivity7074.pdf">
            <a:extLst>
              <a:ext uri="{FF2B5EF4-FFF2-40B4-BE49-F238E27FC236}">
                <a16:creationId xmlns:a16="http://schemas.microsoft.com/office/drawing/2014/main" id="{66AF3C55-B932-4677-B2F4-12AFF1D6DDD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7" b="43684"/>
          <a:stretch/>
        </p:blipFill>
        <p:spPr bwMode="auto">
          <a:xfrm>
            <a:off x="4371278" y="4817327"/>
            <a:ext cx="4177576" cy="17848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251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4D218-B08D-446B-B858-4B024E95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文献简介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A38DB9-C998-4CC1-BCCA-CF887E7B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297FDC-10C0-45DE-845F-B10143B4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3" y="1093367"/>
            <a:ext cx="4256458" cy="7558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DE8FA0-5C46-436C-9FF0-92F044618AFB}"/>
              </a:ext>
            </a:extLst>
          </p:cNvPr>
          <p:cNvSpPr txBox="1"/>
          <p:nvPr/>
        </p:nvSpPr>
        <p:spPr>
          <a:xfrm>
            <a:off x="613856" y="1891435"/>
            <a:ext cx="4935967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创刊于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年，美国内科医师协会官方杂志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影响因子：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21.317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2019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年）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月份正式发表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8AE415-2434-48BF-AAC6-534E028AB9B9}"/>
              </a:ext>
            </a:extLst>
          </p:cNvPr>
          <p:cNvSpPr txBox="1"/>
          <p:nvPr/>
        </p:nvSpPr>
        <p:spPr>
          <a:xfrm>
            <a:off x="613856" y="4606088"/>
            <a:ext cx="5959664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第一作者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通讯作者：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Xabier Garcia-De-Albeniz, Research Associate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第二作者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Miguel Hernan, Professor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DBB797-5541-471E-B799-A56B7E255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3" y="3682758"/>
            <a:ext cx="451227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62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31C45-EF6A-4C5C-92F2-61237EE5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378B69-7238-4CAC-A401-23EAAB92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1EB68C-F747-4B0F-B4E5-5A92ECB0A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9" t="27815" r="7358"/>
          <a:stretch/>
        </p:blipFill>
        <p:spPr>
          <a:xfrm>
            <a:off x="1612214" y="920863"/>
            <a:ext cx="6190666" cy="27772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CD0B6A-26FA-4D57-951D-CDAE91BD2889}"/>
              </a:ext>
            </a:extLst>
          </p:cNvPr>
          <p:cNvSpPr txBox="1"/>
          <p:nvPr/>
        </p:nvSpPr>
        <p:spPr>
          <a:xfrm>
            <a:off x="1363591" y="3809268"/>
            <a:ext cx="6327529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Eligibility criteria are met at multiple times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Emulate multiple target trials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Treatment assignment or Definition of time zero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Clone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Selection bias due to censoring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Time-varying inverse probability weight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456378-3F6D-41CB-8398-896507681A13}"/>
              </a:ext>
            </a:extLst>
          </p:cNvPr>
          <p:cNvSpPr/>
          <p:nvPr/>
        </p:nvSpPr>
        <p:spPr>
          <a:xfrm>
            <a:off x="5638018" y="1767840"/>
            <a:ext cx="1727982" cy="877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7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9C267-ADBF-4ABC-806B-CBA29D42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  <a:r>
              <a:rPr lang="en-US" altLang="zh-CN" dirty="0"/>
              <a:t>·</a:t>
            </a:r>
            <a:r>
              <a:rPr lang="zh-CN" altLang="en-US" dirty="0"/>
              <a:t>乳腺癌死亡率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BCE4CA-8247-4F7A-A573-29C7C8B1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95B0BE-E7A6-4C2A-8C24-7964CD652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9"/>
          <a:stretch/>
        </p:blipFill>
        <p:spPr>
          <a:xfrm>
            <a:off x="168183" y="1043599"/>
            <a:ext cx="5038634" cy="33953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E7555E0-3D3F-48FE-8098-F76BEF64A2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4" r="3230" b="6561"/>
          <a:stretch/>
        </p:blipFill>
        <p:spPr>
          <a:xfrm>
            <a:off x="248009" y="5392730"/>
            <a:ext cx="7582750" cy="13156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D282B45-8EC1-44FC-BF0C-7391F110ED25}"/>
              </a:ext>
            </a:extLst>
          </p:cNvPr>
          <p:cNvSpPr txBox="1"/>
          <p:nvPr/>
        </p:nvSpPr>
        <p:spPr>
          <a:xfrm>
            <a:off x="5117464" y="1290485"/>
            <a:ext cx="41687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Figure 2.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Standardized cumulative incidence curves for breast cancer mortality, by screening strategy and age group.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3EC94D-3042-47A7-8F51-BD7B271CE4B2}"/>
              </a:ext>
            </a:extLst>
          </p:cNvPr>
          <p:cNvSpPr txBox="1"/>
          <p:nvPr/>
        </p:nvSpPr>
        <p:spPr>
          <a:xfrm>
            <a:off x="168183" y="4561734"/>
            <a:ext cx="841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Supplement Table 1.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Breast Cancer-Specific Risk Differences and Hazard Ratios for Continuing vs. Stopping Screening by 5-Year Age Groups in the Emulated Target Trials, Medicare 1999-2008</a:t>
            </a:r>
          </a:p>
        </p:txBody>
      </p:sp>
    </p:spTree>
    <p:extLst>
      <p:ext uri="{BB962C8B-B14F-4D97-AF65-F5344CB8AC3E}">
        <p14:creationId xmlns:p14="http://schemas.microsoft.com/office/powerpoint/2010/main" val="3139095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FF48F-310F-4C6B-A7D8-AE882A6D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  <a:r>
              <a:rPr lang="en-US" altLang="zh-CN" dirty="0"/>
              <a:t>·</a:t>
            </a:r>
            <a:r>
              <a:rPr lang="zh-CN" altLang="en-US" dirty="0"/>
              <a:t>分级调整混杂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F6AF86-116D-40F9-A413-10C9D859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4064EF-927F-4A9A-A2D9-C4DD7663F5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0" t="13939" r="996" b="39646"/>
          <a:stretch/>
        </p:blipFill>
        <p:spPr>
          <a:xfrm>
            <a:off x="304796" y="4240049"/>
            <a:ext cx="5229602" cy="22801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DD61D6-FEEB-4369-9108-15F47F5B42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22"/>
          <a:stretch/>
        </p:blipFill>
        <p:spPr>
          <a:xfrm>
            <a:off x="304796" y="1407431"/>
            <a:ext cx="8534408" cy="19039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01FB9D-2E0B-47DF-BB52-1E03D6A1E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0" t="57187" r="12705"/>
          <a:stretch/>
        </p:blipFill>
        <p:spPr>
          <a:xfrm>
            <a:off x="4572000" y="4240049"/>
            <a:ext cx="4060586" cy="210324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FC73D7-7142-432B-9C8C-AE19BF1BADF6}"/>
              </a:ext>
            </a:extLst>
          </p:cNvPr>
          <p:cNvSpPr txBox="1"/>
          <p:nvPr/>
        </p:nvSpPr>
        <p:spPr>
          <a:xfrm>
            <a:off x="362900" y="920863"/>
            <a:ext cx="8781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Supplement Table 2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 Point Estimates for the 8-Year Breast Cancer Death Risk Differences With Different Levels of Adjustment, Medicare 1999-2008.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4C7B03-753E-41EA-AF4A-9DC7743AD183}"/>
              </a:ext>
            </a:extLst>
          </p:cNvPr>
          <p:cNvSpPr txBox="1"/>
          <p:nvPr/>
        </p:nvSpPr>
        <p:spPr>
          <a:xfrm>
            <a:off x="362900" y="3461438"/>
            <a:ext cx="8781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Supplement Figure 3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 Effect of Different Levels of Adjustment on the Breast Cancer (BC)-Specific Mortality Difference for Continuing vs. Stopping Screening, Medicare 1999-2008</a:t>
            </a:r>
          </a:p>
        </p:txBody>
      </p:sp>
    </p:spTree>
    <p:extLst>
      <p:ext uri="{BB962C8B-B14F-4D97-AF65-F5344CB8AC3E}">
        <p14:creationId xmlns:p14="http://schemas.microsoft.com/office/powerpoint/2010/main" val="88932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B78F6-6EEC-45AD-8E5E-4C4A4579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  <a:r>
              <a:rPr lang="en-US" altLang="zh-CN" dirty="0"/>
              <a:t>·</a:t>
            </a:r>
            <a:r>
              <a:rPr lang="zh-CN" altLang="en-US" dirty="0"/>
              <a:t>评估未测量混杂影响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AA52CA-D5E4-476C-80C4-ACEA7E3C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447F8D-4F76-4372-9A77-A815C6C7A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0" y="1454049"/>
            <a:ext cx="8073154" cy="22238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F1473E-2707-42BB-AE64-8EF326566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0" y="4436082"/>
            <a:ext cx="8219134" cy="16740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E60EB6B-3B7F-4130-8F66-347EFEE19C69}"/>
              </a:ext>
            </a:extLst>
          </p:cNvPr>
          <p:cNvSpPr txBox="1"/>
          <p:nvPr/>
        </p:nvSpPr>
        <p:spPr>
          <a:xfrm>
            <a:off x="362900" y="920863"/>
            <a:ext cx="84182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Supplement Table 3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 Deterministic Sensitivity Analysis for Unmeasured Confounding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4F7BCE-2A7C-4F88-A4EF-F4A5A072A49E}"/>
              </a:ext>
            </a:extLst>
          </p:cNvPr>
          <p:cNvSpPr txBox="1"/>
          <p:nvPr/>
        </p:nvSpPr>
        <p:spPr>
          <a:xfrm>
            <a:off x="362900" y="3848995"/>
            <a:ext cx="84182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Supplement Table 4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 Probabilistic Sensitivity Analysis for Unmeasured Confounding</a:t>
            </a:r>
          </a:p>
        </p:txBody>
      </p:sp>
    </p:spTree>
    <p:extLst>
      <p:ext uri="{BB962C8B-B14F-4D97-AF65-F5344CB8AC3E}">
        <p14:creationId xmlns:p14="http://schemas.microsoft.com/office/powerpoint/2010/main" val="410880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B0675-9BF7-4871-B65B-15D298C1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43" y="255791"/>
            <a:ext cx="6252937" cy="66507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结果</a:t>
            </a:r>
            <a:r>
              <a:rPr lang="en-US" altLang="zh-CN" dirty="0"/>
              <a:t>·</a:t>
            </a:r>
            <a:r>
              <a:rPr lang="zh-CN" altLang="en-US" dirty="0"/>
              <a:t>阴性对照法</a:t>
            </a:r>
            <a:r>
              <a:rPr lang="en-US" altLang="zh-CN" dirty="0"/>
              <a:t>&amp;</a:t>
            </a:r>
            <a:r>
              <a:rPr lang="zh-CN" altLang="en-US" dirty="0"/>
              <a:t>随机分配不进行克隆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CD4542-B95D-471B-B3AC-9FBDDADD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C74D99-81C3-46C7-BE6D-679941602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3" r="29765"/>
          <a:stretch/>
        </p:blipFill>
        <p:spPr>
          <a:xfrm>
            <a:off x="279943" y="1742440"/>
            <a:ext cx="8066957" cy="16865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D72C1CC-441B-4713-A048-3F9773F5B790}"/>
              </a:ext>
            </a:extLst>
          </p:cNvPr>
          <p:cNvSpPr txBox="1"/>
          <p:nvPr/>
        </p:nvSpPr>
        <p:spPr>
          <a:xfrm>
            <a:off x="279943" y="920863"/>
            <a:ext cx="8781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Supplement Table 5.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8-Year Cancer-Specific Death Risk Difference, Cases per 1000 Individuals and Hazard Ratio, Negative Control Outcome (Death Because of Cancer of Corpus Uteri).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0EE887-12B7-4097-80DF-D55CED673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2" y="3673350"/>
            <a:ext cx="2873468" cy="30350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6901697-60EC-4B1D-9527-B5803163C936}"/>
              </a:ext>
            </a:extLst>
          </p:cNvPr>
          <p:cNvSpPr txBox="1"/>
          <p:nvPr/>
        </p:nvSpPr>
        <p:spPr>
          <a:xfrm>
            <a:off x="3811003" y="3673350"/>
            <a:ext cx="4906277" cy="2508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Appendix Figure 2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 Hazard ratios for breast cancer mortality using different approaches of baseline treatment assignment in women aged 70 to 74 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100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次随机分配法的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HR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取值范围为</a:t>
            </a:r>
            <a:r>
              <a:rPr lang="pl-PL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0.58 (CI, 0.44 to 0.76)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到</a:t>
            </a:r>
            <a:r>
              <a:rPr lang="pl-PL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0.97 (CI, 0.70 to 1.35)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，平均为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0.79,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0.153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。“克隆”法的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HR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</a:t>
            </a:r>
            <a:r>
              <a:rPr lang="pl-PL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0.78 (CI,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pl-PL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0.63 to 0.97)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0.113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12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8CEA8-B66C-43CD-9E1D-6D0760AB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讨论和结论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CCEEEA-CF90-4B83-82B6-A330D67F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5E7EB9-F259-4A93-B3CF-54D4F3D1F285}"/>
              </a:ext>
            </a:extLst>
          </p:cNvPr>
          <p:cNvSpPr txBox="1"/>
          <p:nvPr/>
        </p:nvSpPr>
        <p:spPr>
          <a:xfrm>
            <a:off x="595146" y="850406"/>
            <a:ext cx="7918575" cy="4197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Strength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Limitation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未调整绝经后雌激素使用史、乳腺癌家族史、初潮年龄、首次完整孕产年龄等潜在混杂因素（但这些因素与老年女性乳腺癌发病无较强关联）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仅计算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年乳腺癌死亡率，因为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Medicare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与死因数据库只能链接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1999-2008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年（但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年死亡率和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年死亡率差异应该不大）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在至少做过一次乳腺钼靶筛查的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75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岁以上女性中，继续接受钼靶筛查与停止接受筛查的女性相比，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年乳腺癌死亡无明显差异。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97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2946F-4BAD-41DF-B860-7796CECD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E50499-1F64-4567-B6B2-F37D34D6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FFB797-58F8-4D81-8AF2-0ADBEDF1EDC1}"/>
              </a:ext>
            </a:extLst>
          </p:cNvPr>
          <p:cNvSpPr txBox="1"/>
          <p:nvPr/>
        </p:nvSpPr>
        <p:spPr>
          <a:xfrm>
            <a:off x="595146" y="850406"/>
            <a:ext cx="8193254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敏感性分析和偏倚的评估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Inclusion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participants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Unmeasured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confounders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Alternative strategy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注重研究可重复性和规范性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Emulate multiple trials vs random definition of zero 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Clone vs random assignment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前期工作的扎实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Algorithms for big data cleaning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537A36-20DF-46C4-A953-C149DA16BF32}"/>
              </a:ext>
            </a:extLst>
          </p:cNvPr>
          <p:cNvSpPr txBox="1"/>
          <p:nvPr/>
        </p:nvSpPr>
        <p:spPr>
          <a:xfrm>
            <a:off x="595146" y="5028652"/>
            <a:ext cx="8193254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方法部份的介绍逻辑性不强，有些细节没介绍清楚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文章有些细节前后矛盾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55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52A9B-7756-496D-B1EF-450C03B8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BE17C7-F58B-4F02-BE0E-B09316FF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C35D2A-3AE9-489E-AC84-7A23186923EF}"/>
              </a:ext>
            </a:extLst>
          </p:cNvPr>
          <p:cNvSpPr txBox="1"/>
          <p:nvPr/>
        </p:nvSpPr>
        <p:spPr>
          <a:xfrm>
            <a:off x="595146" y="850406"/>
            <a:ext cx="8193254" cy="3366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不是一种新的统计学方法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不是一种新的研究设计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新的研究范式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除了研究者们常常注重的混杂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未测量混杂无法避免，只能评估影响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更加强调观察性研究数据分析时容易忽视的内容（随访时间起点的选择、纳排标准的选择不正确造成的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selection bias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immortal time bias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可以避免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262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D5FD9-75E9-4823-865E-F05F37B4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·</a:t>
            </a:r>
            <a:r>
              <a:rPr lang="zh-CN" altLang="en-US" dirty="0"/>
              <a:t>一家之言？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8EAE45-190B-4974-8F44-4058D3F3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82B3F1-9EAB-4C12-A064-7395EFF2CC75}"/>
              </a:ext>
            </a:extLst>
          </p:cNvPr>
          <p:cNvSpPr txBox="1"/>
          <p:nvPr/>
        </p:nvSpPr>
        <p:spPr>
          <a:xfrm>
            <a:off x="3642781" y="850179"/>
            <a:ext cx="55907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Comprehensive comparative effectiveness and safety of first-line antihypertensive drug classes: a systematic, multinational, large-scale analysis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89A8FB-16DC-46FC-B162-5407DAD68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7" y="816019"/>
            <a:ext cx="3553248" cy="576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AEEE57B-EE07-4029-9E35-BAD94B43A389}"/>
              </a:ext>
            </a:extLst>
          </p:cNvPr>
          <p:cNvSpPr txBox="1"/>
          <p:nvPr/>
        </p:nvSpPr>
        <p:spPr>
          <a:xfrm>
            <a:off x="3642781" y="2035368"/>
            <a:ext cx="5590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Clinical efficacy of hydroxychloroquine in patients with covid-19 pneumonia who require oxygen: observational comparative study using routine care data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B5F120-6ED6-49B8-92A3-E9FBC859D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26" y="2137713"/>
            <a:ext cx="1352930" cy="576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050AC99-6155-49D6-96F4-1F57F4F5D076}"/>
              </a:ext>
            </a:extLst>
          </p:cNvPr>
          <p:cNvSpPr txBox="1"/>
          <p:nvPr/>
        </p:nvSpPr>
        <p:spPr>
          <a:xfrm>
            <a:off x="3642781" y="3497556"/>
            <a:ext cx="5590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Emulating a target trial of statin use and risk of dementia using cohort data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7DB3372-E409-4073-B737-E1D52A2D0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45" y="3459407"/>
            <a:ext cx="1875693" cy="576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5DA0967-AD8E-422D-9F90-6CD7F3CC9B38}"/>
              </a:ext>
            </a:extLst>
          </p:cNvPr>
          <p:cNvSpPr txBox="1"/>
          <p:nvPr/>
        </p:nvSpPr>
        <p:spPr>
          <a:xfrm>
            <a:off x="3642781" y="4405746"/>
            <a:ext cx="54442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Clinical effectiveness of integrase strand transfer inhibitor-based antiretroviral regimens among adults with human immunodeficiency virus: a collaboration of cohort studies in the United States and Canada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756D610-892F-4F7D-B5C8-0E984DC22D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" t="23014" r="11552" b="26129"/>
          <a:stretch/>
        </p:blipFill>
        <p:spPr>
          <a:xfrm>
            <a:off x="0" y="4781101"/>
            <a:ext cx="3721382" cy="34114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3B70B37-C6AC-4FA8-9922-51AABD2BC648}"/>
              </a:ext>
            </a:extLst>
          </p:cNvPr>
          <p:cNvSpPr txBox="1"/>
          <p:nvPr/>
        </p:nvSpPr>
        <p:spPr>
          <a:xfrm>
            <a:off x="3642781" y="5867935"/>
            <a:ext cx="54442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Comparative Effectiveness of Carotid Endarterectomy vs Initial Medical Therapy in Patients With Asymptomatic Carotid Stenosis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540A693-C9CC-412D-A4E2-C84A4102A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5867935"/>
            <a:ext cx="2244921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35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10BDC23-9765-4479-94C3-CDFE44FA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16E280-19F4-4AEA-9469-E72866C79828}"/>
              </a:ext>
            </a:extLst>
          </p:cNvPr>
          <p:cNvSpPr txBox="1"/>
          <p:nvPr/>
        </p:nvSpPr>
        <p:spPr>
          <a:xfrm>
            <a:off x="3744690" y="3013501"/>
            <a:ext cx="1654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03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650E7-E5AD-4771-8AF4-853F54FF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背景简介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80569F-B45D-43A3-888D-CD6C2D2E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FDC299-F34A-4829-AB7C-FFADC9CA1EEC}"/>
              </a:ext>
            </a:extLst>
          </p:cNvPr>
          <p:cNvSpPr txBox="1"/>
          <p:nvPr/>
        </p:nvSpPr>
        <p:spPr>
          <a:xfrm>
            <a:off x="595146" y="848482"/>
            <a:ext cx="7662455" cy="5859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Existing evidence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RCT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研究：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50-69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岁女性接受乳腺钼靶筛查的获益较为明确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Knowledge gap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既往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RCT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很少纳入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70-74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岁女性，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75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岁以上女性均未纳入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年龄大于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岁女性接受乳腺钼靶筛查的效果未知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USPSTF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（证据不足）、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ACS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（预期寿命超过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年）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Public health impact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美国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75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岁以上女性中，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52%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会继续接受乳腺钼靶筛查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美国超过三分之一的乳腺癌死亡发生在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岁之后诊断乳腺癌的女性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Research Challenge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开展相应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RCT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研究，人为终止对照组筛查，有违伦理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较难开展，难以控制沾染率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Aim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70-74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岁女性和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75-84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岁女性继续接受乳腺癌筛查能否获益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1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4E913-52C1-4307-836D-0E5B150A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·</a:t>
            </a:r>
            <a:r>
              <a:rPr lang="zh-CN" altLang="en-US" dirty="0"/>
              <a:t>数据收集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D351CA-AC6E-4044-825E-03FF2CEA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932793-9CCF-4E2C-B0BD-45BE18EE4061}"/>
              </a:ext>
            </a:extLst>
          </p:cNvPr>
          <p:cNvSpPr txBox="1"/>
          <p:nvPr/>
        </p:nvSpPr>
        <p:spPr>
          <a:xfrm>
            <a:off x="595146" y="850406"/>
            <a:ext cx="791857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Data source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Medicare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1999-2008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：随机抽样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20%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Medicare 40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岁以上女性每年做一次钼靶筛查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Demographic characteristics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年龄、种族、纳入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Medicare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原因、所属地区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Breast cancer diagnosis, both invasive and in situ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Use of preventive services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例如：流感疫苗接种，骨质密度检查，心血管病筛查等等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乳腺钼靶筛查（开发专门算法，应用于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Medicare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数据库，区分筛查性和诊断性钼靶）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GB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Fenton JJ, Med Care, 2014)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Combined comorbidity score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GB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Gagne JJ,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 Clin Epidemiol, 2011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使用住院数据、专业护工照料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presence of breast cancer symptoms or signs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ICD-9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，乳腺肿块、乳腺溢液等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Cause of death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National Death Index (1999 to 2008)</a:t>
            </a:r>
          </a:p>
        </p:txBody>
      </p:sp>
    </p:spTree>
    <p:extLst>
      <p:ext uri="{BB962C8B-B14F-4D97-AF65-F5344CB8AC3E}">
        <p14:creationId xmlns:p14="http://schemas.microsoft.com/office/powerpoint/2010/main" val="309057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CE6AA-7CE7-405A-9C6E-0E6EF94D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传统观察性研究分析方法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AAC351-2869-4842-A1AB-46BF2D0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E20948-5C75-408C-9E36-34F8FCDB3301}"/>
              </a:ext>
            </a:extLst>
          </p:cNvPr>
          <p:cNvSpPr txBox="1"/>
          <p:nvPr/>
        </p:nvSpPr>
        <p:spPr>
          <a:xfrm>
            <a:off x="595146" y="850406"/>
            <a:ext cx="7918575" cy="5562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70-84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岁且健康状况良好的女性是否应该继续筛查乳腺癌？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暴露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继续筛查：继续每年一次钼靶筛查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停止筛查：基线后未接受钼靶筛查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结局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乳腺癌死亡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研究对象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纳入标准：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70-84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岁，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剔除标准：有乳腺癌病史，前九个月有乳腺溢液等疑似乳腺癌症状，预期寿命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&lt;10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随访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起点：进入队列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终点：死亡，退出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Medicare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2008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统计学方法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多因素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Cox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回归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持续性暴露，控制时依混杂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7B13EEB-C101-481F-A48D-1074C76D0A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A95F65-1873-41C6-A665-5BA9BADFA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223" y="1515478"/>
            <a:ext cx="5170781" cy="449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77A97-83EB-48CC-B017-675CFAAC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Emulate a target trial 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F604C-5752-4021-BABA-C4F93A67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7A59CE-1B63-497C-8D97-BF020EDCA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9" t="27815" r="7358"/>
          <a:stretch/>
        </p:blipFill>
        <p:spPr>
          <a:xfrm>
            <a:off x="1112282" y="3619991"/>
            <a:ext cx="6884302" cy="30884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570F248-2087-4FC6-AC0A-4FB71B4FA853}"/>
              </a:ext>
            </a:extLst>
          </p:cNvPr>
          <p:cNvSpPr txBox="1"/>
          <p:nvPr/>
        </p:nvSpPr>
        <p:spPr>
          <a:xfrm>
            <a:off x="595146" y="850406"/>
            <a:ext cx="7918575" cy="295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大多数观察性研究都是在试图模拟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观察性研究劣于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RCT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的主要原因是未随机化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应用各种统计学方法（多因素分析、倾向性评分、工具变量等）减小混杂因素干扰，使其结果接近于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然而研究者分析观察性数据时往往忽视其他重要的因素，比如随访时间起点的确定和纳排标准的选择，有可能会产生比混杂更严重的影响（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Miguel Hernan, JCE, 2016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36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D5FD9-75E9-4823-865E-F05F37B4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前期工作</a:t>
            </a:r>
            <a:r>
              <a:rPr lang="en-US" altLang="zh-CN" dirty="0"/>
              <a:t>·</a:t>
            </a:r>
            <a:r>
              <a:rPr lang="zh-CN" altLang="en-US" dirty="0"/>
              <a:t>理论铺垫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8EAE45-190B-4974-8F44-4058D3F3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82B3F1-9EAB-4C12-A064-7395EFF2CC75}"/>
              </a:ext>
            </a:extLst>
          </p:cNvPr>
          <p:cNvSpPr txBox="1"/>
          <p:nvPr/>
        </p:nvSpPr>
        <p:spPr>
          <a:xfrm>
            <a:off x="3598734" y="2115828"/>
            <a:ext cx="5434676" cy="646331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Using big data to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emulate a target trial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a randomized trial is not available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EEE57B-EE07-4029-9E35-BAD94B43A389}"/>
              </a:ext>
            </a:extLst>
          </p:cNvPr>
          <p:cNvSpPr txBox="1"/>
          <p:nvPr/>
        </p:nvSpPr>
        <p:spPr>
          <a:xfrm>
            <a:off x="3598734" y="3156271"/>
            <a:ext cx="55907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value of explicitly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emulating a target trial when using real world evidence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an application to colorectal cancer screening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DA0967-AD8E-422D-9F90-6CD7F3CC9B38}"/>
              </a:ext>
            </a:extLst>
          </p:cNvPr>
          <p:cNvSpPr txBox="1"/>
          <p:nvPr/>
        </p:nvSpPr>
        <p:spPr>
          <a:xfrm>
            <a:off x="3598735" y="4407570"/>
            <a:ext cx="54346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Specifying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target trial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prevents immortal time bias and other self-inflicted injuries in observational analyses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B70B37-C6AC-4FA8-9922-51AABD2BC648}"/>
              </a:ext>
            </a:extLst>
          </p:cNvPr>
          <p:cNvSpPr txBox="1"/>
          <p:nvPr/>
        </p:nvSpPr>
        <p:spPr>
          <a:xfrm>
            <a:off x="3598734" y="5616468"/>
            <a:ext cx="5444213" cy="92333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Commentary: Should the analysis of observational data always be preceded by specifying </a:t>
            </a:r>
            <a:r>
              <a:rPr lang="en-US" altLang="zh-CN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target experimental trial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CA1C80A-D8F3-4F7A-8B41-690CF8C7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6" y="5574783"/>
            <a:ext cx="2908449" cy="9207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151821-07FD-4309-BB25-8B37A3793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43" y="1959483"/>
            <a:ext cx="2629035" cy="7239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AFDE6C-7997-459F-B865-5D3330D06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7" y="3204301"/>
            <a:ext cx="3444747" cy="3832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30121C-E9B2-44FE-B60A-1CF1DE7139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59" y="4108471"/>
            <a:ext cx="1985403" cy="94543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EB4D2F9-08EC-4E9A-ACD2-0D7D94C72E88}"/>
              </a:ext>
            </a:extLst>
          </p:cNvPr>
          <p:cNvSpPr txBox="1"/>
          <p:nvPr/>
        </p:nvSpPr>
        <p:spPr>
          <a:xfrm>
            <a:off x="3598734" y="764282"/>
            <a:ext cx="54442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Observational studies analyzed like randomized experiments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an application to postmenopausal hormone therapy and coronary heart disease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B10A66D-2D82-405F-B8ED-834DE80006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8" y="920863"/>
            <a:ext cx="2915464" cy="51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5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D5FD9-75E9-4823-865E-F05F37B4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系列工作</a:t>
            </a:r>
            <a:r>
              <a:rPr lang="en-US" altLang="zh-CN" dirty="0"/>
              <a:t>·</a:t>
            </a:r>
            <a:r>
              <a:rPr lang="zh-CN" altLang="en-US" dirty="0"/>
              <a:t>实际应用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8EAE45-190B-4974-8F44-4058D3F3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82B3F1-9EAB-4C12-A064-7395EFF2CC75}"/>
              </a:ext>
            </a:extLst>
          </p:cNvPr>
          <p:cNvSpPr txBox="1"/>
          <p:nvPr/>
        </p:nvSpPr>
        <p:spPr>
          <a:xfrm>
            <a:off x="3642781" y="850179"/>
            <a:ext cx="5590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Avoidable flaws in observational analyses: an application to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statins and cancer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EEE57B-EE07-4029-9E35-BAD94B43A389}"/>
              </a:ext>
            </a:extLst>
          </p:cNvPr>
          <p:cNvSpPr txBox="1"/>
          <p:nvPr/>
        </p:nvSpPr>
        <p:spPr>
          <a:xfrm>
            <a:off x="3642781" y="1993179"/>
            <a:ext cx="55907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Comparison of dynamic monitoring strategies based on CD4 cell counts in virally suppressed, HIV-positive individuals on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 antiretroviral therapy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high-income countries: a prospective, observational study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DA0967-AD8E-422D-9F90-6CD7F3CC9B38}"/>
              </a:ext>
            </a:extLst>
          </p:cNvPr>
          <p:cNvSpPr txBox="1"/>
          <p:nvPr/>
        </p:nvSpPr>
        <p:spPr>
          <a:xfrm>
            <a:off x="3642780" y="3967176"/>
            <a:ext cx="54442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Effectiveness of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 colonoscopy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 prevent colorectal cancer among Medicare beneficiaries aged 70–79 years: a prospective observational study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B70B37-C6AC-4FA8-9922-51AABD2BC648}"/>
              </a:ext>
            </a:extLst>
          </p:cNvPr>
          <p:cNvSpPr txBox="1"/>
          <p:nvPr/>
        </p:nvSpPr>
        <p:spPr>
          <a:xfrm>
            <a:off x="3633244" y="5588616"/>
            <a:ext cx="54442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observational data to emulate a randomized trial of dynamic treatment-switching strategies: an application to </a:t>
            </a:r>
            <a:r>
              <a:rPr lang="en-US" altLang="zh-CN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antiretroviral therapy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15654C-D932-4914-8B70-19FB65D2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2" y="920863"/>
            <a:ext cx="2857647" cy="6350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597334-2F5D-40A3-A6AC-8097404C4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33" y="2439362"/>
            <a:ext cx="2609984" cy="8128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4F6F1A-3A5D-4D1F-843F-2FF8D4ADA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" y="4135670"/>
            <a:ext cx="3576237" cy="63503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CA1C80A-D8F3-4F7A-8B41-690CF8C7E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0" y="5574783"/>
            <a:ext cx="2908449" cy="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77A97-83EB-48CC-B017-675CFAAC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Emulate a target trial 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F604C-5752-4021-BABA-C4F93A67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51CC-5D72-479E-A636-B71D35F7E78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7A59CE-1B63-497C-8D97-BF020EDCA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9" t="27815" r="7358"/>
          <a:stretch/>
        </p:blipFill>
        <p:spPr>
          <a:xfrm>
            <a:off x="1256310" y="1884785"/>
            <a:ext cx="6884302" cy="30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3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8482</TotalTime>
  <Words>2412</Words>
  <Application>Microsoft Office PowerPoint</Application>
  <PresentationFormat>全屏显示(4:3)</PresentationFormat>
  <Paragraphs>241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Calibri</vt:lpstr>
      <vt:lpstr>等线</vt:lpstr>
      <vt:lpstr>Arial</vt:lpstr>
      <vt:lpstr>Wingdings</vt:lpstr>
      <vt:lpstr>微软雅黑</vt:lpstr>
      <vt:lpstr>Calibri Light</vt:lpstr>
      <vt:lpstr>Office 主题​​</vt:lpstr>
      <vt:lpstr>Journal Club</vt:lpstr>
      <vt:lpstr>文献简介</vt:lpstr>
      <vt:lpstr>背景简介</vt:lpstr>
      <vt:lpstr>方法·数据收集</vt:lpstr>
      <vt:lpstr>传统观察性研究分析方法</vt:lpstr>
      <vt:lpstr>Emulate a target trial </vt:lpstr>
      <vt:lpstr>前期工作·理论铺垫</vt:lpstr>
      <vt:lpstr>系列工作·实际应用</vt:lpstr>
      <vt:lpstr>Emulate a target trial </vt:lpstr>
      <vt:lpstr>方法·研究设计</vt:lpstr>
      <vt:lpstr>方法·研究设计</vt:lpstr>
      <vt:lpstr>Emulate a target trial </vt:lpstr>
      <vt:lpstr>方法·研究设计</vt:lpstr>
      <vt:lpstr>方法·研究设计</vt:lpstr>
      <vt:lpstr>方法·研究设计</vt:lpstr>
      <vt:lpstr>方法·统计分析</vt:lpstr>
      <vt:lpstr>方法·研究设计</vt:lpstr>
      <vt:lpstr>方法·统计分析</vt:lpstr>
      <vt:lpstr>方法·敏感性分析</vt:lpstr>
      <vt:lpstr>方法</vt:lpstr>
      <vt:lpstr>结果·乳腺癌死亡率</vt:lpstr>
      <vt:lpstr>结果·分级调整混杂</vt:lpstr>
      <vt:lpstr>结果·评估未测量混杂影响</vt:lpstr>
      <vt:lpstr>结果·阴性对照法&amp;随机分配不进行克隆</vt:lpstr>
      <vt:lpstr>讨论和结论</vt:lpstr>
      <vt:lpstr>思考</vt:lpstr>
      <vt:lpstr>思考</vt:lpstr>
      <vt:lpstr>思考·一家之言？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殿钦</dc:creator>
  <cp:lastModifiedBy>Sun Dianqin</cp:lastModifiedBy>
  <cp:revision>1118</cp:revision>
  <dcterms:created xsi:type="dcterms:W3CDTF">2019-03-28T15:02:16Z</dcterms:created>
  <dcterms:modified xsi:type="dcterms:W3CDTF">2021-09-12T13:41:26Z</dcterms:modified>
</cp:coreProperties>
</file>