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本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和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项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rounakbanik/ted-data-analysis/data" TargetMode="External"/><Relationship Id="rId5" Type="http://schemas.openxmlformats.org/officeDocument/2006/relationships/hyperlink" Target="https://www.kaggle.com/rounakbanik/ted-data-analysis/data" TargetMode="External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rounakbanik/ted-talks" TargetMode="External"/><Relationship Id="rId5" Type="http://schemas.openxmlformats.org/officeDocument/2006/relationships/hyperlink" Target="https://www.kaggle.com/fabiendaniel/film-recommendation-engine" TargetMode="External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0" y="101600"/>
            <a:ext cx="4132948" cy="5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2514600" y="4855900"/>
            <a:ext cx="71298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Team: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Junru Li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Yimin Ma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Huize Ya</a:t>
            </a:r>
            <a:r>
              <a:rPr lang="en-US" sz="2400">
                <a:solidFill>
                  <a:schemeClr val="dk1"/>
                </a:solidFill>
              </a:rPr>
              <a:t>n,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Dianwen Jin</a:t>
            </a:r>
            <a:endParaRPr sz="2400"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Shape 91"/>
          <p:cNvGrpSpPr/>
          <p:nvPr/>
        </p:nvGrpSpPr>
        <p:grpSpPr>
          <a:xfrm>
            <a:off x="0" y="6454967"/>
            <a:ext cx="12192000" cy="403033"/>
            <a:chOff x="0" y="6454967"/>
            <a:chExt cx="12192000" cy="403033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45500" y="6454967"/>
              <a:ext cx="3746500" cy="403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/>
            <p:nvPr/>
          </p:nvSpPr>
          <p:spPr>
            <a:xfrm>
              <a:off x="0" y="6454967"/>
              <a:ext cx="8445500" cy="403033"/>
            </a:xfrm>
            <a:prstGeom prst="rect">
              <a:avLst/>
            </a:prstGeom>
            <a:solidFill>
              <a:srgbClr val="2241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 txBox="1"/>
          <p:nvPr/>
        </p:nvSpPr>
        <p:spPr>
          <a:xfrm>
            <a:off x="292100" y="6492035"/>
            <a:ext cx="271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APMA4990 Intro Data Sci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2209800" y="1846275"/>
            <a:ext cx="8429475" cy="2019300"/>
            <a:chOff x="2209800" y="1846275"/>
            <a:chExt cx="8429475" cy="2019300"/>
          </a:xfrm>
        </p:grpSpPr>
        <p:sp>
          <p:nvSpPr>
            <p:cNvPr id="96" name="Shape 96"/>
            <p:cNvSpPr txBox="1"/>
            <p:nvPr/>
          </p:nvSpPr>
          <p:spPr>
            <a:xfrm>
              <a:off x="2209800" y="1846275"/>
              <a:ext cx="7416900" cy="14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90"/>
                <a:buFont typeface="Arial"/>
                <a:buNone/>
              </a:pPr>
              <a:r>
                <a:rPr b="1" i="0" lang="en-US" sz="10000" u="none" cap="none" strike="noStrike">
                  <a:solidFill>
                    <a:srgbClr val="FF0000"/>
                  </a:solidFill>
                </a:rPr>
                <a:t>TED</a:t>
              </a:r>
              <a:r>
                <a:rPr b="1" i="0" lang="en-US" sz="10000" u="none" cap="none" strike="noStrike">
                  <a:solidFill>
                    <a:srgbClr val="073763"/>
                  </a:solidFill>
                </a:rPr>
                <a:t> Talks </a:t>
              </a:r>
              <a:endParaRPr b="1" i="0" sz="10000" u="none" cap="none" strike="noStrike">
                <a:solidFill>
                  <a:srgbClr val="073763"/>
                </a:solidFill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7167375" y="3066388"/>
              <a:ext cx="3471900" cy="6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CC0000"/>
                  </a:solidFill>
                </a:rPr>
                <a:t>Explore</a:t>
              </a:r>
              <a:r>
                <a:rPr lang="en-US" sz="1700">
                  <a:solidFill>
                    <a:srgbClr val="CC0000"/>
                  </a:solidFill>
                </a:rPr>
                <a:t> the Best </a:t>
              </a:r>
              <a:endParaRPr sz="1700">
                <a:solidFill>
                  <a:srgbClr val="CC0000"/>
                </a:solidFill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CC0000"/>
                  </a:solidFill>
                </a:rPr>
                <a:t>Ideas You Like</a:t>
              </a:r>
              <a:endParaRPr sz="1700">
                <a:solidFill>
                  <a:srgbClr val="CC0000"/>
                </a:solidFill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2543400" y="2947875"/>
              <a:ext cx="49425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073763"/>
                  </a:solidFill>
                </a:rPr>
                <a:t>Recommendation</a:t>
              </a:r>
              <a:endParaRPr b="1" sz="4000">
                <a:solidFill>
                  <a:srgbClr val="073763"/>
                </a:solidFill>
              </a:endParaRPr>
            </a:p>
          </p:txBody>
        </p:sp>
      </p:grp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2133" y="-173025"/>
            <a:ext cx="3589867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Shape 105"/>
          <p:cNvGrpSpPr/>
          <p:nvPr/>
        </p:nvGrpSpPr>
        <p:grpSpPr>
          <a:xfrm>
            <a:off x="0" y="6454967"/>
            <a:ext cx="12192000" cy="403033"/>
            <a:chOff x="0" y="6454967"/>
            <a:chExt cx="12192000" cy="403033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45500" y="6454967"/>
              <a:ext cx="3746500" cy="403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0" y="6454967"/>
              <a:ext cx="8445500" cy="403033"/>
            </a:xfrm>
            <a:prstGeom prst="rect">
              <a:avLst/>
            </a:prstGeom>
            <a:solidFill>
              <a:srgbClr val="2241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Shape 108"/>
          <p:cNvSpPr txBox="1"/>
          <p:nvPr/>
        </p:nvSpPr>
        <p:spPr>
          <a:xfrm>
            <a:off x="292100" y="6492035"/>
            <a:ext cx="271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APMA4990 Intro Data Sci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0" y="11350"/>
            <a:ext cx="12192000" cy="9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28600" y="112000"/>
            <a:ext cx="3690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Arial"/>
              <a:buNone/>
            </a:pPr>
            <a:r>
              <a:rPr b="1" lang="en-US" sz="4290">
                <a:solidFill>
                  <a:srgbClr val="FFFFFF"/>
                </a:solidFill>
              </a:rPr>
              <a:t>Project Goal</a:t>
            </a:r>
            <a:endParaRPr b="1" sz="4290">
              <a:solidFill>
                <a:srgbClr val="FFFFFF"/>
              </a:solidFill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7294700" y="5251325"/>
            <a:ext cx="4073700" cy="740700"/>
            <a:chOff x="7294700" y="5251325"/>
            <a:chExt cx="4073700" cy="740700"/>
          </a:xfrm>
        </p:grpSpPr>
        <p:sp>
          <p:nvSpPr>
            <p:cNvPr id="112" name="Shape 112"/>
            <p:cNvSpPr/>
            <p:nvPr/>
          </p:nvSpPr>
          <p:spPr>
            <a:xfrm>
              <a:off x="7294700" y="5251325"/>
              <a:ext cx="4073700" cy="7407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7505100" y="5377825"/>
              <a:ext cx="37569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Give</a:t>
              </a:r>
              <a:r>
                <a:rPr b="1" lang="en-US" sz="2000">
                  <a:solidFill>
                    <a:srgbClr val="FFFFFF"/>
                  </a:solidFill>
                </a:rPr>
                <a:t> other recommendations</a:t>
              </a:r>
              <a:endParaRPr b="1" sz="2000">
                <a:solidFill>
                  <a:srgbClr val="FFFFFF"/>
                </a:solidFill>
              </a:endParaRPr>
            </a:p>
          </p:txBody>
        </p:sp>
      </p:grp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89575"/>
            <a:ext cx="5715350" cy="3426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Shape 115"/>
          <p:cNvGrpSpPr/>
          <p:nvPr/>
        </p:nvGrpSpPr>
        <p:grpSpPr>
          <a:xfrm>
            <a:off x="425450" y="1123513"/>
            <a:ext cx="2978100" cy="1806113"/>
            <a:chOff x="425450" y="1199713"/>
            <a:chExt cx="2978100" cy="1806113"/>
          </a:xfrm>
        </p:grpSpPr>
        <p:sp>
          <p:nvSpPr>
            <p:cNvPr id="116" name="Shape 116"/>
            <p:cNvSpPr txBox="1"/>
            <p:nvPr/>
          </p:nvSpPr>
          <p:spPr>
            <a:xfrm>
              <a:off x="425450" y="1199713"/>
              <a:ext cx="2978100" cy="15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500+</a:t>
              </a:r>
              <a:endParaRPr b="1" sz="9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937100" y="2312225"/>
              <a:ext cx="16500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/>
                <a:t>TOPICS</a:t>
              </a:r>
              <a:endParaRPr b="1" sz="2700"/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3737875" y="1097050"/>
            <a:ext cx="4226100" cy="1853375"/>
            <a:chOff x="4804675" y="1097050"/>
            <a:chExt cx="4226100" cy="1853375"/>
          </a:xfrm>
        </p:grpSpPr>
        <p:sp>
          <p:nvSpPr>
            <p:cNvPr id="119" name="Shape 119"/>
            <p:cNvSpPr txBox="1"/>
            <p:nvPr/>
          </p:nvSpPr>
          <p:spPr>
            <a:xfrm>
              <a:off x="4804675" y="1097050"/>
              <a:ext cx="4226100" cy="15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3000+</a:t>
              </a:r>
              <a:endParaRPr b="1" sz="9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5867750" y="2256825"/>
              <a:ext cx="16500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/>
                <a:t>TALKS</a:t>
              </a:r>
              <a:endParaRPr b="1" sz="2700"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338625" y="970894"/>
            <a:ext cx="4226100" cy="3143088"/>
            <a:chOff x="7338625" y="1047094"/>
            <a:chExt cx="4226100" cy="3143088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375494">
              <a:off x="8375350" y="1270850"/>
              <a:ext cx="1695450" cy="2695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7338625" y="2075188"/>
              <a:ext cx="4226100" cy="1086900"/>
            </a:xfrm>
            <a:prstGeom prst="rect">
              <a:avLst/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/>
                <a:t>What if I want to watch more similar TED talks but don’t want to waste time on searching?</a:t>
              </a:r>
              <a:endParaRPr b="1" sz="2000"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7270500" y="4018675"/>
            <a:ext cx="4073700" cy="1200900"/>
            <a:chOff x="7270500" y="4018675"/>
            <a:chExt cx="4073700" cy="1200900"/>
          </a:xfrm>
        </p:grpSpPr>
        <p:sp>
          <p:nvSpPr>
            <p:cNvPr id="125" name="Shape 125"/>
            <p:cNvSpPr/>
            <p:nvPr/>
          </p:nvSpPr>
          <p:spPr>
            <a:xfrm>
              <a:off x="7270500" y="4018675"/>
              <a:ext cx="4073700" cy="12009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7346700" y="4171075"/>
              <a:ext cx="39783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Enter a TED talk name you like</a:t>
              </a:r>
              <a:endParaRPr b="1" sz="2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11100" y="3953325"/>
            <a:ext cx="1984800" cy="580800"/>
          </a:xfrm>
          <a:prstGeom prst="homePlate">
            <a:avLst>
              <a:gd fmla="val 50000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11100" y="1414625"/>
            <a:ext cx="1984800" cy="580800"/>
          </a:xfrm>
          <a:prstGeom prst="homePlate">
            <a:avLst>
              <a:gd fmla="val 50000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0" y="6454967"/>
            <a:ext cx="12192000" cy="403033"/>
            <a:chOff x="0" y="6454967"/>
            <a:chExt cx="12192000" cy="403033"/>
          </a:xfrm>
        </p:grpSpPr>
        <p:pic>
          <p:nvPicPr>
            <p:cNvPr id="135" name="Shape 1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45500" y="6454967"/>
              <a:ext cx="3746500" cy="403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/>
            <p:nvPr/>
          </p:nvSpPr>
          <p:spPr>
            <a:xfrm>
              <a:off x="0" y="6454967"/>
              <a:ext cx="8445500" cy="403033"/>
            </a:xfrm>
            <a:prstGeom prst="rect">
              <a:avLst/>
            </a:prstGeom>
            <a:solidFill>
              <a:srgbClr val="2241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Shape 137"/>
          <p:cNvSpPr txBox="1"/>
          <p:nvPr/>
        </p:nvSpPr>
        <p:spPr>
          <a:xfrm>
            <a:off x="292100" y="6492035"/>
            <a:ext cx="271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APMA4990 Intro Data Sci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0" y="11350"/>
            <a:ext cx="12192000" cy="9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15900" y="157175"/>
            <a:ext cx="33654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Arial"/>
              <a:buNone/>
            </a:pPr>
            <a:r>
              <a:rPr b="1" lang="en-US" sz="4290">
                <a:solidFill>
                  <a:srgbClr val="FFFFFF"/>
                </a:solidFill>
              </a:rPr>
              <a:t>Data Source</a:t>
            </a:r>
            <a:endParaRPr b="1" sz="4290">
              <a:solidFill>
                <a:srgbClr val="FFFFFF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68300" y="1232550"/>
            <a:ext cx="6335400" cy="4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Method 1:</a:t>
            </a:r>
            <a:endParaRPr b="1" sz="2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Download from Kaggle:    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http://www.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kaggle.com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Method 2: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Use spider to collect data from web.</a:t>
            </a:r>
            <a:endParaRPr sz="240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 b="0" l="0" r="38620" t="0"/>
          <a:stretch/>
        </p:blipFill>
        <p:spPr>
          <a:xfrm>
            <a:off x="6872150" y="1764250"/>
            <a:ext cx="4671500" cy="33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Shape 147"/>
          <p:cNvGrpSpPr/>
          <p:nvPr/>
        </p:nvGrpSpPr>
        <p:grpSpPr>
          <a:xfrm>
            <a:off x="0" y="6454967"/>
            <a:ext cx="12192000" cy="403033"/>
            <a:chOff x="0" y="6454967"/>
            <a:chExt cx="12192000" cy="403033"/>
          </a:xfrm>
        </p:grpSpPr>
        <p:pic>
          <p:nvPicPr>
            <p:cNvPr id="148" name="Shape 1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45500" y="6454967"/>
              <a:ext cx="3746500" cy="403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Shape 149"/>
            <p:cNvSpPr/>
            <p:nvPr/>
          </p:nvSpPr>
          <p:spPr>
            <a:xfrm>
              <a:off x="0" y="6454967"/>
              <a:ext cx="8445500" cy="403033"/>
            </a:xfrm>
            <a:prstGeom prst="rect">
              <a:avLst/>
            </a:prstGeom>
            <a:solidFill>
              <a:srgbClr val="2241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Shape 150"/>
          <p:cNvSpPr txBox="1"/>
          <p:nvPr/>
        </p:nvSpPr>
        <p:spPr>
          <a:xfrm>
            <a:off x="292100" y="6492035"/>
            <a:ext cx="271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APMA4990 Intro Data Sci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11350"/>
            <a:ext cx="12192000" cy="9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15900" y="80975"/>
            <a:ext cx="21342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Arial"/>
              <a:buNone/>
            </a:pPr>
            <a:r>
              <a:rPr b="1" lang="en-US" sz="4290">
                <a:solidFill>
                  <a:srgbClr val="FFFFFF"/>
                </a:solidFill>
              </a:rPr>
              <a:t>Method</a:t>
            </a:r>
            <a:endParaRPr b="1" sz="4290">
              <a:solidFill>
                <a:srgbClr val="FFFFFF"/>
              </a:solidFill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1039238" y="1024575"/>
            <a:ext cx="4079575" cy="978925"/>
            <a:chOff x="1709850" y="1024575"/>
            <a:chExt cx="4079575" cy="978925"/>
          </a:xfrm>
        </p:grpSpPr>
        <p:sp>
          <p:nvSpPr>
            <p:cNvPr id="154" name="Shape 154"/>
            <p:cNvSpPr/>
            <p:nvPr/>
          </p:nvSpPr>
          <p:spPr>
            <a:xfrm>
              <a:off x="1709850" y="1095700"/>
              <a:ext cx="3872700" cy="9078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1810825" y="1024575"/>
              <a:ext cx="39786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Select one favorite TED talk 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1030238" y="2003506"/>
            <a:ext cx="4221388" cy="1203900"/>
            <a:chOff x="1863775" y="1571717"/>
            <a:chExt cx="4221388" cy="1203900"/>
          </a:xfrm>
        </p:grpSpPr>
        <p:sp>
          <p:nvSpPr>
            <p:cNvPr id="157" name="Shape 157"/>
            <p:cNvSpPr/>
            <p:nvPr/>
          </p:nvSpPr>
          <p:spPr>
            <a:xfrm>
              <a:off x="1863775" y="1571717"/>
              <a:ext cx="3872700" cy="12039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2106563" y="1629100"/>
              <a:ext cx="39786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Create a criteria to define similarity of two talks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1030250" y="3205425"/>
            <a:ext cx="4179375" cy="984000"/>
            <a:chOff x="1710450" y="1639250"/>
            <a:chExt cx="4179375" cy="984000"/>
          </a:xfrm>
        </p:grpSpPr>
        <p:sp>
          <p:nvSpPr>
            <p:cNvPr id="160" name="Shape 160"/>
            <p:cNvSpPr/>
            <p:nvPr/>
          </p:nvSpPr>
          <p:spPr>
            <a:xfrm>
              <a:off x="1710450" y="1715450"/>
              <a:ext cx="3872700" cy="9078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911225" y="1639250"/>
              <a:ext cx="39786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List N talks closest to like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162" name="Shape 162"/>
          <p:cNvSpPr/>
          <p:nvPr/>
        </p:nvSpPr>
        <p:spPr>
          <a:xfrm>
            <a:off x="4962650" y="1115838"/>
            <a:ext cx="6316200" cy="2760300"/>
          </a:xfrm>
          <a:prstGeom prst="leftArrowCallout">
            <a:avLst>
              <a:gd fmla="val 10002" name="adj1"/>
              <a:gd fmla="val 11848" name="adj2"/>
              <a:gd fmla="val 14673" name="adj3"/>
              <a:gd fmla="val 84618" name="adj4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508950" y="701050"/>
            <a:ext cx="57699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Make a coefficient matrix containing 0 or 1, depending on the correspondence between the significance of column  j  and the content of TED talk  i </a:t>
            </a:r>
            <a:endParaRPr sz="2000">
              <a:solidFill>
                <a:srgbClr val="FFFFFF"/>
              </a:solidFill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Rows: TED titles, Columns: tags, main speakers &amp; occupations</a:t>
            </a:r>
            <a:endParaRPr sz="2000"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1030227" y="4072825"/>
            <a:ext cx="4303800" cy="1331768"/>
            <a:chOff x="1792270" y="1565768"/>
            <a:chExt cx="4303800" cy="1043869"/>
          </a:xfrm>
        </p:grpSpPr>
        <p:sp>
          <p:nvSpPr>
            <p:cNvPr id="165" name="Shape 165"/>
            <p:cNvSpPr/>
            <p:nvPr/>
          </p:nvSpPr>
          <p:spPr>
            <a:xfrm>
              <a:off x="1792275" y="1701838"/>
              <a:ext cx="3872700" cy="9078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792270" y="1565768"/>
              <a:ext cx="43038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Select 5 top  talks from the list based on a score</a:t>
              </a:r>
              <a:endParaRPr b="1" sz="2000">
                <a:solidFill>
                  <a:srgbClr val="FFFFFF"/>
                </a:solidFill>
              </a:endParaRPr>
            </a:p>
          </p:txBody>
        </p:sp>
      </p:grpSp>
      <p:sp>
        <p:nvSpPr>
          <p:cNvPr id="167" name="Shape 167"/>
          <p:cNvSpPr/>
          <p:nvPr/>
        </p:nvSpPr>
        <p:spPr>
          <a:xfrm>
            <a:off x="1009250" y="5486550"/>
            <a:ext cx="3871500" cy="613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399675" y="5562750"/>
            <a:ext cx="3275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Finish recommendation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0" y="6454967"/>
            <a:ext cx="12192000" cy="403033"/>
            <a:chOff x="0" y="6454967"/>
            <a:chExt cx="12192000" cy="403033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45500" y="6454967"/>
              <a:ext cx="3746500" cy="403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/>
            <p:nvPr/>
          </p:nvSpPr>
          <p:spPr>
            <a:xfrm>
              <a:off x="0" y="6454967"/>
              <a:ext cx="8445600" cy="402900"/>
            </a:xfrm>
            <a:prstGeom prst="rect">
              <a:avLst/>
            </a:prstGeom>
            <a:solidFill>
              <a:srgbClr val="2241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292100" y="6492035"/>
            <a:ext cx="27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APMA4990 Intro Data Sci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0" y="11350"/>
            <a:ext cx="12192000" cy="9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215900" y="80975"/>
            <a:ext cx="21342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Arial"/>
              <a:buNone/>
            </a:pPr>
            <a:r>
              <a:rPr b="1" lang="en-US" sz="4290">
                <a:solidFill>
                  <a:srgbClr val="FFFFFF"/>
                </a:solidFill>
              </a:rPr>
              <a:t>Method</a:t>
            </a:r>
            <a:endParaRPr b="1" sz="4290">
              <a:solidFill>
                <a:srgbClr val="FFFFFF"/>
              </a:solidFill>
            </a:endParaRPr>
          </a:p>
        </p:txBody>
      </p:sp>
      <p:grpSp>
        <p:nvGrpSpPr>
          <p:cNvPr id="180" name="Shape 180"/>
          <p:cNvGrpSpPr/>
          <p:nvPr/>
        </p:nvGrpSpPr>
        <p:grpSpPr>
          <a:xfrm>
            <a:off x="1039238" y="1024575"/>
            <a:ext cx="4079575" cy="978925"/>
            <a:chOff x="1709850" y="1024575"/>
            <a:chExt cx="4079575" cy="978925"/>
          </a:xfrm>
        </p:grpSpPr>
        <p:sp>
          <p:nvSpPr>
            <p:cNvPr id="181" name="Shape 181"/>
            <p:cNvSpPr/>
            <p:nvPr/>
          </p:nvSpPr>
          <p:spPr>
            <a:xfrm>
              <a:off x="1709850" y="1095700"/>
              <a:ext cx="3872700" cy="9078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1810825" y="1024575"/>
              <a:ext cx="39786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Select one favorite TED talk 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1030238" y="2003506"/>
            <a:ext cx="4221388" cy="1203900"/>
            <a:chOff x="1863775" y="1571717"/>
            <a:chExt cx="4221388" cy="1203900"/>
          </a:xfrm>
        </p:grpSpPr>
        <p:sp>
          <p:nvSpPr>
            <p:cNvPr id="184" name="Shape 184"/>
            <p:cNvSpPr/>
            <p:nvPr/>
          </p:nvSpPr>
          <p:spPr>
            <a:xfrm>
              <a:off x="1863775" y="1571717"/>
              <a:ext cx="3872700" cy="12039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2106563" y="1629100"/>
              <a:ext cx="39786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Create a criteria to define similarity of two talks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1030250" y="3205425"/>
            <a:ext cx="4179375" cy="984000"/>
            <a:chOff x="1710450" y="1639250"/>
            <a:chExt cx="4179375" cy="984000"/>
          </a:xfrm>
        </p:grpSpPr>
        <p:sp>
          <p:nvSpPr>
            <p:cNvPr id="187" name="Shape 187"/>
            <p:cNvSpPr/>
            <p:nvPr/>
          </p:nvSpPr>
          <p:spPr>
            <a:xfrm>
              <a:off x="1710450" y="1715450"/>
              <a:ext cx="3872700" cy="9078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911225" y="1639250"/>
              <a:ext cx="39786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List N talks closest to like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189" name="Shape 189"/>
          <p:cNvSpPr/>
          <p:nvPr/>
        </p:nvSpPr>
        <p:spPr>
          <a:xfrm>
            <a:off x="4962650" y="3207388"/>
            <a:ext cx="6316200" cy="2760300"/>
          </a:xfrm>
          <a:prstGeom prst="leftArrowCallout">
            <a:avLst>
              <a:gd fmla="val 10002" name="adj1"/>
              <a:gd fmla="val 11848" name="adj2"/>
              <a:gd fmla="val 14673" name="adj3"/>
              <a:gd fmla="val 84618" name="adj4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5118825" y="2666550"/>
            <a:ext cx="62097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3 criteria in the score: </a:t>
            </a:r>
            <a:endParaRPr sz="2000">
              <a:solidFill>
                <a:srgbClr val="FFFFFF"/>
              </a:solidFill>
            </a:endParaRP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“rating”    “number of views”   “year of release”</a:t>
            </a:r>
            <a:endParaRPr sz="2000">
              <a:solidFill>
                <a:srgbClr val="FFFFFF"/>
              </a:solidFill>
            </a:endParaRPr>
          </a:p>
          <a:p>
            <a:pPr indent="-3556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Score = Rating * ϕ(# of views) * ϕ(year of release), where ϕ  is a gaussian function:</a:t>
            </a:r>
            <a:endParaRPr sz="2000"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1030227" y="4072825"/>
            <a:ext cx="4303800" cy="1331768"/>
            <a:chOff x="1792270" y="1565768"/>
            <a:chExt cx="4303800" cy="1043869"/>
          </a:xfrm>
        </p:grpSpPr>
        <p:sp>
          <p:nvSpPr>
            <p:cNvPr id="192" name="Shape 192"/>
            <p:cNvSpPr/>
            <p:nvPr/>
          </p:nvSpPr>
          <p:spPr>
            <a:xfrm>
              <a:off x="1792275" y="1701838"/>
              <a:ext cx="3872700" cy="9078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792270" y="1565768"/>
              <a:ext cx="43038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Select 5 top  talks from the list based on a score</a:t>
              </a:r>
              <a:endParaRPr b="1" sz="2000">
                <a:solidFill>
                  <a:srgbClr val="FFFFFF"/>
                </a:solidFill>
              </a:endParaRPr>
            </a:p>
          </p:txBody>
        </p:sp>
      </p:grpSp>
      <p:sp>
        <p:nvSpPr>
          <p:cNvPr id="194" name="Shape 194"/>
          <p:cNvSpPr/>
          <p:nvPr/>
        </p:nvSpPr>
        <p:spPr>
          <a:xfrm>
            <a:off x="1009250" y="5486550"/>
            <a:ext cx="3871500" cy="613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1399675" y="5562750"/>
            <a:ext cx="3275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Finish recommendation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100" y="5354500"/>
            <a:ext cx="121909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0" y="6454967"/>
            <a:ext cx="12192000" cy="403033"/>
            <a:chOff x="0" y="6454967"/>
            <a:chExt cx="12192000" cy="403033"/>
          </a:xfrm>
        </p:grpSpPr>
        <p:pic>
          <p:nvPicPr>
            <p:cNvPr id="203" name="Shape 2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45500" y="6454967"/>
              <a:ext cx="3746500" cy="403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Shape 204"/>
            <p:cNvSpPr/>
            <p:nvPr/>
          </p:nvSpPr>
          <p:spPr>
            <a:xfrm>
              <a:off x="0" y="6454967"/>
              <a:ext cx="8445500" cy="403033"/>
            </a:xfrm>
            <a:prstGeom prst="rect">
              <a:avLst/>
            </a:prstGeom>
            <a:solidFill>
              <a:srgbClr val="2241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Shape 205"/>
          <p:cNvSpPr txBox="1"/>
          <p:nvPr/>
        </p:nvSpPr>
        <p:spPr>
          <a:xfrm>
            <a:off x="292100" y="6492035"/>
            <a:ext cx="271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APMA4990 Intro Data Sci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0" y="11350"/>
            <a:ext cx="12192000" cy="9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139700" y="80963"/>
            <a:ext cx="70104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Arial"/>
              <a:buNone/>
            </a:pPr>
            <a:r>
              <a:rPr b="1" lang="en-US" sz="4290">
                <a:solidFill>
                  <a:srgbClr val="FFFFFF"/>
                </a:solidFill>
              </a:rPr>
              <a:t>Future Improvement</a:t>
            </a:r>
            <a:endParaRPr b="1" sz="4290">
              <a:solidFill>
                <a:srgbClr val="FFFFFF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45500" y="1566175"/>
            <a:ext cx="6576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Our app can predict recommendation </a:t>
            </a:r>
            <a:r>
              <a:rPr lang="en-US" sz="2400">
                <a:solidFill>
                  <a:schemeClr val="dk1"/>
                </a:solidFill>
              </a:rPr>
              <a:t>not only </a:t>
            </a:r>
            <a:r>
              <a:rPr lang="en-US" sz="2400"/>
              <a:t>from a TED talk name, but also from “Topic” ,“Speaker”. </a:t>
            </a:r>
            <a:endParaRPr sz="2400"/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 with other video websites like Bilibili, Webcast platform</a:t>
            </a:r>
            <a:endParaRPr sz="24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4475" y="1072275"/>
            <a:ext cx="3068450" cy="52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>
            <a:off x="0" y="6454967"/>
            <a:ext cx="12192000" cy="403033"/>
            <a:chOff x="0" y="6454967"/>
            <a:chExt cx="12192000" cy="403033"/>
          </a:xfrm>
        </p:grpSpPr>
        <p:pic>
          <p:nvPicPr>
            <p:cNvPr id="216" name="Shape 2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45500" y="6454967"/>
              <a:ext cx="3746500" cy="403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Shape 217"/>
            <p:cNvSpPr/>
            <p:nvPr/>
          </p:nvSpPr>
          <p:spPr>
            <a:xfrm>
              <a:off x="0" y="6454967"/>
              <a:ext cx="8445500" cy="403033"/>
            </a:xfrm>
            <a:prstGeom prst="rect">
              <a:avLst/>
            </a:prstGeom>
            <a:solidFill>
              <a:srgbClr val="2241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Shape 218"/>
          <p:cNvSpPr/>
          <p:nvPr/>
        </p:nvSpPr>
        <p:spPr>
          <a:xfrm>
            <a:off x="571500" y="1701800"/>
            <a:ext cx="60150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https://www.kaggle.com/rounakbanik/ted-talks</a:t>
            </a:r>
            <a:endParaRPr>
              <a:solidFill>
                <a:schemeClr val="dk1"/>
              </a:solidFill>
            </a:endParaRPr>
          </a:p>
          <a:p>
            <a:pPr indent="-304800" lvl="0" marL="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https://www.kaggle.com/fabiendaniel/film-recommendation-engine</a:t>
            </a:r>
            <a:endParaRPr>
              <a:solidFill>
                <a:schemeClr val="dk1"/>
              </a:solidFill>
            </a:endParaRPr>
          </a:p>
          <a:p>
            <a:pPr indent="-304800" lvl="0" marL="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Python Machine Learning Blueprints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292100" y="6492035"/>
            <a:ext cx="271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APMA4990 Intro Data Sci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0" y="11350"/>
            <a:ext cx="12192000" cy="9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139700" y="80975"/>
            <a:ext cx="2828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Arial"/>
              <a:buNone/>
            </a:pPr>
            <a:r>
              <a:rPr b="1" lang="en-US" sz="4290">
                <a:solidFill>
                  <a:srgbClr val="FFFFFF"/>
                </a:solidFill>
              </a:rPr>
              <a:t>Reference</a:t>
            </a:r>
            <a:endParaRPr b="1" sz="4290">
              <a:solidFill>
                <a:srgbClr val="FFFFFF"/>
              </a:solidFill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0725" y="1233525"/>
            <a:ext cx="5091325" cy="50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6454967"/>
            <a:ext cx="12192000" cy="403033"/>
            <a:chOff x="0" y="6454967"/>
            <a:chExt cx="12192000" cy="403033"/>
          </a:xfrm>
        </p:grpSpPr>
        <p:pic>
          <p:nvPicPr>
            <p:cNvPr id="229" name="Shape 2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45500" y="6454967"/>
              <a:ext cx="3746500" cy="403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Shape 230"/>
            <p:cNvSpPr/>
            <p:nvPr/>
          </p:nvSpPr>
          <p:spPr>
            <a:xfrm>
              <a:off x="0" y="6454967"/>
              <a:ext cx="8445500" cy="403033"/>
            </a:xfrm>
            <a:prstGeom prst="rect">
              <a:avLst/>
            </a:prstGeom>
            <a:solidFill>
              <a:srgbClr val="2241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Shape 231"/>
          <p:cNvSpPr txBox="1"/>
          <p:nvPr/>
        </p:nvSpPr>
        <p:spPr>
          <a:xfrm>
            <a:off x="292100" y="6492035"/>
            <a:ext cx="271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APMA4990 Intro Data Sci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457200" y="2151063"/>
            <a:ext cx="1107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Arial"/>
              <a:buNone/>
            </a:pPr>
            <a:r>
              <a:rPr b="1" lang="en-US" sz="10000">
                <a:solidFill>
                  <a:srgbClr val="20124D"/>
                </a:solidFill>
              </a:rPr>
              <a:t>Thank You </a:t>
            </a:r>
            <a:endParaRPr b="1" sz="10000">
              <a:solidFill>
                <a:srgbClr val="20124D"/>
              </a:solidFill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0" y="101600"/>
            <a:ext cx="4132948" cy="5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2819400" y="4855900"/>
            <a:ext cx="71298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Team: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Junru Li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Yimin Ma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Huize Ya</a:t>
            </a:r>
            <a:r>
              <a:rPr lang="en-US" sz="2400">
                <a:solidFill>
                  <a:schemeClr val="dk1"/>
                </a:solidFill>
              </a:rPr>
              <a:t>n,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Dianwen Jin</a:t>
            </a:r>
            <a:endParaRPr sz="2400"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