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0" r:id="rId4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924" y="-7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7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26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8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4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0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7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55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2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1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80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6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7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2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3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75000"/>
                <a:alpha val="33000"/>
              </a:schemeClr>
            </a:gs>
            <a:gs pos="23000">
              <a:schemeClr val="tx2">
                <a:lumMod val="75000"/>
                <a:alpha val="1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BB9B-8A1F-4C83-8C1D-6D56B42ED0B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AFC2-F64B-49A7-9D91-91404350B38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74"/>
            <a:ext cx="30279975" cy="4279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44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490825" y="19569202"/>
            <a:ext cx="14363701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Precognitive dream variables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800" dirty="0">
                <a:solidFill>
                  <a:prstClr val="black"/>
                </a:solidFill>
                <a:latin typeface="Garamond" panose="02020404030301010803" pitchFamily="18" charset="0"/>
              </a:rPr>
              <a:t>PD frequency was not significantly related to PD belief, </a:t>
            </a:r>
            <a:r>
              <a:rPr lang="en-GB" sz="4800" i="1" dirty="0">
                <a:solidFill>
                  <a:prstClr val="black"/>
                </a:solidFill>
                <a:latin typeface="Garamond" panose="02020404030301010803" pitchFamily="18" charset="0"/>
              </a:rPr>
              <a:t>r</a:t>
            </a:r>
            <a:r>
              <a:rPr lang="en-GB" sz="4800" baseline="-25000" dirty="0">
                <a:solidFill>
                  <a:prstClr val="black"/>
                </a:solidFill>
                <a:latin typeface="Garamond" panose="02020404030301010803" pitchFamily="18" charset="0"/>
              </a:rPr>
              <a:t>polyserial </a:t>
            </a:r>
            <a:r>
              <a:rPr lang="en-GB" sz="4800" dirty="0">
                <a:solidFill>
                  <a:prstClr val="black"/>
                </a:solidFill>
                <a:latin typeface="Garamond" panose="02020404030301010803" pitchFamily="18" charset="0"/>
              </a:rPr>
              <a:t>= </a:t>
            </a:r>
            <a:r>
              <a:rPr lang="en-GB" sz="4800" dirty="0">
                <a:solidFill>
                  <a:prstClr val="black"/>
                </a:solidFill>
                <a:latin typeface="Garamond" panose="02020404030301010803" pitchFamily="18" charset="0"/>
              </a:rPr>
              <a:t>.</a:t>
            </a:r>
            <a:r>
              <a:rPr lang="en-GB" sz="4800" dirty="0">
                <a:solidFill>
                  <a:prstClr val="black"/>
                </a:solidFill>
                <a:latin typeface="Garamond" panose="02020404030301010803" pitchFamily="18" charset="0"/>
              </a:rPr>
              <a:t>115</a:t>
            </a:r>
            <a:r>
              <a:rPr lang="en-GB" sz="4800" b="1" dirty="0">
                <a:solidFill>
                  <a:prstClr val="black"/>
                </a:solidFill>
                <a:latin typeface="Garamond" panose="02020404030301010803" pitchFamily="18" charset="0"/>
              </a:rPr>
              <a:t>, </a:t>
            </a:r>
            <a:r>
              <a:rPr lang="en-GB" sz="4800" i="1" dirty="0">
                <a:solidFill>
                  <a:prstClr val="black"/>
                </a:solidFill>
                <a:latin typeface="Garamond" panose="02020404030301010803" pitchFamily="18" charset="0"/>
              </a:rPr>
              <a:t>p</a:t>
            </a:r>
            <a:r>
              <a:rPr lang="en-GB" sz="4800" dirty="0">
                <a:solidFill>
                  <a:prstClr val="black"/>
                </a:solidFill>
                <a:latin typeface="Garamond" panose="02020404030301010803" pitchFamily="18" charset="0"/>
              </a:rPr>
              <a:t> = .056 (2-tailed).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endParaRPr lang="en-GB" sz="4800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8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Regression analysis</a:t>
            </a:r>
            <a:endParaRPr lang="en-GB" sz="4800" b="1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539" y="933450"/>
            <a:ext cx="25938722" cy="4838699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10700" b="1" dirty="0">
                <a:solidFill>
                  <a:srgbClr val="7F0B0B"/>
                </a:solidFill>
                <a:latin typeface="Garamond" panose="02020404030301010803" pitchFamily="18" charset="0"/>
              </a:rPr>
              <a:t>Psychology of Precognitive </a:t>
            </a:r>
            <a:r>
              <a:rPr lang="en-GB" sz="10700" b="1" dirty="0" smtClean="0">
                <a:solidFill>
                  <a:srgbClr val="7F0B0B"/>
                </a:solidFill>
                <a:latin typeface="Garamond" panose="02020404030301010803" pitchFamily="18" charset="0"/>
              </a:rPr>
              <a:t>Dreaming</a:t>
            </a:r>
            <a:r>
              <a:rPr lang="en-GB" sz="10700" b="1" dirty="0">
                <a:solidFill>
                  <a:srgbClr val="7F0B0B"/>
                </a:solidFill>
                <a:latin typeface="Garamond" panose="02020404030301010803" pitchFamily="18" charset="0"/>
              </a:rPr>
              <a:t>: </a:t>
            </a:r>
            <a:r>
              <a:rPr lang="en-GB" sz="10700" dirty="0">
                <a:solidFill>
                  <a:srgbClr val="7F0B0B"/>
                </a:solidFill>
                <a:latin typeface="Garamond" panose="02020404030301010803" pitchFamily="18" charset="0"/>
              </a:rPr>
              <a:t>Relationship between Belief, Experience, and Attitudes Using a New </a:t>
            </a:r>
            <a:r>
              <a:rPr lang="en-GB" sz="10700" dirty="0" smtClean="0">
                <a:solidFill>
                  <a:srgbClr val="7F0B0B"/>
                </a:solidFill>
                <a:latin typeface="Garamond" panose="02020404030301010803" pitchFamily="18" charset="0"/>
              </a:rPr>
              <a:t>Questionnaire</a:t>
            </a:r>
            <a:endParaRPr lang="en-GB" sz="72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" y="247650"/>
            <a:ext cx="29718000" cy="41384458"/>
          </a:xfrm>
          <a:prstGeom prst="rect">
            <a:avLst/>
          </a:prstGeom>
          <a:noFill/>
          <a:ln w="76200">
            <a:solidFill>
              <a:srgbClr val="7F0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399" y="8454009"/>
            <a:ext cx="14363699" cy="6186309"/>
          </a:xfrm>
          <a:prstGeom prst="rect">
            <a:avLst/>
          </a:prstGeom>
          <a:solidFill>
            <a:srgbClr val="7F0B0B">
              <a:alpha val="87000"/>
            </a:srgbClr>
          </a:solidFill>
          <a:ln w="127000" cap="flat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1925" indent="-9525"/>
            <a:r>
              <a:rPr lang="en-GB" sz="7200" b="1" dirty="0">
                <a:solidFill>
                  <a:prstClr val="white"/>
                </a:solidFill>
                <a:latin typeface="Garamond" panose="02020404030301010803" pitchFamily="18" charset="0"/>
              </a:rPr>
              <a:t>Summary</a:t>
            </a:r>
            <a:endParaRPr lang="en-GB" sz="5400" b="1" dirty="0">
              <a:solidFill>
                <a:prstClr val="white"/>
              </a:solidFill>
              <a:latin typeface="Garamond" panose="02020404030301010803" pitchFamily="18" charset="0"/>
            </a:endParaRP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sk-SK" sz="5400" dirty="0">
                <a:solidFill>
                  <a:prstClr val="white"/>
                </a:solidFill>
                <a:latin typeface="Garamond" panose="02020404030301010803" pitchFamily="18" charset="0"/>
              </a:rPr>
              <a:t>63-item questionnaire administered to </a:t>
            </a:r>
            <a:r>
              <a:rPr lang="sk-SK" sz="5400" i="1" dirty="0">
                <a:solidFill>
                  <a:prstClr val="white"/>
                </a:solidFill>
                <a:latin typeface="Garamond" panose="02020404030301010803" pitchFamily="18" charset="0"/>
              </a:rPr>
              <a:t>N</a:t>
            </a: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=</a:t>
            </a:r>
            <a:r>
              <a:rPr lang="sk-SK" sz="5400" dirty="0">
                <a:solidFill>
                  <a:prstClr val="white"/>
                </a:solidFill>
                <a:latin typeface="Garamond" panose="02020404030301010803" pitchFamily="18" charset="0"/>
              </a:rPr>
              <a:t>295</a:t>
            </a:r>
            <a:endParaRPr lang="en-GB" sz="5400" dirty="0">
              <a:solidFill>
                <a:prstClr val="white"/>
              </a:solidFill>
              <a:latin typeface="Garamond" panose="02020404030301010803" pitchFamily="18" charset="0"/>
            </a:endParaRP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5 factors extracted from purified version (31 items)</a:t>
            </a: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Exclusivity and Benefit predicted precognitive dream frequency</a:t>
            </a: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Exclusivity and Clarity predicted belief in PD</a:t>
            </a: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No relationship between PD belief and frequency</a:t>
            </a:r>
            <a:endParaRPr lang="en-GB" sz="5400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325" y="-278142"/>
            <a:ext cx="4335971" cy="43359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61060" y="5982223"/>
            <a:ext cx="13129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1F497D">
                    <a:lumMod val="75000"/>
                  </a:srgbClr>
                </a:solidFill>
                <a:latin typeface="Garamond" panose="02020404030301010803" pitchFamily="18" charset="0"/>
              </a:rPr>
              <a:t>Milan Val</a:t>
            </a:r>
            <a:r>
              <a:rPr lang="sk-SK" sz="6000" dirty="0">
                <a:solidFill>
                  <a:srgbClr val="1F497D">
                    <a:lumMod val="75000"/>
                  </a:srgbClr>
                </a:solidFill>
                <a:latin typeface="Garamond" panose="02020404030301010803" pitchFamily="18" charset="0"/>
              </a:rPr>
              <a:t>ášek</a:t>
            </a:r>
            <a:r>
              <a:rPr lang="en-GB" sz="5400" baseline="30000" dirty="0">
                <a:solidFill>
                  <a:srgbClr val="1F497D">
                    <a:lumMod val="75000"/>
                  </a:srgbClr>
                </a:solidFill>
                <a:cs typeface="Arial" panose="020B0604020202020204" pitchFamily="34" charset="0"/>
              </a:rPr>
              <a:t>*</a:t>
            </a:r>
            <a:r>
              <a:rPr lang="en-GB" sz="6000" dirty="0">
                <a:solidFill>
                  <a:srgbClr val="1F497D">
                    <a:lumMod val="75000"/>
                  </a:srgbClr>
                </a:solidFill>
                <a:latin typeface="Garamond" panose="02020404030301010803" pitchFamily="18" charset="0"/>
              </a:rPr>
              <a:t> and Caroline Watt</a:t>
            </a:r>
          </a:p>
          <a:p>
            <a:pPr algn="ctr"/>
            <a:r>
              <a:rPr lang="en-GB" sz="4800" dirty="0">
                <a:solidFill>
                  <a:srgbClr val="1F497D">
                    <a:lumMod val="75000"/>
                  </a:srgbClr>
                </a:solidFill>
                <a:latin typeface="Garamond" panose="02020404030301010803" pitchFamily="18" charset="0"/>
              </a:rPr>
              <a:t>Department of Psychology, University of Edinburgh</a:t>
            </a:r>
          </a:p>
          <a:p>
            <a:pPr algn="ctr"/>
            <a:r>
              <a:rPr lang="en-GB" sz="4800" baseline="30000" dirty="0">
                <a:solidFill>
                  <a:srgbClr val="1F497D">
                    <a:lumMod val="75000"/>
                  </a:srgbClr>
                </a:solidFill>
                <a:cs typeface="Arial" panose="020B0604020202020204" pitchFamily="34" charset="0"/>
              </a:rPr>
              <a:t>*</a:t>
            </a:r>
            <a:r>
              <a:rPr lang="en-GB" sz="3600" dirty="0">
                <a:solidFill>
                  <a:srgbClr val="1F497D">
                    <a:lumMod val="75000"/>
                  </a:srgbClr>
                </a:solidFill>
                <a:latin typeface="Garamond" panose="02020404030301010803" pitchFamily="18" charset="0"/>
              </a:rPr>
              <a:t>Correspondence at </a:t>
            </a:r>
            <a:r>
              <a:rPr lang="en-GB" sz="3600" dirty="0">
                <a:solidFill>
                  <a:srgbClr val="1F497D">
                    <a:lumMod val="75000"/>
                  </a:srgbClr>
                </a:solidFill>
                <a:latin typeface="Garamond" panose="02020404030301010803" pitchFamily="18" charset="0"/>
              </a:rPr>
              <a:t>mvalasek@staffmail.ed.ac.uk</a:t>
            </a:r>
            <a:endParaRPr lang="en-GB" sz="3600" dirty="0">
              <a:solidFill>
                <a:srgbClr val="1F497D">
                  <a:lumMod val="75000"/>
                </a:srgbClr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396" y="15101768"/>
            <a:ext cx="14363701" cy="2585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1925">
              <a:spcAft>
                <a:spcPts val="2400"/>
              </a:spcAft>
              <a:buClr>
                <a:srgbClr val="C0504D">
                  <a:lumMod val="75000"/>
                </a:srgbClr>
              </a:buClr>
            </a:pPr>
            <a:r>
              <a:rPr lang="en-GB" sz="5400" b="1" dirty="0">
                <a:solidFill>
                  <a:srgbClr val="C0504D">
                    <a:lumMod val="75000"/>
                  </a:srgb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161925">
              <a:spcAft>
                <a:spcPts val="1800"/>
              </a:spcAft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Precognitive dreams (PD) are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dreams that supposedly provide information about future events that could not have been obtained by any known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means. Polls show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that up to 30% of people report having had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this or similar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kind of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experience (Moore, 2005). Such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high frequency of occurrence, coupled with a lack of evidence for the reality of dream precognition from controlled studies (</a:t>
            </a:r>
            <a:r>
              <a:rPr lang="en-GB" sz="4400" dirty="0" err="1">
                <a:solidFill>
                  <a:prstClr val="black"/>
                </a:solidFill>
                <a:latin typeface="Garamond" panose="02020404030301010803" pitchFamily="18" charset="0"/>
              </a:rPr>
              <a:t>Sherwoon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&amp; Roe, 2003), suggests that there are psychological factors involved in these experiences.</a:t>
            </a:r>
          </a:p>
          <a:p>
            <a:pPr marL="161925">
              <a:spcAft>
                <a:spcPts val="1800"/>
              </a:spcAft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The present study addresses the existing dearth of research into this topic, investigating the relationships between PD attitudes, belief, and experience. </a:t>
            </a:r>
          </a:p>
          <a:p>
            <a:pPr marL="161925" indent="371475">
              <a:buClr>
                <a:srgbClr val="C0504D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GB" sz="4400" dirty="0">
              <a:solidFill>
                <a:srgbClr val="C0504D">
                  <a:lumMod val="75000"/>
                </a:srgbClr>
              </a:solidFill>
              <a:latin typeface="Garamond" panose="02020404030301010803" pitchFamily="18" charset="0"/>
            </a:endParaRPr>
          </a:p>
          <a:p>
            <a:pPr marL="161925">
              <a:spcAft>
                <a:spcPts val="2400"/>
              </a:spcAft>
              <a:buClr>
                <a:srgbClr val="C0504D">
                  <a:lumMod val="75000"/>
                </a:srgbClr>
              </a:buClr>
            </a:pPr>
            <a:r>
              <a:rPr lang="en-GB" sz="5400" b="1" dirty="0">
                <a:solidFill>
                  <a:srgbClr val="C0504D">
                    <a:lumMod val="75000"/>
                  </a:srgbClr>
                </a:solidFill>
                <a:latin typeface="Garamond" panose="02020404030301010803" pitchFamily="18" charset="0"/>
              </a:rPr>
              <a:t>Method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Participants</a:t>
            </a:r>
            <a:endParaRPr lang="en-GB" sz="4800" b="1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161925">
              <a:spcAft>
                <a:spcPts val="1800"/>
              </a:spcAft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Self-reported “precognitive dreamers” (</a:t>
            </a:r>
            <a:r>
              <a:rPr lang="en-GB" sz="4400" i="1" dirty="0">
                <a:solidFill>
                  <a:prstClr val="black"/>
                </a:solidFill>
                <a:latin typeface="Garamond" panose="02020404030301010803" pitchFamily="18" charset="0"/>
              </a:rPr>
              <a:t>N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= 295, 60.3% females, mean age 31.19 years, SD = 11.63) recruited via social networks and online fora.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Measures</a:t>
            </a:r>
            <a:endParaRPr lang="en-GB" sz="4400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Belief in PD was assessed using a 4-item Likert scale (1 = ‘Completely disagree’ to 7 = ‘Completely agree’; α = .92).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PD frequency was measured using a single item: “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Approximately how often you have had a precognitive dream over the last few years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?”.</a:t>
            </a:r>
          </a:p>
          <a:p>
            <a:pPr marL="161925">
              <a:spcAft>
                <a:spcPts val="1800"/>
              </a:spcAft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A 63-item Precognitive Dream Inventory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(PDI) was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devised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to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assess attitudes towards precognitive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dreams using a 7-point 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Likert scale. The items were designed to address 9 a priori factors with 7 items per factor.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Analysis</a:t>
            </a:r>
            <a:endParaRPr lang="en-GB" sz="4800" b="1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Factor analysis of PDI using WLS with </a:t>
            </a:r>
            <a:r>
              <a:rPr lang="en-GB" sz="4400" dirty="0" err="1">
                <a:solidFill>
                  <a:prstClr val="black"/>
                </a:solidFill>
                <a:latin typeface="Garamond" panose="02020404030301010803" pitchFamily="18" charset="0"/>
              </a:rPr>
              <a:t>Geomin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rotation on a matrix of </a:t>
            </a:r>
            <a:r>
              <a:rPr lang="en-GB" sz="4400" dirty="0" err="1">
                <a:solidFill>
                  <a:prstClr val="black"/>
                </a:solidFill>
                <a:latin typeface="Garamond" panose="02020404030301010803" pitchFamily="18" charset="0"/>
              </a:rPr>
              <a:t>polychoric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 correlations.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Ordered logistic regression of PD frequency on gender, age, education, and PDI dimensions.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OLS  regression on PD belief on gender, age, education, and PDI dimensions.</a:t>
            </a:r>
            <a:endParaRPr lang="en-GB" sz="4400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16201" y="32100288"/>
            <a:ext cx="14392274" cy="701730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 w="127000" cap="flat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1925" indent="-9525"/>
            <a:r>
              <a:rPr lang="en-GB" sz="7200" b="1" dirty="0">
                <a:solidFill>
                  <a:prstClr val="white"/>
                </a:solidFill>
                <a:latin typeface="Garamond" panose="02020404030301010803" pitchFamily="18" charset="0"/>
              </a:rPr>
              <a:t>What next?</a:t>
            </a:r>
            <a:endParaRPr lang="en-GB" sz="5400" b="1" dirty="0">
              <a:solidFill>
                <a:prstClr val="white"/>
              </a:solidFill>
              <a:latin typeface="Garamond" panose="02020404030301010803" pitchFamily="18" charset="0"/>
            </a:endParaRP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Replicate exploratory results of both the factor analysis and the regression analyses.</a:t>
            </a: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Explore the relationships between PDI and Big5 dimensions.</a:t>
            </a:r>
          </a:p>
          <a:p>
            <a:pPr marL="161925" indent="371475">
              <a:buFont typeface="Arial" panose="020B0604020202020204" pitchFamily="34" charset="0"/>
              <a:buChar char="•"/>
            </a:pPr>
            <a:r>
              <a:rPr lang="en-GB" sz="5400" dirty="0">
                <a:solidFill>
                  <a:prstClr val="white"/>
                </a:solidFill>
                <a:latin typeface="Garamond" panose="02020404030301010803" pitchFamily="18" charset="0"/>
              </a:rPr>
              <a:t>Cluster analysis of participant response patterns may reveal types of “precognitive dreamers” each with its own psychological mechanics.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525" y="13976386"/>
            <a:ext cx="7035798" cy="5121572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316198" y="8687749"/>
            <a:ext cx="6972302" cy="10710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61925">
              <a:spcAft>
                <a:spcPts val="2400"/>
              </a:spcAft>
              <a:buClr>
                <a:srgbClr val="C0504D">
                  <a:lumMod val="75000"/>
                </a:srgbClr>
              </a:buClr>
            </a:pPr>
            <a:r>
              <a:rPr lang="en-GB" sz="5400" b="1" dirty="0">
                <a:solidFill>
                  <a:srgbClr val="C0504D">
                    <a:lumMod val="75000"/>
                  </a:srgbClr>
                </a:solidFill>
                <a:latin typeface="Garamond" panose="02020404030301010803" pitchFamily="18" charset="0"/>
              </a:rPr>
              <a:t>Results</a:t>
            </a: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Factor Analysis</a:t>
            </a:r>
            <a:endParaRPr lang="en-GB" sz="4800" b="1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  <a:p>
            <a:pPr marL="161925">
              <a:buClr>
                <a:srgbClr val="C0504D">
                  <a:lumMod val="75000"/>
                </a:srgbClr>
              </a:buClr>
            </a:pP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We compared 3 to 7-factor solutions and extracted 5 factors based on model fit and interpretability of factors. Next, we purified the PDI by dropping items with communalities &lt; .3, small loadings, and multiple cross-loadings. The resulting factors were named 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“</a:t>
            </a: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Exclusivity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”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,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 “</a:t>
            </a: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Benefit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”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,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 “</a:t>
            </a: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Privacy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”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,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 “</a:t>
            </a: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Negative emotion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”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, and 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“</a:t>
            </a:r>
            <a:r>
              <a:rPr lang="en-GB" sz="4400" b="1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Clarity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”</a:t>
            </a:r>
            <a:r>
              <a:rPr lang="en-GB" sz="4400" dirty="0">
                <a:solidFill>
                  <a:prstClr val="black"/>
                </a:solidFill>
                <a:latin typeface="Garamond" panose="02020404030301010803" pitchFamily="18" charset="0"/>
              </a:rPr>
              <a:t>.</a:t>
            </a:r>
            <a:r>
              <a:rPr lang="en-GB" sz="44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 </a:t>
            </a:r>
            <a:endParaRPr lang="en-GB" sz="4400" dirty="0">
              <a:solidFill>
                <a:srgbClr val="C0504D">
                  <a:lumMod val="50000"/>
                </a:srgbClr>
              </a:solidFill>
              <a:latin typeface="Garamond" panose="02020404030301010803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502" y="23307403"/>
            <a:ext cx="18616348" cy="469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502" y="28006675"/>
            <a:ext cx="18616348" cy="431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316198" y="39262582"/>
            <a:ext cx="143922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1925"/>
            <a:r>
              <a:rPr lang="en-GB" sz="3600" b="1" dirty="0">
                <a:solidFill>
                  <a:prstClr val="black"/>
                </a:solidFill>
                <a:latin typeface="Garamond" panose="02020404030301010803" pitchFamily="18" charset="0"/>
              </a:rPr>
              <a:t>References</a:t>
            </a:r>
            <a:endParaRPr lang="en-GB" sz="3600" b="1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marL="1000125" indent="-838200"/>
            <a:r>
              <a:rPr lang="en-GB" sz="3200" dirty="0">
                <a:solidFill>
                  <a:prstClr val="black"/>
                </a:solidFill>
                <a:latin typeface="Garamond" panose="02020404030301010803" pitchFamily="18" charset="0"/>
              </a:rPr>
              <a:t>Moore, D. (2005). Three in four Americans believe in paranormal. </a:t>
            </a:r>
            <a:r>
              <a:rPr lang="en-GB" sz="3200" dirty="0">
                <a:solidFill>
                  <a:prstClr val="black"/>
                </a:solidFill>
                <a:latin typeface="Garamond" panose="02020404030301010803" pitchFamily="18" charset="0"/>
              </a:rPr>
              <a:t>Gallup </a:t>
            </a:r>
            <a:r>
              <a:rPr lang="en-GB" sz="3200" dirty="0">
                <a:solidFill>
                  <a:prstClr val="black"/>
                </a:solidFill>
                <a:latin typeface="Garamond" panose="02020404030301010803" pitchFamily="18" charset="0"/>
              </a:rPr>
              <a:t>news </a:t>
            </a:r>
            <a:r>
              <a:rPr lang="en-GB" sz="3200" dirty="0">
                <a:solidFill>
                  <a:prstClr val="black"/>
                </a:solidFill>
                <a:latin typeface="Garamond" panose="02020404030301010803" pitchFamily="18" charset="0"/>
              </a:rPr>
              <a:t>report.</a:t>
            </a:r>
          </a:p>
          <a:p>
            <a:pPr marL="1000125" indent="-838200"/>
            <a:r>
              <a:rPr lang="en-GB" sz="3200" dirty="0">
                <a:solidFill>
                  <a:prstClr val="black"/>
                </a:solidFill>
                <a:latin typeface="Garamond" panose="02020404030301010803" pitchFamily="18" charset="0"/>
              </a:rPr>
              <a:t>Sherwood</a:t>
            </a:r>
            <a:r>
              <a:rPr lang="en-GB" sz="3200" dirty="0">
                <a:solidFill>
                  <a:prstClr val="black"/>
                </a:solidFill>
                <a:latin typeface="Garamond" panose="02020404030301010803" pitchFamily="18" charset="0"/>
              </a:rPr>
              <a:t>, S. J., &amp; Roe, C. A. (2003). A review of dream ESP studies conducted since the Maimonides dream ESP programme. Journal of Consciousness Studies, 10, 85-109.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" y="41846982"/>
            <a:ext cx="29718000" cy="707886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C0504D">
                    <a:lumMod val="50000"/>
                  </a:srgbClr>
                </a:solidFill>
                <a:latin typeface="Garamond" panose="02020404030301010803" pitchFamily="18" charset="0"/>
              </a:rPr>
              <a:t>This research was supported in part by grants from the Parapsychological Association and the Perrott-Warrick Fund.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525" y="8525824"/>
            <a:ext cx="7035798" cy="512157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87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578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1_Office Theme</vt:lpstr>
      <vt:lpstr>Office Theme</vt:lpstr>
      <vt:lpstr>PowerPoint Presentation</vt:lpstr>
      <vt:lpstr>Psychology of Precognitive Dreaming: Relationship between Belief, Experience, and Attitudes Using a New Questionnaire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Precognitive Dreaming: Relationship between Belief, Experience, and Attitudes Using a New Questionnaire</dc:title>
  <dc:creator>VALÁSEK Milan</dc:creator>
  <cp:lastModifiedBy>VALÁSEK Milan</cp:lastModifiedBy>
  <cp:revision>3</cp:revision>
  <dcterms:created xsi:type="dcterms:W3CDTF">2014-04-17T11:33:01Z</dcterms:created>
  <dcterms:modified xsi:type="dcterms:W3CDTF">2014-04-17T13:35:18Z</dcterms:modified>
</cp:coreProperties>
</file>