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5" r:id="rId2"/>
    <p:sldId id="307" r:id="rId3"/>
    <p:sldId id="308" r:id="rId4"/>
  </p:sldIdLst>
  <p:sldSz cx="11887200" cy="8229600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46">
          <p15:clr>
            <a:srgbClr val="A4A3A4"/>
          </p15:clr>
        </p15:guide>
        <p15:guide id="2" orient="horz" pos="676">
          <p15:clr>
            <a:srgbClr val="A4A3A4"/>
          </p15:clr>
        </p15:guide>
        <p15:guide id="3" orient="horz" pos="2859">
          <p15:clr>
            <a:srgbClr val="A4A3A4"/>
          </p15:clr>
        </p15:guide>
        <p15:guide id="4" orient="horz" pos="2095">
          <p15:clr>
            <a:srgbClr val="A4A3A4"/>
          </p15:clr>
        </p15:guide>
        <p15:guide id="5" orient="horz" pos="2084">
          <p15:clr>
            <a:srgbClr val="A4A3A4"/>
          </p15:clr>
        </p15:guide>
        <p15:guide id="6" orient="horz" pos="2627">
          <p15:clr>
            <a:srgbClr val="A4A3A4"/>
          </p15:clr>
        </p15:guide>
        <p15:guide id="7" orient="horz" pos="2738">
          <p15:clr>
            <a:srgbClr val="A4A3A4"/>
          </p15:clr>
        </p15:guide>
        <p15:guide id="8" pos="287">
          <p15:clr>
            <a:srgbClr val="A4A3A4"/>
          </p15:clr>
        </p15:guide>
        <p15:guide id="9" pos="5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FB547"/>
    <a:srgbClr val="F6750A"/>
    <a:srgbClr val="1B5B98"/>
    <a:srgbClr val="A6A6A6"/>
    <a:srgbClr val="1C5D9C"/>
    <a:srgbClr val="23A3FF"/>
    <a:srgbClr val="C30D3E"/>
    <a:srgbClr val="5F5E5F"/>
    <a:srgbClr val="D97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97" autoAdjust="0"/>
    <p:restoredTop sz="50000" autoAdjust="0"/>
  </p:normalViewPr>
  <p:slideViewPr>
    <p:cSldViewPr snapToGrid="0">
      <p:cViewPr>
        <p:scale>
          <a:sx n="90" d="100"/>
          <a:sy n="90" d="100"/>
        </p:scale>
        <p:origin x="-296" y="296"/>
      </p:cViewPr>
      <p:guideLst>
        <p:guide orient="horz" pos="5034"/>
        <p:guide orient="horz" pos="1081"/>
        <p:guide orient="horz" pos="4574"/>
        <p:guide orient="horz" pos="3352"/>
        <p:guide orient="horz" pos="3335"/>
        <p:guide orient="horz" pos="4204"/>
        <p:guide orient="horz" pos="4381"/>
        <p:guide pos="374"/>
        <p:guide pos="73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7029-21FD-0E45-9B18-FF3DD5B31417}" type="datetimeFigureOut">
              <a:rPr lang="en-US" smtClean="0">
                <a:latin typeface="Helvetica"/>
              </a:rPr>
              <a:t>10/27/18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E576B-9268-014E-81E5-DE49DD909E4F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9002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9BBF7E23-A315-CF44-AB07-C8184967DF75}" type="datetimeFigureOut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66640C59-6104-9F4C-A003-E51441BAF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5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X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1" y="7210333"/>
            <a:ext cx="2003707" cy="68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1" y="4"/>
            <a:ext cx="11899086" cy="6737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620386"/>
            <a:ext cx="11887200" cy="183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4362" y="2670629"/>
            <a:ext cx="9901871" cy="1828800"/>
          </a:xfrm>
        </p:spPr>
        <p:txBody>
          <a:bodyPr anchor="b">
            <a:normAutofit/>
          </a:bodyPr>
          <a:lstStyle>
            <a:lvl1pPr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2027" y="4673609"/>
            <a:ext cx="9503569" cy="1348741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/>
          <a:srcRect b="26066"/>
          <a:stretch/>
        </p:blipFill>
        <p:spPr>
          <a:xfrm>
            <a:off x="2967817" y="7235573"/>
            <a:ext cx="2433286" cy="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"/>
            <a:ext cx="11897205" cy="80118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62" y="2841387"/>
            <a:ext cx="8748360" cy="2568347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300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70846" y="9811657"/>
            <a:ext cx="1448164" cy="13759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9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2" y="1841501"/>
            <a:ext cx="9901871" cy="5420981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3" y="1841503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544797" y="1841987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3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2" y="1841503"/>
            <a:ext cx="9901871" cy="4972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bulleted text</a:t>
            </a:r>
          </a:p>
          <a:p>
            <a:pPr lvl="1"/>
            <a:r>
              <a:rPr lang="en-US" dirty="0" smtClean="0"/>
              <a:t>Level two bullets</a:t>
            </a:r>
          </a:p>
          <a:p>
            <a:pPr lvl="2"/>
            <a:r>
              <a:rPr lang="en-US" dirty="0" smtClean="0"/>
              <a:t>Level three secondary bullets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" y="8001041"/>
            <a:ext cx="11903049" cy="242821"/>
            <a:chOff x="0" y="5042769"/>
            <a:chExt cx="6077347" cy="100731"/>
          </a:xfrm>
        </p:grpSpPr>
        <p:sp>
          <p:nvSpPr>
            <p:cNvPr id="4" name="Rectangle 3"/>
            <p:cNvSpPr/>
            <p:nvPr userDrawn="1"/>
          </p:nvSpPr>
          <p:spPr>
            <a:xfrm>
              <a:off x="99214" y="5042916"/>
              <a:ext cx="100584" cy="100584"/>
            </a:xfrm>
            <a:prstGeom prst="rect">
              <a:avLst/>
            </a:prstGeom>
            <a:solidFill>
              <a:srgbClr val="1C5D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5042916"/>
              <a:ext cx="100584" cy="100584"/>
            </a:xfrm>
            <a:prstGeom prst="rect">
              <a:avLst/>
            </a:prstGeom>
            <a:solidFill>
              <a:srgbClr val="0E33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98093" y="5042769"/>
              <a:ext cx="5879254" cy="100731"/>
            </a:xfrm>
            <a:prstGeom prst="rect">
              <a:avLst/>
            </a:prstGeom>
            <a:solidFill>
              <a:srgbClr val="0922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93067" y="8026400"/>
            <a:ext cx="118872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fld id="{CF5EE2B4-9DBA-6849-8F7F-9E5D83453D7D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9" r:id="rId2"/>
    <p:sldLayoutId id="2147483665" r:id="rId3"/>
    <p:sldLayoutId id="2147483673" r:id="rId4"/>
    <p:sldLayoutId id="2147483674" r:id="rId5"/>
    <p:sldLayoutId id="2147483662" r:id="rId6"/>
    <p:sldLayoutId id="2147483672" r:id="rId7"/>
    <p:sldLayoutId id="214748365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36433" rtl="0" eaLnBrk="1" latinLnBrk="0" hangingPunct="1">
        <a:spcBef>
          <a:spcPct val="0"/>
        </a:spcBef>
        <a:buNone/>
        <a:defRPr sz="2300" b="1" i="0" kern="120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210476" indent="-210476" algn="l" defTabSz="536433" rtl="0" eaLnBrk="1" latinLnBrk="0" hangingPunct="1">
        <a:spcBef>
          <a:spcPts val="1408"/>
        </a:spcBef>
        <a:buClr>
          <a:srgbClr val="BD961F"/>
        </a:buClr>
        <a:buFont typeface="Wingdings" charset="2"/>
        <a:buChar char="§"/>
        <a:tabLst/>
        <a:defRPr sz="2000" kern="1200" baseline="0">
          <a:solidFill>
            <a:schemeClr val="tx1"/>
          </a:solidFill>
          <a:latin typeface="Helvetica"/>
          <a:ea typeface="+mn-ea"/>
          <a:cs typeface="Helvetica"/>
        </a:defRPr>
      </a:lvl1pPr>
      <a:lvl2pPr marL="469379" indent="-258904" algn="l" defTabSz="536433" rtl="0" eaLnBrk="1" latinLnBrk="0" hangingPunct="1">
        <a:spcBef>
          <a:spcPts val="704"/>
        </a:spcBef>
        <a:buClr>
          <a:schemeClr val="tx1">
            <a:lumMod val="60000"/>
            <a:lumOff val="40000"/>
          </a:schemeClr>
        </a:buClr>
        <a:buFont typeface="Helvetica" charset="0"/>
        <a:buChar char="−"/>
        <a:tabLst/>
        <a:defRPr sz="1800" kern="1200" baseline="0">
          <a:solidFill>
            <a:schemeClr val="tx1"/>
          </a:solidFill>
          <a:latin typeface="Helvetica"/>
          <a:ea typeface="+mn-ea"/>
          <a:cs typeface="Helvetica"/>
        </a:defRPr>
      </a:lvl2pPr>
      <a:lvl3pPr marL="730145" indent="-260766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 charset="0"/>
        <a:buChar char="•"/>
        <a:tabLst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674266" indent="-173224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735733" indent="-130383" algn="l" defTabSz="536433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3229746" y="2616818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05823" y="2387600"/>
            <a:ext cx="9921772" cy="2844800"/>
            <a:chOff x="838200" y="2387600"/>
            <a:chExt cx="9181084" cy="28448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4318000"/>
              <a:ext cx="2159000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1. Statistical model(s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4200" y="43180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2. Economic model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61300" y="43053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3. Decision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1600" y="23876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Uncertainty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V="1">
              <a:off x="1917700" y="3302000"/>
              <a:ext cx="1435100" cy="10160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0"/>
            </p:cNvCxnSpPr>
            <p:nvPr/>
          </p:nvCxnSpPr>
          <p:spPr>
            <a:xfrm>
              <a:off x="4216400" y="3289300"/>
              <a:ext cx="1256792" cy="1028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3"/>
              <a:endCxn id="13" idx="1"/>
            </p:cNvCxnSpPr>
            <p:nvPr/>
          </p:nvCxnSpPr>
          <p:spPr>
            <a:xfrm>
              <a:off x="2997200" y="4775200"/>
              <a:ext cx="1397000" cy="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3"/>
              <a:endCxn id="14" idx="1"/>
            </p:cNvCxnSpPr>
            <p:nvPr/>
          </p:nvCxnSpPr>
          <p:spPr>
            <a:xfrm flipV="1">
              <a:off x="6552184" y="4762500"/>
              <a:ext cx="1309116" cy="12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71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1994514" y="2618229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14554"/>
              </p:ext>
            </p:extLst>
          </p:nvPr>
        </p:nvGraphicFramePr>
        <p:xfrm>
          <a:off x="3367233" y="3341798"/>
          <a:ext cx="1710943" cy="9758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10943"/>
              </a:tblGrid>
              <a:tr h="3210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Model</a:t>
                      </a:r>
                      <a:r>
                        <a:rPr lang="en-US" sz="1000" baseline="0" dirty="0" smtClean="0"/>
                        <a:t> structure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65479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Disease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Utility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Cost model</a:t>
                      </a: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24" idx="3"/>
            <a:endCxn id="28" idx="1"/>
          </p:cNvCxnSpPr>
          <p:nvPr/>
        </p:nvCxnSpPr>
        <p:spPr>
          <a:xfrm flipV="1">
            <a:off x="5078176" y="3826905"/>
            <a:ext cx="471960" cy="280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99608"/>
              </p:ext>
            </p:extLst>
          </p:nvPr>
        </p:nvGraphicFramePr>
        <p:xfrm>
          <a:off x="5550136" y="3338989"/>
          <a:ext cx="1576187" cy="9758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76187"/>
              </a:tblGrid>
              <a:tr h="3210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Output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65479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Disease</a:t>
                      </a:r>
                      <a:r>
                        <a:rPr lang="en-US" sz="1000" kern="1200" baseline="0" dirty="0" smtClean="0">
                          <a:effectLst/>
                        </a:rPr>
                        <a:t> progression</a:t>
                      </a:r>
                      <a:endParaRPr lang="en-US" sz="10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Costs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QALYs</a:t>
                      </a: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30894"/>
              </p:ext>
            </p:extLst>
          </p:nvPr>
        </p:nvGraphicFramePr>
        <p:xfrm>
          <a:off x="642894" y="4030376"/>
          <a:ext cx="1591056" cy="9022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91056"/>
              </a:tblGrid>
              <a:tr h="2703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Input data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567167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Treatment</a:t>
                      </a:r>
                      <a:r>
                        <a:rPr lang="en-US" sz="1000" kern="1200" baseline="0" dirty="0" smtClean="0">
                          <a:effectLst/>
                        </a:rPr>
                        <a:t> strategies</a:t>
                      </a:r>
                      <a:endParaRPr lang="en-US" sz="10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Patients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Health states</a:t>
                      </a: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2809"/>
              </p:ext>
            </p:extLst>
          </p:nvPr>
        </p:nvGraphicFramePr>
        <p:xfrm>
          <a:off x="625955" y="2800006"/>
          <a:ext cx="1586727" cy="9022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86727"/>
              </a:tblGrid>
              <a:tr h="2703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Parameter estimates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567167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Survival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Linear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mr-IN" sz="1000" kern="1200" dirty="0" smtClean="0">
                          <a:effectLst/>
                        </a:rPr>
                        <a:t>…</a:t>
                      </a:r>
                      <a:endParaRPr lang="en-US" sz="1000" kern="1200" dirty="0" smtClean="0">
                        <a:effectLst/>
                      </a:endParaRP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237070" y="1185603"/>
            <a:ext cx="11193268" cy="3936290"/>
            <a:chOff x="237070" y="1185603"/>
            <a:chExt cx="11193268" cy="3936290"/>
          </a:xfrm>
        </p:grpSpPr>
        <p:sp>
          <p:nvSpPr>
            <p:cNvPr id="36" name="Rectangle 35"/>
            <p:cNvSpPr/>
            <p:nvPr/>
          </p:nvSpPr>
          <p:spPr>
            <a:xfrm>
              <a:off x="237070" y="2170114"/>
              <a:ext cx="2387676" cy="2951779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1260" y="1185603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Estimation data         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5675" y="2694991"/>
              <a:ext cx="2089219" cy="3104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2. Economic model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8054" y="2268886"/>
              <a:ext cx="1724862" cy="2850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/>
                <a:t>1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 Statistical model(s)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0984" y="2596221"/>
              <a:ext cx="4191123" cy="208826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840369" y="3482708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MCDA</a:t>
              </a:r>
            </a:p>
          </p:txBody>
        </p:sp>
        <p:cxnSp>
          <p:nvCxnSpPr>
            <p:cNvPr id="9" name="Straight Arrow Connector 8"/>
            <p:cNvCxnSpPr>
              <a:stCxn id="16" idx="2"/>
              <a:endCxn id="36" idx="0"/>
            </p:cNvCxnSpPr>
            <p:nvPr/>
          </p:nvCxnSpPr>
          <p:spPr>
            <a:xfrm>
              <a:off x="1421940" y="1721406"/>
              <a:ext cx="8968" cy="44870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879527" y="2593412"/>
              <a:ext cx="3550811" cy="208826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49198" y="2734512"/>
              <a:ext cx="2089219" cy="3104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3. Decision analysis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58270" y="3494009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CEA</a:t>
              </a:r>
            </a:p>
          </p:txBody>
        </p:sp>
      </p:grpSp>
      <p:cxnSp>
        <p:nvCxnSpPr>
          <p:cNvPr id="54" name="Straight Arrow Connector 53"/>
          <p:cNvCxnSpPr>
            <a:stCxn id="36" idx="3"/>
            <a:endCxn id="7" idx="1"/>
          </p:cNvCxnSpPr>
          <p:nvPr/>
        </p:nvCxnSpPr>
        <p:spPr>
          <a:xfrm flipV="1">
            <a:off x="2624746" y="3640354"/>
            <a:ext cx="536238" cy="565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49" idx="1"/>
          </p:cNvCxnSpPr>
          <p:nvPr/>
        </p:nvCxnSpPr>
        <p:spPr>
          <a:xfrm flipV="1">
            <a:off x="7352107" y="3637545"/>
            <a:ext cx="527420" cy="280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2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1994514" y="2618229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97402"/>
              </p:ext>
            </p:extLst>
          </p:nvPr>
        </p:nvGraphicFramePr>
        <p:xfrm>
          <a:off x="247772" y="5756840"/>
          <a:ext cx="1591056" cy="9022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91056"/>
              </a:tblGrid>
              <a:tr h="2654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Input data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567167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Treatment</a:t>
                      </a:r>
                      <a:r>
                        <a:rPr lang="en-US" sz="1000" kern="1200" baseline="0" dirty="0" smtClean="0">
                          <a:effectLst/>
                        </a:rPr>
                        <a:t> strategies</a:t>
                      </a:r>
                      <a:endParaRPr lang="en-US" sz="10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Patients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Health states</a:t>
                      </a: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cxnSp>
        <p:nvCxnSpPr>
          <p:cNvPr id="99" name="Straight Arrow Connector 98"/>
          <p:cNvCxnSpPr>
            <a:stCxn id="127" idx="2"/>
            <a:endCxn id="46" idx="0"/>
          </p:cNvCxnSpPr>
          <p:nvPr/>
        </p:nvCxnSpPr>
        <p:spPr>
          <a:xfrm>
            <a:off x="3471426" y="4354342"/>
            <a:ext cx="2826" cy="36685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868" y="2720773"/>
            <a:ext cx="1361360" cy="31285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Estimation data         </a:t>
            </a:r>
          </a:p>
        </p:txBody>
      </p:sp>
      <p:cxnSp>
        <p:nvCxnSpPr>
          <p:cNvPr id="40" name="Straight Arrow Connector 39"/>
          <p:cNvCxnSpPr>
            <a:stCxn id="21" idx="3"/>
            <a:endCxn id="127" idx="1"/>
          </p:cNvCxnSpPr>
          <p:nvPr/>
        </p:nvCxnSpPr>
        <p:spPr>
          <a:xfrm>
            <a:off x="1775228" y="2877200"/>
            <a:ext cx="502360" cy="125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2280414" y="4721198"/>
            <a:ext cx="2387676" cy="2951779"/>
            <a:chOff x="2280414" y="4721198"/>
            <a:chExt cx="2387676" cy="2951779"/>
          </a:xfrm>
        </p:grpSpPr>
        <p:sp>
          <p:nvSpPr>
            <p:cNvPr id="42" name="TextBox 41"/>
            <p:cNvSpPr txBox="1"/>
            <p:nvPr/>
          </p:nvSpPr>
          <p:spPr>
            <a:xfrm>
              <a:off x="2862411" y="4834079"/>
              <a:ext cx="1229935" cy="2878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/>
                <a:t>2. </a:t>
              </a:r>
              <a:r>
                <a:rPr lang="en-US" sz="1600" b="1" dirty="0" smtClean="0"/>
                <a:t>Simulation 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07174" y="5226719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Disease model(s) 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04348" y="6056395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Utility model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5631" y="6914290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Cost model(s)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80414" y="4721198"/>
              <a:ext cx="2387676" cy="2951779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/>
          <p:cNvCxnSpPr>
            <a:stCxn id="47" idx="3"/>
            <a:endCxn id="46" idx="1"/>
          </p:cNvCxnSpPr>
          <p:nvPr/>
        </p:nvCxnSpPr>
        <p:spPr>
          <a:xfrm flipV="1">
            <a:off x="1852939" y="6197088"/>
            <a:ext cx="427475" cy="1085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5170112" y="5531082"/>
            <a:ext cx="3198024" cy="1326331"/>
            <a:chOff x="5254781" y="5531082"/>
            <a:chExt cx="3198024" cy="1326331"/>
          </a:xfrm>
        </p:grpSpPr>
        <p:sp>
          <p:nvSpPr>
            <p:cNvPr id="69" name="TextBox 68"/>
            <p:cNvSpPr txBox="1"/>
            <p:nvPr/>
          </p:nvSpPr>
          <p:spPr>
            <a:xfrm>
              <a:off x="5505302" y="5963242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CEA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18064" y="5966052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MCDA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97449" y="5584714"/>
              <a:ext cx="2089219" cy="3104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3. Decision analysis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54781" y="5531082"/>
              <a:ext cx="3198024" cy="132633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46" idx="3"/>
            <a:endCxn id="68" idx="1"/>
          </p:cNvCxnSpPr>
          <p:nvPr/>
        </p:nvCxnSpPr>
        <p:spPr>
          <a:xfrm flipV="1">
            <a:off x="4668090" y="6194248"/>
            <a:ext cx="502022" cy="284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2277588" y="1402563"/>
            <a:ext cx="2387676" cy="2951779"/>
            <a:chOff x="5452681" y="1684760"/>
            <a:chExt cx="2387676" cy="2951779"/>
          </a:xfrm>
        </p:grpSpPr>
        <p:sp>
          <p:nvSpPr>
            <p:cNvPr id="123" name="TextBox 122"/>
            <p:cNvSpPr txBox="1"/>
            <p:nvPr/>
          </p:nvSpPr>
          <p:spPr>
            <a:xfrm>
              <a:off x="5681890" y="1797642"/>
              <a:ext cx="1952447" cy="2200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/>
                <a:t>1</a:t>
              </a:r>
              <a:r>
                <a:rPr lang="en-US" sz="1600" b="1" dirty="0" smtClean="0"/>
                <a:t>. </a:t>
              </a:r>
              <a:r>
                <a:rPr lang="en-US" sz="1600" b="1" dirty="0" smtClean="0"/>
                <a:t>Parameterization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979441" y="2190281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Disease model(s) 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976615" y="3019957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Utility model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87898" y="3877852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Cost model(s)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52681" y="1684760"/>
              <a:ext cx="2387676" cy="2951779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0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FV_PPT_template_16x9_V2">
  <a:themeElements>
    <a:clrScheme name="Custom 32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361655"/>
      </a:accent5>
      <a:accent6>
        <a:srgbClr val="596617"/>
      </a:accent6>
      <a:hlink>
        <a:srgbClr val="16426C"/>
      </a:hlink>
      <a:folHlink>
        <a:srgbClr val="791344"/>
      </a:folHlink>
    </a:clrScheme>
    <a:fontScheme name="Helvetica/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PFV_PPT_template_16x9_V2.potx</Template>
  <TotalTime>10953</TotalTime>
  <Words>108</Words>
  <Application>Microsoft Macintosh PowerPoint</Application>
  <PresentationFormat>Custom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PFV_PPT_template_16x9_V2</vt:lpstr>
      <vt:lpstr>PowerPoint Presentation</vt:lpstr>
      <vt:lpstr>PowerPoint Presentation</vt:lpstr>
      <vt:lpstr>PowerPoint Presentation</vt:lpstr>
    </vt:vector>
  </TitlesOfParts>
  <Company>THG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Deegan</dc:creator>
  <cp:lastModifiedBy>Devin Incerti</cp:lastModifiedBy>
  <cp:revision>479</cp:revision>
  <dcterms:created xsi:type="dcterms:W3CDTF">2014-12-05T18:34:48Z</dcterms:created>
  <dcterms:modified xsi:type="dcterms:W3CDTF">2018-10-27T07:28:14Z</dcterms:modified>
</cp:coreProperties>
</file>