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5" r:id="rId2"/>
    <p:sldId id="307" r:id="rId3"/>
    <p:sldId id="308" r:id="rId4"/>
  </p:sldIdLst>
  <p:sldSz cx="11887200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90" d="100"/>
          <a:sy n="90" d="100"/>
        </p:scale>
        <p:origin x="-2224" y="296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74"/>
        <p:guide pos="7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10/19/18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10/19/18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1" y="7210333"/>
            <a:ext cx="2003707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1" y="4"/>
            <a:ext cx="11899086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1887200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94362" y="2670629"/>
            <a:ext cx="9901871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2027" y="4673609"/>
            <a:ext cx="9503569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967817" y="7235573"/>
            <a:ext cx="2433286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0"/>
            <a:ext cx="11897205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62" y="2841387"/>
            <a:ext cx="874836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570846" y="9811657"/>
            <a:ext cx="144816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2" y="1841501"/>
            <a:ext cx="9901871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4363" y="1841503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94363" y="6854616"/>
            <a:ext cx="9421708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544797" y="1841987"/>
            <a:ext cx="4951439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2" y="0"/>
            <a:ext cx="9901871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2" y="1841503"/>
            <a:ext cx="9901871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41"/>
            <a:ext cx="11903049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493067" y="8026400"/>
            <a:ext cx="1188720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229746" y="2616818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905823" y="2387600"/>
            <a:ext cx="9921772" cy="2844800"/>
            <a:chOff x="838200" y="2387600"/>
            <a:chExt cx="9181084" cy="2844800"/>
          </a:xfrm>
        </p:grpSpPr>
        <p:sp>
          <p:nvSpPr>
            <p:cNvPr id="3" name="TextBox 2"/>
            <p:cNvSpPr txBox="1"/>
            <p:nvPr/>
          </p:nvSpPr>
          <p:spPr>
            <a:xfrm>
              <a:off x="838200" y="4318000"/>
              <a:ext cx="2159000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1. Statistical model(s</a:t>
              </a:r>
              <a:r>
                <a:rPr lang="en-US" sz="1600" b="1" dirty="0" smtClean="0">
                  <a:solidFill>
                    <a:srgbClr val="FFFFFF"/>
                  </a:solidFill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94200" y="43180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2. Economic model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61300" y="43053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3. Decision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41600" y="2387600"/>
              <a:ext cx="2157984" cy="91440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Uncertainty analysis</a:t>
              </a:r>
              <a:endParaRPr lang="en-US" sz="16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" idx="0"/>
            </p:cNvCxnSpPr>
            <p:nvPr/>
          </p:nvCxnSpPr>
          <p:spPr>
            <a:xfrm flipV="1">
              <a:off x="1917700" y="3302000"/>
              <a:ext cx="1435100" cy="10160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0"/>
            </p:cNvCxnSpPr>
            <p:nvPr/>
          </p:nvCxnSpPr>
          <p:spPr>
            <a:xfrm>
              <a:off x="4216400" y="3289300"/>
              <a:ext cx="1256792" cy="1028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3" idx="3"/>
              <a:endCxn id="13" idx="1"/>
            </p:cNvCxnSpPr>
            <p:nvPr/>
          </p:nvCxnSpPr>
          <p:spPr>
            <a:xfrm>
              <a:off x="2997200" y="4775200"/>
              <a:ext cx="1397000" cy="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3" idx="3"/>
              <a:endCxn id="14" idx="1"/>
            </p:cNvCxnSpPr>
            <p:nvPr/>
          </p:nvCxnSpPr>
          <p:spPr>
            <a:xfrm flipV="1">
              <a:off x="6552184" y="4762500"/>
              <a:ext cx="1309116" cy="12700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710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14554"/>
              </p:ext>
            </p:extLst>
          </p:nvPr>
        </p:nvGraphicFramePr>
        <p:xfrm>
          <a:off x="3367233" y="3341798"/>
          <a:ext cx="1710943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10943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Model</a:t>
                      </a:r>
                      <a:r>
                        <a:rPr lang="en-US" sz="1000" baseline="0" dirty="0" smtClean="0"/>
                        <a:t> structure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Utility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 model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cxnSp>
        <p:nvCxnSpPr>
          <p:cNvPr id="27" name="Straight Arrow Connector 26"/>
          <p:cNvCxnSpPr>
            <a:stCxn id="24" idx="3"/>
            <a:endCxn id="28" idx="1"/>
          </p:cNvCxnSpPr>
          <p:nvPr/>
        </p:nvCxnSpPr>
        <p:spPr>
          <a:xfrm flipV="1">
            <a:off x="5078176" y="3826905"/>
            <a:ext cx="47196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99608"/>
              </p:ext>
            </p:extLst>
          </p:nvPr>
        </p:nvGraphicFramePr>
        <p:xfrm>
          <a:off x="5550136" y="3338989"/>
          <a:ext cx="1576187" cy="9758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76187"/>
              </a:tblGrid>
              <a:tr h="321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Output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65479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Disease</a:t>
                      </a:r>
                      <a:r>
                        <a:rPr lang="en-US" sz="1000" kern="1200" baseline="0" dirty="0" smtClean="0">
                          <a:effectLst/>
                        </a:rPr>
                        <a:t> progression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Costs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QALYs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0894"/>
              </p:ext>
            </p:extLst>
          </p:nvPr>
        </p:nvGraphicFramePr>
        <p:xfrm>
          <a:off x="642894" y="4030376"/>
          <a:ext cx="1591056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1056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Input data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Treatment</a:t>
                      </a:r>
                      <a:r>
                        <a:rPr lang="en-US" sz="1000" kern="1200" baseline="0" dirty="0" smtClean="0">
                          <a:effectLst/>
                        </a:rPr>
                        <a:t> strategies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Patients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Health states</a:t>
                      </a: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2809"/>
              </p:ext>
            </p:extLst>
          </p:nvPr>
        </p:nvGraphicFramePr>
        <p:xfrm>
          <a:off x="625955" y="2800006"/>
          <a:ext cx="1586727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86727"/>
              </a:tblGrid>
              <a:tr h="27037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Parameter estimates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Survival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Linear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mr-IN" sz="1000" kern="1200" dirty="0" smtClean="0">
                          <a:effectLst/>
                        </a:rPr>
                        <a:t>…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237070" y="1185603"/>
            <a:ext cx="11193268" cy="3936290"/>
            <a:chOff x="237070" y="1185603"/>
            <a:chExt cx="11193268" cy="3936290"/>
          </a:xfrm>
        </p:grpSpPr>
        <p:sp>
          <p:nvSpPr>
            <p:cNvPr id="36" name="Rectangle 35"/>
            <p:cNvSpPr/>
            <p:nvPr/>
          </p:nvSpPr>
          <p:spPr>
            <a:xfrm>
              <a:off x="237070" y="2170114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1260" y="1185603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Estimation data        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5675" y="2694991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2. Economic model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054" y="2268886"/>
              <a:ext cx="1724862" cy="2850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/>
                <a:t>1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. Statistical model(s)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0984" y="2596221"/>
              <a:ext cx="4191123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840369" y="3482708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MCDA</a:t>
              </a:r>
            </a:p>
          </p:txBody>
        </p:sp>
        <p:cxnSp>
          <p:nvCxnSpPr>
            <p:cNvPr id="9" name="Straight Arrow Connector 8"/>
            <p:cNvCxnSpPr>
              <a:stCxn id="16" idx="2"/>
              <a:endCxn id="36" idx="0"/>
            </p:cNvCxnSpPr>
            <p:nvPr/>
          </p:nvCxnSpPr>
          <p:spPr>
            <a:xfrm>
              <a:off x="1421940" y="1721406"/>
              <a:ext cx="8968" cy="44870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879527" y="2593412"/>
              <a:ext cx="3550811" cy="2088266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649198" y="2734512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3. Decision analysis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158270" y="3494009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CEA</a:t>
              </a:r>
            </a:p>
          </p:txBody>
        </p:sp>
      </p:grpSp>
      <p:cxnSp>
        <p:nvCxnSpPr>
          <p:cNvPr id="54" name="Straight Arrow Connector 53"/>
          <p:cNvCxnSpPr>
            <a:stCxn id="36" idx="3"/>
            <a:endCxn id="7" idx="1"/>
          </p:cNvCxnSpPr>
          <p:nvPr/>
        </p:nvCxnSpPr>
        <p:spPr>
          <a:xfrm flipV="1">
            <a:off x="2624746" y="3640354"/>
            <a:ext cx="536238" cy="56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3"/>
            <a:endCxn id="49" idx="1"/>
          </p:cNvCxnSpPr>
          <p:nvPr/>
        </p:nvCxnSpPr>
        <p:spPr>
          <a:xfrm flipV="1">
            <a:off x="7352107" y="3637545"/>
            <a:ext cx="527420" cy="2809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2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1994514" y="26182296"/>
            <a:ext cx="71236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77554"/>
              </p:ext>
            </p:extLst>
          </p:nvPr>
        </p:nvGraphicFramePr>
        <p:xfrm>
          <a:off x="247772" y="5756840"/>
          <a:ext cx="1591056" cy="9022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591056"/>
              </a:tblGrid>
              <a:tr h="26542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Input data</a:t>
                      </a:r>
                      <a:endParaRPr lang="en-US" sz="1000" dirty="0"/>
                    </a:p>
                  </a:txBody>
                  <a:tcPr marL="118872" marR="118872" marT="73152" marB="73152" anchor="ctr"/>
                </a:tc>
              </a:tr>
              <a:tr h="567167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Treatment</a:t>
                      </a:r>
                      <a:r>
                        <a:rPr lang="en-US" sz="1000" kern="1200" baseline="0" dirty="0" smtClean="0">
                          <a:effectLst/>
                        </a:rPr>
                        <a:t> strategies</a:t>
                      </a:r>
                      <a:endParaRPr lang="en-US" sz="10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Patients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000" kern="1200" dirty="0" smtClean="0">
                          <a:effectLst/>
                        </a:rPr>
                        <a:t>Health </a:t>
                      </a:r>
                      <a:r>
                        <a:rPr lang="en-US" sz="1000" kern="1200" dirty="0" smtClean="0">
                          <a:effectLst/>
                        </a:rPr>
                        <a:t>states</a:t>
                      </a:r>
                      <a:endParaRPr lang="en-US" sz="1000" kern="1200" dirty="0" smtClean="0">
                        <a:effectLst/>
                      </a:endParaRPr>
                    </a:p>
                  </a:txBody>
                  <a:tcPr marL="118872" marR="118872" marT="73152" marB="73152"/>
                </a:tc>
              </a:tr>
            </a:tbl>
          </a:graphicData>
        </a:graphic>
      </p:graphicFrame>
      <p:cxnSp>
        <p:nvCxnSpPr>
          <p:cNvPr id="99" name="Straight Arrow Connector 98"/>
          <p:cNvCxnSpPr>
            <a:stCxn id="127" idx="2"/>
            <a:endCxn id="46" idx="0"/>
          </p:cNvCxnSpPr>
          <p:nvPr/>
        </p:nvCxnSpPr>
        <p:spPr>
          <a:xfrm>
            <a:off x="3471426" y="4354342"/>
            <a:ext cx="2826" cy="36685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868" y="2720773"/>
            <a:ext cx="1361360" cy="31285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>
            <a:noAutofit/>
          </a:bodyPr>
          <a:lstStyle/>
          <a:p>
            <a:pPr algn="ctr"/>
            <a:r>
              <a:rPr lang="en-US" sz="1000" b="1" dirty="0" smtClean="0">
                <a:solidFill>
                  <a:schemeClr val="accent2"/>
                </a:solidFill>
              </a:rPr>
              <a:t>Estimation </a:t>
            </a:r>
            <a:r>
              <a:rPr lang="en-US" sz="1000" b="1" dirty="0" smtClean="0">
                <a:solidFill>
                  <a:schemeClr val="accent2"/>
                </a:solidFill>
              </a:rPr>
              <a:t>data         </a:t>
            </a:r>
            <a:endParaRPr lang="en-US" sz="1000" b="1" dirty="0" smtClean="0">
              <a:solidFill>
                <a:schemeClr val="accent2"/>
              </a:solidFill>
            </a:endParaRPr>
          </a:p>
        </p:txBody>
      </p:sp>
      <p:cxnSp>
        <p:nvCxnSpPr>
          <p:cNvPr id="40" name="Straight Arrow Connector 39"/>
          <p:cNvCxnSpPr>
            <a:stCxn id="21" idx="3"/>
            <a:endCxn id="127" idx="1"/>
          </p:cNvCxnSpPr>
          <p:nvPr/>
        </p:nvCxnSpPr>
        <p:spPr>
          <a:xfrm>
            <a:off x="1775228" y="2877200"/>
            <a:ext cx="502360" cy="1253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2280414" y="4721198"/>
            <a:ext cx="2387676" cy="2951779"/>
            <a:chOff x="2280414" y="4721198"/>
            <a:chExt cx="2387676" cy="2951779"/>
          </a:xfrm>
        </p:grpSpPr>
        <p:sp>
          <p:nvSpPr>
            <p:cNvPr id="42" name="TextBox 41"/>
            <p:cNvSpPr txBox="1"/>
            <p:nvPr/>
          </p:nvSpPr>
          <p:spPr>
            <a:xfrm>
              <a:off x="2932968" y="4834079"/>
              <a:ext cx="1229935" cy="2878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/>
                <a:t>2. Simulate 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07174" y="5226719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Disease model(s)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04348" y="6056395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Utility model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815631" y="6914290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Cost model(s)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80414" y="4721198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Arrow Connector 47"/>
          <p:cNvCxnSpPr>
            <a:stCxn id="47" idx="3"/>
            <a:endCxn id="46" idx="1"/>
          </p:cNvCxnSpPr>
          <p:nvPr/>
        </p:nvCxnSpPr>
        <p:spPr>
          <a:xfrm flipV="1">
            <a:off x="1852939" y="6197088"/>
            <a:ext cx="427475" cy="1085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5170112" y="5531082"/>
            <a:ext cx="3198024" cy="1326331"/>
            <a:chOff x="5254781" y="5531082"/>
            <a:chExt cx="3198024" cy="1326331"/>
          </a:xfrm>
        </p:grpSpPr>
        <p:sp>
          <p:nvSpPr>
            <p:cNvPr id="69" name="TextBox 68"/>
            <p:cNvSpPr txBox="1"/>
            <p:nvPr/>
          </p:nvSpPr>
          <p:spPr>
            <a:xfrm>
              <a:off x="5505302" y="5963242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CEA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18064" y="5966052"/>
              <a:ext cx="1166625" cy="63738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MCDA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97449" y="5584714"/>
              <a:ext cx="2089219" cy="31041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 smtClean="0">
                  <a:solidFill>
                    <a:schemeClr val="tx1"/>
                  </a:solidFill>
                </a:rPr>
                <a:t>3. Decision analysis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54781" y="5531082"/>
              <a:ext cx="3198024" cy="1326331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>
            <a:stCxn id="46" idx="3"/>
            <a:endCxn id="68" idx="1"/>
          </p:cNvCxnSpPr>
          <p:nvPr/>
        </p:nvCxnSpPr>
        <p:spPr>
          <a:xfrm flipV="1">
            <a:off x="4668090" y="6194248"/>
            <a:ext cx="502022" cy="284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277588" y="1402563"/>
            <a:ext cx="2387676" cy="2951779"/>
            <a:chOff x="5452681" y="1684760"/>
            <a:chExt cx="2387676" cy="2951779"/>
          </a:xfrm>
        </p:grpSpPr>
        <p:sp>
          <p:nvSpPr>
            <p:cNvPr id="123" name="TextBox 122"/>
            <p:cNvSpPr txBox="1"/>
            <p:nvPr/>
          </p:nvSpPr>
          <p:spPr>
            <a:xfrm>
              <a:off x="6105235" y="1797641"/>
              <a:ext cx="1229935" cy="2878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600" b="1" dirty="0"/>
                <a:t>1</a:t>
              </a:r>
              <a:r>
                <a:rPr lang="en-US" sz="1600" b="1" dirty="0" smtClean="0"/>
                <a:t>. Estimate</a:t>
              </a:r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979441" y="2190281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Disease model(s) 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5976615" y="3019957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Utility model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987898" y="3877852"/>
              <a:ext cx="1361360" cy="53580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ctr"/>
              <a:r>
                <a:rPr lang="en-US" sz="1000" b="1" dirty="0" smtClean="0">
                  <a:solidFill>
                    <a:schemeClr val="bg1"/>
                  </a:solidFill>
                </a:rPr>
                <a:t>Cost model(s)</a:t>
              </a:r>
              <a:endParaRPr lang="en-US" sz="1000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52681" y="1684760"/>
              <a:ext cx="2387676" cy="2951779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0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8159</TotalTime>
  <Words>108</Words>
  <Application>Microsoft Macintosh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PFV_PPT_template_16x9_V2</vt:lpstr>
      <vt:lpstr>PowerPoint Presentation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475</cp:revision>
  <dcterms:created xsi:type="dcterms:W3CDTF">2014-12-05T18:34:48Z</dcterms:created>
  <dcterms:modified xsi:type="dcterms:W3CDTF">2018-10-20T00:27:55Z</dcterms:modified>
</cp:coreProperties>
</file>