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69" d="100"/>
          <a:sy n="69" d="100"/>
        </p:scale>
        <p:origin x="3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243B7D1-82D5-4605-8EBD-CBC68623EA80}"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41638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43B7D1-82D5-4605-8EBD-CBC68623EA80}"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0859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43B7D1-82D5-4605-8EBD-CBC68623EA80}"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495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43B7D1-82D5-4605-8EBD-CBC68623EA80}"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42692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43B7D1-82D5-4605-8EBD-CBC68623EA80}"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28413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243B7D1-82D5-4605-8EBD-CBC68623EA80}" type="datetimeFigureOut">
              <a:rPr lang="en-GB" smtClean="0"/>
              <a:t>06/03/2019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119187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243B7D1-82D5-4605-8EBD-CBC68623EA80}" type="datetimeFigureOut">
              <a:rPr lang="en-GB" smtClean="0"/>
              <a:t>06/03/2019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279512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243B7D1-82D5-4605-8EBD-CBC68623EA80}" type="datetimeFigureOut">
              <a:rPr lang="en-GB" smtClean="0"/>
              <a:t>06/03/2019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97622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3B7D1-82D5-4605-8EBD-CBC68623EA80}" type="datetimeFigureOut">
              <a:rPr lang="en-GB" smtClean="0"/>
              <a:t>06/03/2019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212941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3B7D1-82D5-4605-8EBD-CBC68623EA80}" type="datetimeFigureOut">
              <a:rPr lang="en-GB" smtClean="0"/>
              <a:t>06/03/2019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138819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3B7D1-82D5-4605-8EBD-CBC68623EA80}" type="datetimeFigureOut">
              <a:rPr lang="en-GB" smtClean="0"/>
              <a:t>06/03/2019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27728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3B7D1-82D5-4605-8EBD-CBC68623EA80}" type="datetimeFigureOut">
              <a:rPr lang="en-GB" smtClean="0"/>
              <a:t>06/03/2019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9904F-F9EB-4B3A-84BE-BDC340A9839D}" type="slidenum">
              <a:rPr lang="en-GB" smtClean="0"/>
              <a:t>‹#›</a:t>
            </a:fld>
            <a:endParaRPr lang="en-GB"/>
          </a:p>
        </p:txBody>
      </p:sp>
    </p:spTree>
    <p:extLst>
      <p:ext uri="{BB962C8B-B14F-4D97-AF65-F5344CB8AC3E}">
        <p14:creationId xmlns:p14="http://schemas.microsoft.com/office/powerpoint/2010/main" val="382337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ackathon.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playfor\AppData\Local\Temp\Temp1_ESRC_logos_tcm8-5099.zip\GIF RGB 150 Pixels with Bord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5641975"/>
            <a:ext cx="1071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AutoShape 6" descr="https://www.wiki.ed.ac.uk/download/attachments/87891303/2Line2ColCMYK-72dpi.gif?version=1&amp;modificationDate=1260891679000&amp;api=v2"/>
          <p:cNvSpPr>
            <a:spLocks noChangeAspect="1" noChangeArrowheads="1"/>
          </p:cNvSpPr>
          <p:nvPr/>
        </p:nvSpPr>
        <p:spPr bwMode="auto">
          <a:xfrm>
            <a:off x="2783681" y="-144463"/>
            <a:ext cx="2286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3" name="AutoShape 8" descr="https://www.wiki.ed.ac.uk/download/attachments/87891303/2Line2ColCMYK-72dpi.gif?version=1&amp;modificationDate=1260891679000&amp;api=v2"/>
          <p:cNvSpPr>
            <a:spLocks noChangeAspect="1" noChangeArrowheads="1"/>
          </p:cNvSpPr>
          <p:nvPr/>
        </p:nvSpPr>
        <p:spPr bwMode="auto">
          <a:xfrm>
            <a:off x="2897981" y="79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4" name="AutoShape 10" descr="https://www.wiki.ed.ac.uk/download/attachments/87891303/2Line2ColCMYK-72dpi.gif?version=1&amp;modificationDate=1260891679000&amp;api=v2"/>
          <p:cNvSpPr>
            <a:spLocks noChangeAspect="1" noChangeArrowheads="1"/>
          </p:cNvSpPr>
          <p:nvPr/>
        </p:nvSpPr>
        <p:spPr bwMode="auto">
          <a:xfrm>
            <a:off x="3012281" y="1603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pic>
        <p:nvPicPr>
          <p:cNvPr id="2055" name="Picture 11" descr="M:\docs\ADRC_S\Ed Uni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4844" y="5613402"/>
            <a:ext cx="1250156"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ontent Placeholder 2"/>
          <p:cNvSpPr txBox="1">
            <a:spLocks/>
          </p:cNvSpPr>
          <p:nvPr/>
        </p:nvSpPr>
        <p:spPr bwMode="auto">
          <a:xfrm>
            <a:off x="3018235" y="1989140"/>
            <a:ext cx="61722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90000"/>
              </a:lnSpc>
              <a:spcBef>
                <a:spcPct val="20000"/>
              </a:spcBef>
            </a:pPr>
            <a:endParaRPr lang="en-GB" altLang="en-US" sz="3300" dirty="0">
              <a:latin typeface="Arial" charset="0"/>
            </a:endParaRPr>
          </a:p>
          <a:p>
            <a:pPr algn="ctr" eaLnBrk="1" hangingPunct="1">
              <a:lnSpc>
                <a:spcPct val="90000"/>
              </a:lnSpc>
              <a:spcBef>
                <a:spcPct val="20000"/>
              </a:spcBef>
            </a:pPr>
            <a:r>
              <a:rPr lang="en-GB" altLang="en-US" sz="3300" dirty="0" smtClean="0">
                <a:latin typeface="Arial" charset="0"/>
              </a:rPr>
              <a:t>Dr </a:t>
            </a:r>
            <a:r>
              <a:rPr lang="en-GB" altLang="en-US" sz="3300" dirty="0">
                <a:latin typeface="Arial" charset="0"/>
              </a:rPr>
              <a:t>Diarmuid </a:t>
            </a:r>
            <a:r>
              <a:rPr lang="en-GB" altLang="en-US" sz="3300" dirty="0" smtClean="0">
                <a:latin typeface="Arial" charset="0"/>
              </a:rPr>
              <a:t>McDonnell &amp; </a:t>
            </a:r>
            <a:r>
              <a:rPr lang="en-GB" altLang="en-US" sz="3300" dirty="0" err="1" smtClean="0">
                <a:latin typeface="Arial" charset="0"/>
              </a:rPr>
              <a:t>Prof.</a:t>
            </a:r>
            <a:r>
              <a:rPr lang="en-GB" altLang="en-US" sz="3300" dirty="0" smtClean="0">
                <a:latin typeface="Arial" charset="0"/>
              </a:rPr>
              <a:t> Vernon Gayle</a:t>
            </a:r>
            <a:endParaRPr lang="en-GB" altLang="en-US" sz="3300" dirty="0">
              <a:latin typeface="Arial" charset="0"/>
            </a:endParaRPr>
          </a:p>
          <a:p>
            <a:pPr algn="ctr" eaLnBrk="1" hangingPunct="1">
              <a:lnSpc>
                <a:spcPct val="90000"/>
              </a:lnSpc>
              <a:spcBef>
                <a:spcPct val="20000"/>
              </a:spcBef>
            </a:pPr>
            <a:r>
              <a:rPr lang="en-GB" altLang="en-US" sz="2200" dirty="0" smtClean="0">
                <a:latin typeface="Arial" charset="0"/>
              </a:rPr>
              <a:t>AQMEN</a:t>
            </a:r>
          </a:p>
          <a:p>
            <a:pPr algn="ctr" eaLnBrk="1" hangingPunct="1">
              <a:lnSpc>
                <a:spcPct val="90000"/>
              </a:lnSpc>
              <a:spcBef>
                <a:spcPct val="20000"/>
              </a:spcBef>
            </a:pPr>
            <a:r>
              <a:rPr lang="en-GB" altLang="en-US" sz="2200" dirty="0" smtClean="0">
                <a:latin typeface="Arial" charset="0"/>
              </a:rPr>
              <a:t>University </a:t>
            </a:r>
            <a:r>
              <a:rPr lang="en-GB" altLang="en-US" sz="2200" dirty="0">
                <a:latin typeface="Arial" charset="0"/>
              </a:rPr>
              <a:t>of Edinburgh</a:t>
            </a:r>
          </a:p>
          <a:p>
            <a:pPr algn="ctr" eaLnBrk="1" hangingPunct="1">
              <a:lnSpc>
                <a:spcPct val="90000"/>
              </a:lnSpc>
              <a:spcBef>
                <a:spcPct val="20000"/>
              </a:spcBef>
            </a:pPr>
            <a:endParaRPr lang="en-GB" altLang="en-US" sz="3000" dirty="0">
              <a:latin typeface="Arial" charset="0"/>
            </a:endParaRPr>
          </a:p>
          <a:p>
            <a:pPr algn="ctr" eaLnBrk="1" hangingPunct="1">
              <a:lnSpc>
                <a:spcPct val="90000"/>
              </a:lnSpc>
              <a:spcBef>
                <a:spcPct val="20000"/>
              </a:spcBef>
            </a:pPr>
            <a:r>
              <a:rPr lang="en-GB" altLang="en-US" sz="3000" dirty="0" smtClean="0">
                <a:latin typeface="Arial" charset="0"/>
              </a:rPr>
              <a:t>March 2019</a:t>
            </a:r>
            <a:endParaRPr lang="en-GB" altLang="en-US" sz="3000" dirty="0">
              <a:latin typeface="Arial" charset="0"/>
            </a:endParaRP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r>
              <a:rPr lang="en-GB" altLang="en-US" sz="1400" dirty="0">
                <a:latin typeface="Symbol" pitchFamily="18" charset="2"/>
              </a:rPr>
              <a:t>Ó </a:t>
            </a:r>
            <a:r>
              <a:rPr lang="en-GB" altLang="en-US" sz="1400" dirty="0">
                <a:latin typeface="Arial" charset="0"/>
              </a:rPr>
              <a:t> Diarmuid </a:t>
            </a:r>
            <a:r>
              <a:rPr lang="en-GB" altLang="en-US" sz="1400" dirty="0" smtClean="0">
                <a:latin typeface="Arial" charset="0"/>
              </a:rPr>
              <a:t>McDonnell, Vernon Gayle</a:t>
            </a:r>
            <a:endParaRPr lang="en-GB" altLang="en-US" sz="1400" dirty="0">
              <a:latin typeface="Arial" charset="0"/>
            </a:endParaRPr>
          </a:p>
          <a:p>
            <a:pPr algn="ctr" eaLnBrk="1" hangingPunct="1">
              <a:lnSpc>
                <a:spcPct val="90000"/>
              </a:lnSpc>
              <a:spcBef>
                <a:spcPct val="20000"/>
              </a:spcBef>
            </a:pPr>
            <a:endParaRPr lang="en-GB" altLang="en-US" sz="1000" dirty="0">
              <a:solidFill>
                <a:srgbClr val="898989"/>
              </a:solidFill>
              <a:latin typeface="Arial" charset="0"/>
            </a:endParaRPr>
          </a:p>
        </p:txBody>
      </p:sp>
      <p:sp>
        <p:nvSpPr>
          <p:cNvPr id="14" name="Title 1"/>
          <p:cNvSpPr txBox="1">
            <a:spLocks/>
          </p:cNvSpPr>
          <p:nvPr/>
        </p:nvSpPr>
        <p:spPr>
          <a:xfrm>
            <a:off x="1703513" y="274638"/>
            <a:ext cx="8712968" cy="1714501"/>
          </a:xfrm>
          <a:prstGeom prst="rect">
            <a:avLst/>
          </a:prstGeom>
        </p:spPr>
        <p:txBody>
          <a:bodyPr anchor="ctr">
            <a:norm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z="6300" smtClean="0"/>
              <a:t>Predictive </a:t>
            </a:r>
            <a:r>
              <a:rPr lang="en-GB" sz="6300" smtClean="0"/>
              <a:t>Analytics</a:t>
            </a:r>
            <a:r>
              <a:rPr lang="en-GB" altLang="en-US" sz="1600" smtClean="0">
                <a:latin typeface="Calibri Light" pitchFamily="34" charset="0"/>
              </a:rPr>
              <a:t> </a:t>
            </a:r>
            <a:endParaRPr lang="en-GB" altLang="en-US" sz="1600" b="1" dirty="0">
              <a:latin typeface="Calibri Light" pitchFamily="34" charset="0"/>
            </a:endParaRPr>
          </a:p>
        </p:txBody>
      </p:sp>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5634435" y="5992813"/>
            <a:ext cx="939800" cy="469900"/>
          </a:xfrm>
          <a:prstGeom prst="rect">
            <a:avLst/>
          </a:prstGeom>
        </p:spPr>
      </p:pic>
    </p:spTree>
    <p:extLst>
      <p:ext uri="{BB962C8B-B14F-4D97-AF65-F5344CB8AC3E}">
        <p14:creationId xmlns:p14="http://schemas.microsoft.com/office/powerpoint/2010/main" val="1220440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68760"/>
            <a:ext cx="9144000" cy="5400600"/>
          </a:xfrm>
        </p:spPr>
        <p:txBody>
          <a:bodyPr>
            <a:normAutofit/>
          </a:bodyPr>
          <a:lstStyle/>
          <a:p>
            <a:pPr marL="0" indent="0" algn="ctr">
              <a:buNone/>
            </a:pPr>
            <a:endParaRPr lang="en-GB" sz="6000" dirty="0"/>
          </a:p>
          <a:p>
            <a:pPr marL="0" indent="0" algn="ctr">
              <a:buNone/>
            </a:pPr>
            <a:endParaRPr lang="en-GB" sz="6000" dirty="0"/>
          </a:p>
          <a:p>
            <a:pPr marL="0" indent="0" algn="ctr">
              <a:buNone/>
            </a:pPr>
            <a:r>
              <a:rPr lang="en-GB" sz="6000" dirty="0"/>
              <a:t>The </a:t>
            </a:r>
            <a:r>
              <a:rPr lang="en-GB" sz="6000" dirty="0" smtClean="0"/>
              <a:t>Hackathon</a:t>
            </a:r>
            <a:endParaRPr lang="en-GB" sz="6000" dirty="0"/>
          </a:p>
        </p:txBody>
      </p:sp>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238812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Hackathon?</a:t>
            </a:r>
            <a:endParaRPr lang="en-GB" dirty="0"/>
          </a:p>
        </p:txBody>
      </p:sp>
      <p:sp>
        <p:nvSpPr>
          <p:cNvPr id="3" name="Content Placeholder 2"/>
          <p:cNvSpPr>
            <a:spLocks noGrp="1"/>
          </p:cNvSpPr>
          <p:nvPr>
            <p:ph idx="1"/>
          </p:nvPr>
        </p:nvSpPr>
        <p:spPr/>
        <p:txBody>
          <a:bodyPr/>
          <a:lstStyle/>
          <a:p>
            <a:r>
              <a:rPr lang="en-GB" dirty="0"/>
              <a:t>Hacking is creative problem solving</a:t>
            </a:r>
            <a:r>
              <a:rPr lang="en-GB" dirty="0" smtClean="0"/>
              <a:t>. </a:t>
            </a:r>
          </a:p>
          <a:p>
            <a:r>
              <a:rPr lang="en-GB" dirty="0"/>
              <a:t>A hackathon is any event of any duration where people come together to solve problems</a:t>
            </a:r>
            <a:r>
              <a:rPr lang="en-GB" dirty="0" smtClean="0"/>
              <a:t>. [</a:t>
            </a:r>
            <a:r>
              <a:rPr lang="en-GB" dirty="0" smtClean="0">
                <a:hlinkClick r:id="rId2"/>
              </a:rPr>
              <a:t>https://hackathon.guide/</a:t>
            </a:r>
            <a:r>
              <a:rPr lang="en-GB" dirty="0" smtClean="0"/>
              <a:t>]</a:t>
            </a:r>
          </a:p>
          <a:p>
            <a:endParaRPr lang="en-GB" dirty="0"/>
          </a:p>
          <a:p>
            <a:pPr marL="0" indent="0">
              <a:buNone/>
            </a:pPr>
            <a:r>
              <a:rPr lang="en-GB" dirty="0" smtClean="0"/>
              <a:t>It is NOT breaking into government databases or your colleague’s Facebook account.</a:t>
            </a:r>
          </a:p>
          <a:p>
            <a:pPr marL="0" indent="0">
              <a:buNone/>
            </a:pPr>
            <a:endParaRPr lang="en-GB" dirty="0"/>
          </a:p>
          <a:p>
            <a:pPr marL="0" indent="0">
              <a:buNone/>
            </a:pPr>
            <a:r>
              <a:rPr lang="en-GB" dirty="0" smtClean="0"/>
              <a:t>It is NOT a competition against other people in the workshop; some Hackathons are run as competitions but not this one.</a:t>
            </a:r>
            <a:endParaRPr lang="en-GB" dirty="0"/>
          </a:p>
        </p:txBody>
      </p:sp>
    </p:spTree>
    <p:extLst>
      <p:ext uri="{BB962C8B-B14F-4D97-AF65-F5344CB8AC3E}">
        <p14:creationId xmlns:p14="http://schemas.microsoft.com/office/powerpoint/2010/main" val="152509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are we doing it today?</a:t>
            </a:r>
            <a:endParaRPr lang="en-GB" dirty="0"/>
          </a:p>
        </p:txBody>
      </p:sp>
      <p:sp>
        <p:nvSpPr>
          <p:cNvPr id="3" name="Content Placeholder 2"/>
          <p:cNvSpPr>
            <a:spLocks noGrp="1"/>
          </p:cNvSpPr>
          <p:nvPr>
            <p:ph idx="1"/>
          </p:nvPr>
        </p:nvSpPr>
        <p:spPr/>
        <p:txBody>
          <a:bodyPr/>
          <a:lstStyle/>
          <a:p>
            <a:r>
              <a:rPr lang="en-GB" dirty="0" smtClean="0"/>
              <a:t>Chance to work with and learn from your fellow participants.</a:t>
            </a:r>
          </a:p>
          <a:p>
            <a:r>
              <a:rPr lang="en-GB" dirty="0" smtClean="0"/>
              <a:t>Opportunity to test your newly acquired skills on an interesting and challenging task.</a:t>
            </a:r>
          </a:p>
          <a:p>
            <a:r>
              <a:rPr lang="en-GB" dirty="0" smtClean="0"/>
              <a:t>Dedicated blocks of predictive analytics practice that you otherwise would probably struggle to carve out time for in a typical week.</a:t>
            </a:r>
          </a:p>
          <a:p>
            <a:r>
              <a:rPr lang="en-GB" dirty="0" smtClean="0"/>
              <a:t>Draw on the expertise of the tutors (but not too much – it is a challenge after all).</a:t>
            </a:r>
            <a:endParaRPr lang="en-GB" dirty="0"/>
          </a:p>
        </p:txBody>
      </p:sp>
    </p:spTree>
    <p:extLst>
      <p:ext uri="{BB962C8B-B14F-4D97-AF65-F5344CB8AC3E}">
        <p14:creationId xmlns:p14="http://schemas.microsoft.com/office/powerpoint/2010/main" val="59850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it work?</a:t>
            </a:r>
            <a:endParaRPr lang="en-GB" dirty="0"/>
          </a:p>
        </p:txBody>
      </p:sp>
      <p:sp>
        <p:nvSpPr>
          <p:cNvPr id="3" name="Content Placeholder 2"/>
          <p:cNvSpPr>
            <a:spLocks noGrp="1"/>
          </p:cNvSpPr>
          <p:nvPr>
            <p:ph idx="1"/>
          </p:nvPr>
        </p:nvSpPr>
        <p:spPr/>
        <p:txBody>
          <a:bodyPr/>
          <a:lstStyle/>
          <a:p>
            <a:r>
              <a:rPr lang="en-GB" dirty="0" smtClean="0"/>
              <a:t>Read the brief in the ‘hackathon’ folder on the workshop </a:t>
            </a:r>
            <a:r>
              <a:rPr lang="en-GB" dirty="0" err="1" smtClean="0"/>
              <a:t>Github</a:t>
            </a:r>
            <a:r>
              <a:rPr lang="en-GB" dirty="0" smtClean="0"/>
              <a:t> repository.</a:t>
            </a:r>
          </a:p>
          <a:p>
            <a:r>
              <a:rPr lang="en-GB" dirty="0" smtClean="0"/>
              <a:t>Tackle the brief using the two blocks of time provided.</a:t>
            </a:r>
          </a:p>
          <a:p>
            <a:r>
              <a:rPr lang="en-GB" dirty="0" smtClean="0"/>
              <a:t>If stuck ask the tutors for assistance. However, this is not an assignment and there isn’t an official solution, so use that freedom to make mistakes and to try out different statistical modelling approaches.</a:t>
            </a:r>
          </a:p>
          <a:p>
            <a:r>
              <a:rPr lang="en-GB" dirty="0" smtClean="0"/>
              <a:t>Report on your progress and experience of tackling the predictive analytics brief.</a:t>
            </a:r>
            <a:endParaRPr lang="en-GB" dirty="0"/>
          </a:p>
        </p:txBody>
      </p:sp>
    </p:spTree>
    <p:extLst>
      <p:ext uri="{BB962C8B-B14F-4D97-AF65-F5344CB8AC3E}">
        <p14:creationId xmlns:p14="http://schemas.microsoft.com/office/powerpoint/2010/main" val="2775681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248</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Symbol</vt:lpstr>
      <vt:lpstr>Office Theme</vt:lpstr>
      <vt:lpstr>PowerPoint Presentation</vt:lpstr>
      <vt:lpstr>PowerPoint Presentation</vt:lpstr>
      <vt:lpstr>What is a Hackathon?</vt:lpstr>
      <vt:lpstr>Why are we doing it today?</vt:lpstr>
      <vt:lpstr>How does it work?</vt:lpstr>
    </vt:vector>
  </TitlesOfParts>
  <Company>UoB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DiarmuidMc</dc:creator>
  <cp:lastModifiedBy>DiarmuidMc</cp:lastModifiedBy>
  <cp:revision>8</cp:revision>
  <dcterms:created xsi:type="dcterms:W3CDTF">2019-03-04T11:57:54Z</dcterms:created>
  <dcterms:modified xsi:type="dcterms:W3CDTF">2019-03-06T15:54:12Z</dcterms:modified>
</cp:coreProperties>
</file>