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6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8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7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F814-CED8-4404-A87A-80718256164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4381500" y="3320653"/>
            <a:ext cx="3429000" cy="16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en-US" dirty="0"/>
              <a:t>Vernon Gayle</a:t>
            </a:r>
          </a:p>
          <a:p>
            <a:pPr algn="ctr">
              <a:lnSpc>
                <a:spcPct val="90000"/>
              </a:lnSpc>
            </a:pPr>
            <a:r>
              <a:rPr lang="en-GB" altLang="en-US" sz="1350" dirty="0"/>
              <a:t>Professor of Sociology &amp; Social Statistics</a:t>
            </a:r>
          </a:p>
          <a:p>
            <a:pPr algn="ctr">
              <a:lnSpc>
                <a:spcPct val="90000"/>
              </a:lnSpc>
            </a:pPr>
            <a:r>
              <a:rPr lang="en-GB" altLang="en-US" sz="1350" dirty="0"/>
              <a:t>University of Edinburgh</a:t>
            </a:r>
          </a:p>
          <a:p>
            <a:pPr algn="ctr">
              <a:lnSpc>
                <a:spcPct val="90000"/>
              </a:lnSpc>
            </a:pPr>
            <a:endParaRPr lang="en-GB" altLang="en-US" sz="1050" dirty="0"/>
          </a:p>
          <a:p>
            <a:pPr algn="ctr">
              <a:lnSpc>
                <a:spcPct val="90000"/>
              </a:lnSpc>
            </a:pPr>
            <a:r>
              <a:rPr lang="en-GB" altLang="en-US" sz="1050" dirty="0"/>
              <a:t>vernon.gayle@ed.ac.uk</a:t>
            </a:r>
          </a:p>
          <a:p>
            <a:pPr algn="ctr">
              <a:lnSpc>
                <a:spcPct val="90000"/>
              </a:lnSpc>
            </a:pPr>
            <a:r>
              <a:rPr lang="en-GB" altLang="en-US" sz="1050" dirty="0"/>
              <a:t>@</a:t>
            </a:r>
            <a:r>
              <a:rPr lang="en-GB" altLang="en-US" sz="1050" dirty="0" err="1"/>
              <a:t>profbigvern</a:t>
            </a:r>
            <a:endParaRPr lang="en-GB" altLang="en-US" sz="1050" dirty="0"/>
          </a:p>
          <a:p>
            <a:pPr algn="ctr">
              <a:lnSpc>
                <a:spcPct val="90000"/>
              </a:lnSpc>
            </a:pPr>
            <a:r>
              <a:rPr lang="en-GB" altLang="en-US" dirty="0" smtClean="0"/>
              <a:t>2019</a:t>
            </a:r>
            <a:endParaRPr lang="en-GB" altLang="en-US" dirty="0"/>
          </a:p>
          <a:p>
            <a:pPr algn="ctr">
              <a:lnSpc>
                <a:spcPct val="90000"/>
              </a:lnSpc>
            </a:pPr>
            <a:endParaRPr lang="en-GB" altLang="en-US" sz="600" dirty="0"/>
          </a:p>
          <a:p>
            <a:pPr algn="ctr">
              <a:lnSpc>
                <a:spcPct val="90000"/>
              </a:lnSpc>
            </a:pPr>
            <a:endParaRPr lang="en-GB" altLang="en-US" sz="600" dirty="0"/>
          </a:p>
          <a:p>
            <a:pPr algn="ctr">
              <a:lnSpc>
                <a:spcPct val="90000"/>
              </a:lnSpc>
            </a:pPr>
            <a:r>
              <a:rPr lang="en-GB" altLang="en-US" sz="825" dirty="0">
                <a:latin typeface="Symbol" panose="05050102010706020507" pitchFamily="18" charset="2"/>
              </a:rPr>
              <a:t>Ó </a:t>
            </a:r>
            <a:r>
              <a:rPr lang="en-GB" altLang="en-US" sz="825" dirty="0"/>
              <a:t> Vernon Gayle</a:t>
            </a: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 bwMode="auto">
          <a:xfrm>
            <a:off x="1524000" y="1149155"/>
            <a:ext cx="9144000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GB" altLang="en-US" b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Analysing Duration Data</a:t>
            </a:r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804" y="487890"/>
            <a:ext cx="7886700" cy="994172"/>
          </a:xfrm>
        </p:spPr>
        <p:txBody>
          <a:bodyPr/>
          <a:lstStyle/>
          <a:p>
            <a:r>
              <a:rPr lang="en-GB" dirty="0" smtClean="0"/>
              <a:t>Censored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966" y="2125302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Censored observations affect regression model results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impact on the results </a:t>
            </a:r>
            <a:r>
              <a:rPr lang="en-GB" dirty="0" smtClean="0"/>
              <a:t>on may </a:t>
            </a:r>
            <a:r>
              <a:rPr lang="en-GB" dirty="0"/>
              <a:t>sometimes be </a:t>
            </a:r>
            <a:r>
              <a:rPr lang="en-GB" dirty="0" smtClean="0"/>
              <a:t>negligible</a:t>
            </a:r>
          </a:p>
          <a:p>
            <a:endParaRPr lang="en-GB" dirty="0" smtClean="0"/>
          </a:p>
          <a:p>
            <a:r>
              <a:rPr lang="en-GB" dirty="0" err="1" smtClean="0"/>
              <a:t>Plewis</a:t>
            </a:r>
            <a:r>
              <a:rPr lang="en-GB" dirty="0" smtClean="0"/>
              <a:t> </a:t>
            </a:r>
            <a:r>
              <a:rPr lang="en-GB" dirty="0"/>
              <a:t>(1997) states that when there is a very small proportion of censored cases they will have little effect, and an accelerated life model might still be </a:t>
            </a:r>
            <a:r>
              <a:rPr lang="en-GB" dirty="0" smtClean="0"/>
              <a:t>suitable</a:t>
            </a:r>
          </a:p>
          <a:p>
            <a:endParaRPr lang="en-GB" dirty="0" smtClean="0"/>
          </a:p>
          <a:p>
            <a:r>
              <a:rPr lang="en-GB" dirty="0" smtClean="0"/>
              <a:t>Supervisors</a:t>
            </a:r>
            <a:r>
              <a:rPr lang="en-GB" dirty="0"/>
              <a:t>, examiners and referees </a:t>
            </a:r>
            <a:r>
              <a:rPr lang="en-GB" dirty="0" smtClean="0"/>
              <a:t>may not be convinced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1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Duration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924" y="2542059"/>
            <a:ext cx="7886700" cy="3263504"/>
          </a:xfrm>
        </p:spPr>
        <p:txBody>
          <a:bodyPr/>
          <a:lstStyle/>
          <a:p>
            <a:r>
              <a:rPr lang="en-GB" dirty="0" smtClean="0"/>
              <a:t>No </a:t>
            </a:r>
            <a:r>
              <a:rPr lang="en-GB" dirty="0"/>
              <a:t>longer directly </a:t>
            </a:r>
            <a:r>
              <a:rPr lang="en-GB" dirty="0" smtClean="0"/>
              <a:t>modelling </a:t>
            </a:r>
            <a:r>
              <a:rPr lang="en-GB" dirty="0"/>
              <a:t>the </a:t>
            </a:r>
            <a:r>
              <a:rPr lang="en-GB" dirty="0" smtClean="0"/>
              <a:t>duration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focus is on modelling the probability that an event occurs </a:t>
            </a:r>
            <a:r>
              <a:rPr lang="en-GB" dirty="0" smtClean="0"/>
              <a:t>at </a:t>
            </a:r>
            <a:r>
              <a:rPr lang="en-GB" dirty="0"/>
              <a:t>time </a:t>
            </a:r>
            <a:r>
              <a:rPr lang="en-GB" i="1" dirty="0"/>
              <a:t>t </a:t>
            </a:r>
            <a:r>
              <a:rPr lang="en-GB" dirty="0"/>
              <a:t>, conditional on it not having occurred before </a:t>
            </a:r>
            <a:r>
              <a:rPr lang="en-GB" i="1" dirty="0" smtClean="0"/>
              <a:t>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1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68" y="1476064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Codebook 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the College Skills Program Dataset</a:t>
            </a:r>
          </a:p>
          <a:p>
            <a:pPr marL="0" indent="0">
              <a:buNone/>
            </a:pPr>
            <a:endParaRPr lang="en-GB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     Mean  Min   Max  Label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        628    628     314.5    1   628  student id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       628    338  234.7038    2  1172  number of days until test passed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      628      2  .8089172    0     1  test passed (or censored)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623     31  32.36918   20    56  age at enrolment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no_jobs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611     28  4.574468    0    40  number of previous jobs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628      2  .4904459    0     1  taught by massive open online course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campus     628      2  .2929936    0     1  college campus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quals1     628      2  .4601911    0     1  no qualifications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quals2     628      2  .1815287    0     1  lower qualifications (below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A'level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quals3     628      2  .3582803    0     1  higher qualifications(above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A'level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211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30" y="1958812"/>
            <a:ext cx="5583069" cy="37794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5"/>
          <p:cNvSpPr txBox="1">
            <a:spLocks/>
          </p:cNvSpPr>
          <p:nvPr/>
        </p:nvSpPr>
        <p:spPr>
          <a:xfrm>
            <a:off x="2036688" y="964639"/>
            <a:ext cx="832891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/>
              <a:t>Output</a:t>
            </a:r>
            <a:r>
              <a:rPr lang="en-GB" sz="1800" dirty="0"/>
              <a:t>: Kaplan-Meier Plot of Time to Passing the Test (College Skills Program Data)</a:t>
            </a:r>
          </a:p>
        </p:txBody>
      </p:sp>
    </p:spTree>
    <p:extLst>
      <p:ext uri="{BB962C8B-B14F-4D97-AF65-F5344CB8AC3E}">
        <p14:creationId xmlns:p14="http://schemas.microsoft.com/office/powerpoint/2010/main" val="37830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01" y="2012077"/>
            <a:ext cx="5456564" cy="38754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2036688" y="964639"/>
            <a:ext cx="832891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/>
              <a:t>Output</a:t>
            </a:r>
            <a:r>
              <a:rPr lang="en-GB" sz="1800" dirty="0"/>
              <a:t>: Kaplan-Meier Plot of Time to Passing the Test (College Skills Program Data)</a:t>
            </a:r>
          </a:p>
        </p:txBody>
      </p:sp>
    </p:spTree>
    <p:extLst>
      <p:ext uri="{BB962C8B-B14F-4D97-AF65-F5344CB8AC3E}">
        <p14:creationId xmlns:p14="http://schemas.microsoft.com/office/powerpoint/2010/main" val="36990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87" y="586593"/>
            <a:ext cx="7886700" cy="99417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Output</a:t>
            </a:r>
            <a:r>
              <a:rPr lang="en-GB" sz="1800" dirty="0"/>
              <a:t>: Log-Rank Test for Equality of Survivor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730" y="1472483"/>
            <a:ext cx="4737902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failure _d:  test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analysis time _t:  time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Log-rank test for equality of survivor functions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Events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observed       expected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------+-------------------------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    |       265         235.80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|       243         272.20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------+-------------------------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|       508         508.00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chi2(1) =       6.80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&gt;chi2 =     0.0091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04248" y="1084488"/>
            <a:ext cx="3828495" cy="1004541"/>
          </a:xfrm>
        </p:spPr>
        <p:txBody>
          <a:bodyPr>
            <a:normAutofit/>
          </a:bodyPr>
          <a:lstStyle/>
          <a:p>
            <a:r>
              <a:rPr lang="en-GB" sz="1800" dirty="0" smtClean="0"/>
              <a:t>Output</a:t>
            </a:r>
            <a:r>
              <a:rPr lang="en-GB" sz="1800" dirty="0"/>
              <a:t>: Cox Regression Model Time to Passing the Test (College Skills Program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806" y="221227"/>
            <a:ext cx="788670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failure _d:  test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analysis time _t:  time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0:   log likelihood =  -2868.555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1:   log likelihood = -2851.6989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2:   log likelihood = -2851.0884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3:   log likelihood = -2851.0863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Refining estimates: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0:   log likelihood = -2851.0863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Cox regression -- Breslow method for ties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No. of subjects =          610                  Number of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=         610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No. of failures =          495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at risk    =       142994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LR chi2(6)       =       34.94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 likelihood  =   -2851.0863            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chi2      =      0.0000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_t |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z    P&gt;|z|     [95% Conf. Interval]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|  -.0237543   .0075611    -3.14   0.002    -.0385737   -.0089349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no_jobs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.034745   .0077538     4.48   0.000     .0195478    .0499422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-.2540169    .091005    -2.79   0.005    -.4323834   -.0756504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campus |  -.1723881   .1020981    -1.69   0.091    -.3724966    .0277205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quals2 |   .2467753   .1227597     2.01   0.044     .0061706    .4873799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quals3 |    .125668   .1030729     1.22   0.223    -.0763513    .3276873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399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992" y="1214415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 smtClean="0">
                <a:latin typeface="+mj-lt"/>
              </a:rPr>
              <a:t>Output</a:t>
            </a:r>
            <a:r>
              <a:rPr lang="en-GB" sz="1800" i="1" dirty="0">
                <a:latin typeface="+mj-lt"/>
              </a:rPr>
              <a:t>: Test of the Effects of Previous Education in Cox Regression Model of Time to Passing the Test (College Skills Program Data)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endParaRPr lang="en-GB" sz="1800" dirty="0"/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( 1)  quals2 = 0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( 2)  quals3 = 0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chi2(  2) =    4.36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Prob &gt; chi2 =    0.1130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5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7240" y="1131094"/>
            <a:ext cx="8888768" cy="804794"/>
          </a:xfrm>
        </p:spPr>
        <p:txBody>
          <a:bodyPr>
            <a:normAutofit fontScale="90000"/>
          </a:bodyPr>
          <a:lstStyle/>
          <a:p>
            <a:r>
              <a:rPr lang="en-GB" sz="2025" i="1" dirty="0" smtClean="0"/>
              <a:t>Output</a:t>
            </a:r>
            <a:r>
              <a:rPr lang="en-GB" sz="2025" i="1" dirty="0"/>
              <a:t>: Hazard Ratios Cox Regression Model Time to Passing the Test</a:t>
            </a:r>
            <a:br>
              <a:rPr lang="en-GB" sz="2025" i="1" dirty="0"/>
            </a:br>
            <a:r>
              <a:rPr lang="en-GB" sz="2025" i="1" dirty="0"/>
              <a:t> (College Skills Program Data)</a:t>
            </a:r>
            <a:r>
              <a:rPr lang="en-GB" i="1" dirty="0"/>
              <a:t/>
            </a:r>
            <a:br>
              <a:rPr lang="en-GB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41" y="1935889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Cox regression -- Breslow method for ties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No. of subjects =          610                  Number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=         610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No. of failures =          495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Time at risk    =       142994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LR chi2(3)       =       27.76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Log likelihood  =   -2854.6735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chi2      =      0.0000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_t |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Ratio   Std. Err.      z    P&gt;|z|     [95% Conf. Interval]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|   .9794475   .0072674    -2.80   0.005     .9653067    .9937955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no_jobs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1.036128   .0078949     4.66   0.000     1.020769    1.051718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.7940896   .0716076    -2.56   0.011     .6654445    .9476047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68" y="2125266"/>
            <a:ext cx="5712781" cy="38754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5992" y="944664"/>
            <a:ext cx="7886700" cy="99417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Output</a:t>
            </a:r>
            <a:r>
              <a:rPr lang="en-GB" sz="1800" dirty="0"/>
              <a:t>: Time to Passing the Test - Survival Functions Comparing Women Aged 30 with 5 Previous Jobs by Teaching Methods (College Skills Program Data) </a:t>
            </a: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983"/>
            <a:ext cx="10515600" cy="1325563"/>
          </a:xfrm>
        </p:spPr>
        <p:txBody>
          <a:bodyPr/>
          <a:lstStyle/>
          <a:p>
            <a:r>
              <a:rPr lang="en-GB" dirty="0" smtClean="0"/>
              <a:t>Alternative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 smtClean="0"/>
              <a:t>Duration models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Survival models 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Cox regression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Cox models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Failure </a:t>
            </a:r>
            <a:r>
              <a:rPr lang="en-GB" dirty="0"/>
              <a:t>time </a:t>
            </a:r>
            <a:r>
              <a:rPr lang="en-GB" dirty="0" smtClean="0"/>
              <a:t>analysis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Hazard models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Event </a:t>
            </a:r>
            <a:r>
              <a:rPr lang="en-GB" dirty="0"/>
              <a:t>history </a:t>
            </a:r>
            <a:r>
              <a:rPr lang="en-GB" dirty="0" smtClean="0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0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Models </a:t>
            </a:r>
            <a:r>
              <a:rPr lang="en-GB" i="1" dirty="0"/>
              <a:t>for duration data allow the data analyst to assess the relative influence of a number of explanatory factors upon how long it takes for an event to </a:t>
            </a:r>
            <a:r>
              <a:rPr lang="en-GB" i="1" dirty="0" smtClean="0"/>
              <a:t>occur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Original paper Cox (1972)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424" y="158671"/>
            <a:ext cx="7886700" cy="994172"/>
          </a:xfrm>
        </p:spPr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tudy the lifetimes of machine components in engineering </a:t>
            </a:r>
          </a:p>
          <a:p>
            <a:endParaRPr lang="en-GB" dirty="0" smtClean="0"/>
          </a:p>
          <a:p>
            <a:r>
              <a:rPr lang="en-GB" dirty="0" smtClean="0"/>
              <a:t>Duration of unemployment in economics</a:t>
            </a:r>
          </a:p>
          <a:p>
            <a:endParaRPr lang="en-GB" dirty="0" smtClean="0"/>
          </a:p>
          <a:p>
            <a:r>
              <a:rPr lang="en-GB" dirty="0" smtClean="0"/>
              <a:t>Time taken to complete cognitive tasks in psychology</a:t>
            </a:r>
          </a:p>
          <a:p>
            <a:endParaRPr lang="en-GB" dirty="0" smtClean="0"/>
          </a:p>
          <a:p>
            <a:r>
              <a:rPr lang="en-GB" dirty="0" smtClean="0"/>
              <a:t>Lengths of tracks on a photographic plate in particle physics</a:t>
            </a:r>
          </a:p>
          <a:p>
            <a:endParaRPr lang="en-GB" dirty="0" smtClean="0"/>
          </a:p>
          <a:p>
            <a:r>
              <a:rPr lang="en-GB" dirty="0" smtClean="0"/>
              <a:t>Survival times of patients in clinical trials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2650" y="857251"/>
            <a:ext cx="7886700" cy="994172"/>
          </a:xfrm>
        </p:spPr>
        <p:txBody>
          <a:bodyPr/>
          <a:lstStyle/>
          <a:p>
            <a:r>
              <a:rPr lang="en-GB" dirty="0" smtClean="0"/>
              <a:t>Research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650" y="1966251"/>
            <a:ext cx="8945746" cy="4788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Heckman and </a:t>
            </a:r>
            <a:r>
              <a:rPr lang="en-GB" sz="1800" dirty="0" err="1"/>
              <a:t>Borjas</a:t>
            </a:r>
            <a:r>
              <a:rPr lang="en-GB" sz="1800" dirty="0"/>
              <a:t> (1980) used duration modelling approaches to study unemployment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Blossfeld</a:t>
            </a:r>
            <a:r>
              <a:rPr lang="en-GB" sz="1800" dirty="0"/>
              <a:t> and Hakim (1997) studied female part-time employment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Mulder and Smits (1999) investigated first time home ownership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Lillard</a:t>
            </a:r>
            <a:r>
              <a:rPr lang="en-GB" sz="1800" dirty="0"/>
              <a:t> et al. (1995) studied premarital cohabitation and subsequent marital dissolution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67" y="2043091"/>
            <a:ext cx="8945746" cy="38736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Kiernan and Mueller (1998) undertook an analysis of divorce using the BHPS and the NCDS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Boyle et al. (2008) examined union dissolution using the Austrian Family and Fertility Survey (FFS)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Chan and </a:t>
            </a:r>
            <a:r>
              <a:rPr lang="en-GB" sz="1800" dirty="0" err="1"/>
              <a:t>Halpin</a:t>
            </a:r>
            <a:r>
              <a:rPr lang="en-GB" sz="1800" dirty="0"/>
              <a:t> (2002) used BHPS to examine gender role attitudes and the domestic division of labour on divorce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Pevalin</a:t>
            </a:r>
            <a:r>
              <a:rPr lang="en-GB" sz="1800" dirty="0"/>
              <a:t> and </a:t>
            </a:r>
            <a:r>
              <a:rPr lang="en-GB" sz="1800" dirty="0" err="1"/>
              <a:t>Ermisch</a:t>
            </a:r>
            <a:r>
              <a:rPr lang="en-GB" sz="1800" dirty="0"/>
              <a:t> (2004) investigated mental health, union dissolution and re-partnering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68233" y="788093"/>
            <a:ext cx="7886700" cy="994172"/>
          </a:xfrm>
        </p:spPr>
        <p:txBody>
          <a:bodyPr/>
          <a:lstStyle/>
          <a:p>
            <a:r>
              <a:rPr lang="en-GB" dirty="0" smtClean="0"/>
              <a:t>Research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176" y="459808"/>
            <a:ext cx="7886700" cy="994172"/>
          </a:xfrm>
        </p:spPr>
        <p:txBody>
          <a:bodyPr/>
          <a:lstStyle/>
          <a:p>
            <a:r>
              <a:rPr lang="en-GB" dirty="0" smtClean="0"/>
              <a:t>Measuring a Duration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850" y="2371191"/>
            <a:ext cx="8793868" cy="346099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Three </a:t>
            </a:r>
            <a:r>
              <a:rPr lang="en-GB" dirty="0"/>
              <a:t>requirements for correctly determining a </a:t>
            </a:r>
            <a:r>
              <a:rPr lang="en-GB" dirty="0" smtClean="0"/>
              <a:t>duration </a:t>
            </a:r>
          </a:p>
          <a:p>
            <a:pPr marL="0" indent="0">
              <a:buNone/>
            </a:pPr>
            <a:endParaRPr lang="en-GB" dirty="0" smtClean="0"/>
          </a:p>
          <a:p>
            <a:pPr marL="385754" indent="-385754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/>
              <a:t>starting time must be unambiguously </a:t>
            </a:r>
            <a:r>
              <a:rPr lang="en-GB" dirty="0" smtClean="0"/>
              <a:t>defined</a:t>
            </a:r>
          </a:p>
          <a:p>
            <a:pPr marL="385754" indent="-385754">
              <a:buFont typeface="+mj-lt"/>
              <a:buAutoNum type="arabicPeriod"/>
            </a:pPr>
            <a:r>
              <a:rPr lang="en-GB" dirty="0" smtClean="0"/>
              <a:t>Time </a:t>
            </a:r>
            <a:r>
              <a:rPr lang="en-GB" dirty="0"/>
              <a:t>must have a defined unit of </a:t>
            </a:r>
            <a:r>
              <a:rPr lang="en-GB" dirty="0" smtClean="0"/>
              <a:t>measurement</a:t>
            </a:r>
          </a:p>
          <a:p>
            <a:pPr marL="385754" indent="-385754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event must be clearly </a:t>
            </a:r>
            <a:r>
              <a:rPr lang="en-GB" dirty="0" smtClean="0"/>
              <a:t>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1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73" y="1521605"/>
            <a:ext cx="7543855" cy="38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Accelerated Life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32" y="2493507"/>
            <a:ext cx="8579718" cy="32635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Regression models can be estimated with duration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Historically the log of the duration has been modelled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691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Alternative terminology</vt:lpstr>
      <vt:lpstr>PowerPoint Presentation</vt:lpstr>
      <vt:lpstr>Applications</vt:lpstr>
      <vt:lpstr>Research Examples</vt:lpstr>
      <vt:lpstr>Research Examples</vt:lpstr>
      <vt:lpstr>Measuring a Duration</vt:lpstr>
      <vt:lpstr>PowerPoint Presentation</vt:lpstr>
      <vt:lpstr>The Accelerated Life Model</vt:lpstr>
      <vt:lpstr>Censored Observations</vt:lpstr>
      <vt:lpstr>Duration Modelling</vt:lpstr>
      <vt:lpstr>PowerPoint Presentation</vt:lpstr>
      <vt:lpstr>PowerPoint Presentation</vt:lpstr>
      <vt:lpstr>PowerPoint Presentation</vt:lpstr>
      <vt:lpstr>Output: Log-Rank Test for Equality of Survivor Functions</vt:lpstr>
      <vt:lpstr>Output: Cox Regression Model Time to Passing the Test (College Skills Program Data)</vt:lpstr>
      <vt:lpstr>PowerPoint Presentation</vt:lpstr>
      <vt:lpstr>Output: Hazard Ratios Cox Regression Model Time to Passing the Test  (College Skills Program Data) </vt:lpstr>
      <vt:lpstr>Output: Time to Passing the Test - Survival Functions Comparing Women Aged 30 with 5 Previous Jobs by Teaching Methods (College Skills Program Data) 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GAYLE Vernon</dc:creator>
  <cp:lastModifiedBy>GAYLE Vernon</cp:lastModifiedBy>
  <cp:revision>3</cp:revision>
  <dcterms:created xsi:type="dcterms:W3CDTF">2019-03-04T18:57:17Z</dcterms:created>
  <dcterms:modified xsi:type="dcterms:W3CDTF">2019-03-05T09:37:39Z</dcterms:modified>
</cp:coreProperties>
</file>