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1" r:id="rId2"/>
    <p:sldId id="303" r:id="rId3"/>
    <p:sldId id="304"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84" d="100"/>
          <a:sy n="84" d="100"/>
        </p:scale>
        <p:origin x="63" y="1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2BFD8D-2C2E-4356-8C03-7C14C2EBACE3}" type="datetimeFigureOut">
              <a:rPr lang="en-GB" smtClean="0"/>
              <a:t>05/03/2019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36BA2C-9EE8-487D-A376-89B4F5151764}" type="slidenum">
              <a:rPr lang="en-GB" smtClean="0"/>
              <a:t>‹#›</a:t>
            </a:fld>
            <a:endParaRPr lang="en-GB"/>
          </a:p>
        </p:txBody>
      </p:sp>
    </p:spTree>
    <p:extLst>
      <p:ext uri="{BB962C8B-B14F-4D97-AF65-F5344CB8AC3E}">
        <p14:creationId xmlns:p14="http://schemas.microsoft.com/office/powerpoint/2010/main" val="4171986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F41B45-3DA8-4A73-9F4E-B50F02A98305}" type="slidenum">
              <a:rPr lang="en-GB" smtClean="0"/>
              <a:t>8</a:t>
            </a:fld>
            <a:endParaRPr lang="en-GB"/>
          </a:p>
        </p:txBody>
      </p:sp>
    </p:spTree>
    <p:extLst>
      <p:ext uri="{BB962C8B-B14F-4D97-AF65-F5344CB8AC3E}">
        <p14:creationId xmlns:p14="http://schemas.microsoft.com/office/powerpoint/2010/main" val="4230769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A7048EE-92A4-41A6-B0EE-0CA375F568F2}" type="datetimeFigureOut">
              <a:rPr lang="en-GB" smtClean="0"/>
              <a:t>05/03/2019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0D3B13-4294-464C-9BB2-B0AE5906EAA9}" type="slidenum">
              <a:rPr lang="en-GB" smtClean="0"/>
              <a:t>‹#›</a:t>
            </a:fld>
            <a:endParaRPr lang="en-GB"/>
          </a:p>
        </p:txBody>
      </p:sp>
    </p:spTree>
    <p:extLst>
      <p:ext uri="{BB962C8B-B14F-4D97-AF65-F5344CB8AC3E}">
        <p14:creationId xmlns:p14="http://schemas.microsoft.com/office/powerpoint/2010/main" val="910976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7048EE-92A4-41A6-B0EE-0CA375F568F2}" type="datetimeFigureOut">
              <a:rPr lang="en-GB" smtClean="0"/>
              <a:t>05/03/2019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0D3B13-4294-464C-9BB2-B0AE5906EAA9}" type="slidenum">
              <a:rPr lang="en-GB" smtClean="0"/>
              <a:t>‹#›</a:t>
            </a:fld>
            <a:endParaRPr lang="en-GB"/>
          </a:p>
        </p:txBody>
      </p:sp>
    </p:spTree>
    <p:extLst>
      <p:ext uri="{BB962C8B-B14F-4D97-AF65-F5344CB8AC3E}">
        <p14:creationId xmlns:p14="http://schemas.microsoft.com/office/powerpoint/2010/main" val="2602149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7048EE-92A4-41A6-B0EE-0CA375F568F2}" type="datetimeFigureOut">
              <a:rPr lang="en-GB" smtClean="0"/>
              <a:t>05/03/2019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0D3B13-4294-464C-9BB2-B0AE5906EAA9}" type="slidenum">
              <a:rPr lang="en-GB" smtClean="0"/>
              <a:t>‹#›</a:t>
            </a:fld>
            <a:endParaRPr lang="en-GB"/>
          </a:p>
        </p:txBody>
      </p:sp>
    </p:spTree>
    <p:extLst>
      <p:ext uri="{BB962C8B-B14F-4D97-AF65-F5344CB8AC3E}">
        <p14:creationId xmlns:p14="http://schemas.microsoft.com/office/powerpoint/2010/main" val="3124334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31800" y="274638"/>
            <a:ext cx="11150600"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31800" y="1484313"/>
            <a:ext cx="10972800" cy="4525962"/>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fld id="{B73B829B-6115-424B-86F0-EB596A5414C3}" type="datetime1">
              <a:rPr lang="en-GB" smtClean="0"/>
              <a:t>05/03/2019</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A375504-A0BE-4908-B2A5-81F5C35D374C}" type="slidenum">
              <a:rPr lang="en-GB"/>
              <a:pPr>
                <a:defRPr/>
              </a:pPr>
              <a:t>‹#›</a:t>
            </a:fld>
            <a:endParaRPr lang="en-GB"/>
          </a:p>
        </p:txBody>
      </p:sp>
    </p:spTree>
    <p:extLst>
      <p:ext uri="{BB962C8B-B14F-4D97-AF65-F5344CB8AC3E}">
        <p14:creationId xmlns:p14="http://schemas.microsoft.com/office/powerpoint/2010/main" val="411932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7048EE-92A4-41A6-B0EE-0CA375F568F2}" type="datetimeFigureOut">
              <a:rPr lang="en-GB" smtClean="0"/>
              <a:t>05/03/2019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0D3B13-4294-464C-9BB2-B0AE5906EAA9}" type="slidenum">
              <a:rPr lang="en-GB" smtClean="0"/>
              <a:t>‹#›</a:t>
            </a:fld>
            <a:endParaRPr lang="en-GB"/>
          </a:p>
        </p:txBody>
      </p:sp>
    </p:spTree>
    <p:extLst>
      <p:ext uri="{BB962C8B-B14F-4D97-AF65-F5344CB8AC3E}">
        <p14:creationId xmlns:p14="http://schemas.microsoft.com/office/powerpoint/2010/main" val="3252242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7048EE-92A4-41A6-B0EE-0CA375F568F2}" type="datetimeFigureOut">
              <a:rPr lang="en-GB" smtClean="0"/>
              <a:t>05/03/2019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0D3B13-4294-464C-9BB2-B0AE5906EAA9}" type="slidenum">
              <a:rPr lang="en-GB" smtClean="0"/>
              <a:t>‹#›</a:t>
            </a:fld>
            <a:endParaRPr lang="en-GB"/>
          </a:p>
        </p:txBody>
      </p:sp>
    </p:spTree>
    <p:extLst>
      <p:ext uri="{BB962C8B-B14F-4D97-AF65-F5344CB8AC3E}">
        <p14:creationId xmlns:p14="http://schemas.microsoft.com/office/powerpoint/2010/main" val="3746428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A7048EE-92A4-41A6-B0EE-0CA375F568F2}" type="datetimeFigureOut">
              <a:rPr lang="en-GB" smtClean="0"/>
              <a:t>05/03/2019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0D3B13-4294-464C-9BB2-B0AE5906EAA9}" type="slidenum">
              <a:rPr lang="en-GB" smtClean="0"/>
              <a:t>‹#›</a:t>
            </a:fld>
            <a:endParaRPr lang="en-GB"/>
          </a:p>
        </p:txBody>
      </p:sp>
    </p:spTree>
    <p:extLst>
      <p:ext uri="{BB962C8B-B14F-4D97-AF65-F5344CB8AC3E}">
        <p14:creationId xmlns:p14="http://schemas.microsoft.com/office/powerpoint/2010/main" val="2475693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A7048EE-92A4-41A6-B0EE-0CA375F568F2}" type="datetimeFigureOut">
              <a:rPr lang="en-GB" smtClean="0"/>
              <a:t>05/03/2019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30D3B13-4294-464C-9BB2-B0AE5906EAA9}" type="slidenum">
              <a:rPr lang="en-GB" smtClean="0"/>
              <a:t>‹#›</a:t>
            </a:fld>
            <a:endParaRPr lang="en-GB"/>
          </a:p>
        </p:txBody>
      </p:sp>
    </p:spTree>
    <p:extLst>
      <p:ext uri="{BB962C8B-B14F-4D97-AF65-F5344CB8AC3E}">
        <p14:creationId xmlns:p14="http://schemas.microsoft.com/office/powerpoint/2010/main" val="3076259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A7048EE-92A4-41A6-B0EE-0CA375F568F2}" type="datetimeFigureOut">
              <a:rPr lang="en-GB" smtClean="0"/>
              <a:t>05/03/2019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30D3B13-4294-464C-9BB2-B0AE5906EAA9}" type="slidenum">
              <a:rPr lang="en-GB" smtClean="0"/>
              <a:t>‹#›</a:t>
            </a:fld>
            <a:endParaRPr lang="en-GB"/>
          </a:p>
        </p:txBody>
      </p:sp>
    </p:spTree>
    <p:extLst>
      <p:ext uri="{BB962C8B-B14F-4D97-AF65-F5344CB8AC3E}">
        <p14:creationId xmlns:p14="http://schemas.microsoft.com/office/powerpoint/2010/main" val="2906533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7048EE-92A4-41A6-B0EE-0CA375F568F2}" type="datetimeFigureOut">
              <a:rPr lang="en-GB" smtClean="0"/>
              <a:t>05/03/2019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30D3B13-4294-464C-9BB2-B0AE5906EAA9}" type="slidenum">
              <a:rPr lang="en-GB" smtClean="0"/>
              <a:t>‹#›</a:t>
            </a:fld>
            <a:endParaRPr lang="en-GB"/>
          </a:p>
        </p:txBody>
      </p:sp>
    </p:spTree>
    <p:extLst>
      <p:ext uri="{BB962C8B-B14F-4D97-AF65-F5344CB8AC3E}">
        <p14:creationId xmlns:p14="http://schemas.microsoft.com/office/powerpoint/2010/main" val="265261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7048EE-92A4-41A6-B0EE-0CA375F568F2}" type="datetimeFigureOut">
              <a:rPr lang="en-GB" smtClean="0"/>
              <a:t>05/03/2019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0D3B13-4294-464C-9BB2-B0AE5906EAA9}" type="slidenum">
              <a:rPr lang="en-GB" smtClean="0"/>
              <a:t>‹#›</a:t>
            </a:fld>
            <a:endParaRPr lang="en-GB"/>
          </a:p>
        </p:txBody>
      </p:sp>
    </p:spTree>
    <p:extLst>
      <p:ext uri="{BB962C8B-B14F-4D97-AF65-F5344CB8AC3E}">
        <p14:creationId xmlns:p14="http://schemas.microsoft.com/office/powerpoint/2010/main" val="3557129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7048EE-92A4-41A6-B0EE-0CA375F568F2}" type="datetimeFigureOut">
              <a:rPr lang="en-GB" smtClean="0"/>
              <a:t>05/03/2019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0D3B13-4294-464C-9BB2-B0AE5906EAA9}" type="slidenum">
              <a:rPr lang="en-GB" smtClean="0"/>
              <a:t>‹#›</a:t>
            </a:fld>
            <a:endParaRPr lang="en-GB"/>
          </a:p>
        </p:txBody>
      </p:sp>
    </p:spTree>
    <p:extLst>
      <p:ext uri="{BB962C8B-B14F-4D97-AF65-F5344CB8AC3E}">
        <p14:creationId xmlns:p14="http://schemas.microsoft.com/office/powerpoint/2010/main" val="2600009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048EE-92A4-41A6-B0EE-0CA375F568F2}" type="datetimeFigureOut">
              <a:rPr lang="en-GB" smtClean="0"/>
              <a:t>05/03/2019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D3B13-4294-464C-9BB2-B0AE5906EAA9}" type="slidenum">
              <a:rPr lang="en-GB" smtClean="0"/>
              <a:t>‹#›</a:t>
            </a:fld>
            <a:endParaRPr lang="en-GB"/>
          </a:p>
        </p:txBody>
      </p:sp>
    </p:spTree>
    <p:extLst>
      <p:ext uri="{BB962C8B-B14F-4D97-AF65-F5344CB8AC3E}">
        <p14:creationId xmlns:p14="http://schemas.microsoft.com/office/powerpoint/2010/main" val="1320864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camo.githubusercontent.com/6fb23f05c7b5fc346346add2f4d851fba08a94c3/68747470733a2f2f6d656469612e626c6f6f6d73627572792e636f6d2f7265702f662f393738313437323531353430372e6a7067" TargetMode="External"/><Relationship Id="rId1" Type="http://schemas.openxmlformats.org/officeDocument/2006/relationships/slideLayout" Target="../slideLayouts/slideLayout2.xml"/><Relationship Id="rId5" Type="http://schemas.openxmlformats.org/officeDocument/2006/relationships/hyperlink" Target="https://tinyurl.com/y9x5fltk" TargetMode="External"/><Relationship Id="rId4" Type="http://schemas.openxmlformats.org/officeDocument/2006/relationships/hyperlink" Target="https://tinyurl.com/y8cbf7c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ChangeArrowheads="1"/>
          </p:cNvSpPr>
          <p:nvPr/>
        </p:nvSpPr>
        <p:spPr bwMode="auto">
          <a:xfrm>
            <a:off x="4381500" y="3320653"/>
            <a:ext cx="3429000" cy="1681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GB" altLang="en-US" dirty="0"/>
              <a:t>Vernon Gayle</a:t>
            </a:r>
          </a:p>
          <a:p>
            <a:pPr algn="ctr">
              <a:lnSpc>
                <a:spcPct val="90000"/>
              </a:lnSpc>
            </a:pPr>
            <a:r>
              <a:rPr lang="en-GB" altLang="en-US" sz="1350" dirty="0"/>
              <a:t>Professor of Sociology &amp; Social Statistics</a:t>
            </a:r>
          </a:p>
          <a:p>
            <a:pPr algn="ctr">
              <a:lnSpc>
                <a:spcPct val="90000"/>
              </a:lnSpc>
            </a:pPr>
            <a:r>
              <a:rPr lang="en-GB" altLang="en-US" sz="1350" dirty="0"/>
              <a:t>University of Edinburgh</a:t>
            </a:r>
          </a:p>
          <a:p>
            <a:pPr algn="ctr">
              <a:lnSpc>
                <a:spcPct val="90000"/>
              </a:lnSpc>
            </a:pPr>
            <a:endParaRPr lang="en-GB" altLang="en-US" sz="1050" dirty="0"/>
          </a:p>
          <a:p>
            <a:pPr algn="ctr">
              <a:lnSpc>
                <a:spcPct val="90000"/>
              </a:lnSpc>
            </a:pPr>
            <a:r>
              <a:rPr lang="en-GB" altLang="en-US" sz="1050" dirty="0"/>
              <a:t>vernon.gayle@ed.ac.uk</a:t>
            </a:r>
          </a:p>
          <a:p>
            <a:pPr algn="ctr">
              <a:lnSpc>
                <a:spcPct val="90000"/>
              </a:lnSpc>
            </a:pPr>
            <a:r>
              <a:rPr lang="en-GB" altLang="en-US" sz="1050" dirty="0"/>
              <a:t>@</a:t>
            </a:r>
            <a:r>
              <a:rPr lang="en-GB" altLang="en-US" sz="1050" dirty="0" err="1"/>
              <a:t>profbigvern</a:t>
            </a:r>
            <a:endParaRPr lang="en-GB" altLang="en-US" sz="1050" dirty="0"/>
          </a:p>
          <a:p>
            <a:pPr algn="ctr">
              <a:lnSpc>
                <a:spcPct val="90000"/>
              </a:lnSpc>
            </a:pPr>
            <a:r>
              <a:rPr lang="en-GB" altLang="en-US" dirty="0" smtClean="0"/>
              <a:t>2019</a:t>
            </a:r>
            <a:endParaRPr lang="en-GB" altLang="en-US" dirty="0"/>
          </a:p>
          <a:p>
            <a:pPr algn="ctr">
              <a:lnSpc>
                <a:spcPct val="90000"/>
              </a:lnSpc>
            </a:pPr>
            <a:endParaRPr lang="en-GB" altLang="en-US" sz="600" dirty="0"/>
          </a:p>
          <a:p>
            <a:pPr algn="ctr">
              <a:lnSpc>
                <a:spcPct val="90000"/>
              </a:lnSpc>
            </a:pPr>
            <a:endParaRPr lang="en-GB" altLang="en-US" sz="600" dirty="0"/>
          </a:p>
          <a:p>
            <a:pPr algn="ctr">
              <a:lnSpc>
                <a:spcPct val="90000"/>
              </a:lnSpc>
            </a:pPr>
            <a:r>
              <a:rPr lang="en-GB" altLang="en-US" sz="825" dirty="0">
                <a:latin typeface="Symbol" panose="05050102010706020507" pitchFamily="18" charset="2"/>
              </a:rPr>
              <a:t>Ó </a:t>
            </a:r>
            <a:r>
              <a:rPr lang="en-GB" altLang="en-US" sz="825" dirty="0"/>
              <a:t> Vernon Gayle</a:t>
            </a:r>
          </a:p>
        </p:txBody>
      </p:sp>
      <p:sp>
        <p:nvSpPr>
          <p:cNvPr id="7" name="Title 1"/>
          <p:cNvSpPr txBox="1">
            <a:spLocks noChangeArrowheads="1"/>
          </p:cNvSpPr>
          <p:nvPr/>
        </p:nvSpPr>
        <p:spPr bwMode="auto">
          <a:xfrm>
            <a:off x="1352416" y="509398"/>
            <a:ext cx="9144000" cy="142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0" fontAlgn="base" hangingPunct="0">
              <a:lnSpc>
                <a:spcPct val="100000"/>
              </a:lnSpc>
              <a:spcAft>
                <a:spcPct val="0"/>
              </a:spcAft>
            </a:pPr>
            <a:r>
              <a:rPr lang="en-GB" altLang="en-US" b="1" dirty="0">
                <a:latin typeface="Arial" panose="020B0604020202020204" pitchFamily="34" charset="0"/>
                <a:ea typeface="Calibri" panose="020F0502020204030204" pitchFamily="34" charset="0"/>
                <a:cs typeface="Arial" panose="020B0604020202020204" pitchFamily="34" charset="0"/>
              </a:rPr>
              <a:t>The Research Value of Longitudinal Data</a:t>
            </a:r>
            <a:endParaRPr lang="en-GB" altLang="en-US" dirty="0">
              <a:latin typeface="Arial" panose="020B0604020202020204" pitchFamily="34" charset="0"/>
            </a:endParaRPr>
          </a:p>
        </p:txBody>
      </p:sp>
    </p:spTree>
    <p:extLst>
      <p:ext uri="{BB962C8B-B14F-4D97-AF65-F5344CB8AC3E}">
        <p14:creationId xmlns:p14="http://schemas.microsoft.com/office/powerpoint/2010/main" val="131543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8001" name="Group 65"/>
          <p:cNvGraphicFramePr>
            <a:graphicFrameLocks noGrp="1"/>
          </p:cNvGraphicFramePr>
          <p:nvPr>
            <p:ph type="tbl" idx="1"/>
            <p:extLst/>
          </p:nvPr>
        </p:nvGraphicFramePr>
        <p:xfrm>
          <a:off x="2912891" y="924439"/>
          <a:ext cx="6589059" cy="5002148"/>
        </p:xfrm>
        <a:graphic>
          <a:graphicData uri="http://schemas.openxmlformats.org/drawingml/2006/table">
            <a:tbl>
              <a:tblPr/>
              <a:tblGrid>
                <a:gridCol w="2196353">
                  <a:extLst>
                    <a:ext uri="{9D8B030D-6E8A-4147-A177-3AD203B41FA5}">
                      <a16:colId xmlns:a16="http://schemas.microsoft.com/office/drawing/2014/main" val="20000"/>
                    </a:ext>
                  </a:extLst>
                </a:gridCol>
                <a:gridCol w="2196353">
                  <a:extLst>
                    <a:ext uri="{9D8B030D-6E8A-4147-A177-3AD203B41FA5}">
                      <a16:colId xmlns:a16="http://schemas.microsoft.com/office/drawing/2014/main" val="20001"/>
                    </a:ext>
                  </a:extLst>
                </a:gridCol>
                <a:gridCol w="2196353">
                  <a:extLst>
                    <a:ext uri="{9D8B030D-6E8A-4147-A177-3AD203B41FA5}">
                      <a16:colId xmlns:a16="http://schemas.microsoft.com/office/drawing/2014/main" val="20002"/>
                    </a:ext>
                  </a:extLst>
                </a:gridCol>
              </a:tblGrid>
              <a:tr h="57149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1" i="0" u="none" strike="noStrike" cap="none" normalizeH="0" baseline="0" dirty="0" smtClean="0">
                          <a:ln>
                            <a:noFill/>
                          </a:ln>
                          <a:solidFill>
                            <a:schemeClr val="tx1"/>
                          </a:solidFill>
                          <a:effectLst/>
                          <a:latin typeface="Times New Roman" pitchFamily="18" charset="0"/>
                          <a:cs typeface="Arial" charset="0"/>
                        </a:rPr>
                        <a:t>Month</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1" i="0" u="none" strike="noStrike" cap="none" normalizeH="0" baseline="0" dirty="0" smtClean="0">
                          <a:ln>
                            <a:noFill/>
                          </a:ln>
                          <a:solidFill>
                            <a:schemeClr val="tx1"/>
                          </a:solidFill>
                          <a:effectLst/>
                          <a:latin typeface="Times New Roman" pitchFamily="18" charset="0"/>
                          <a:cs typeface="Arial" charset="0"/>
                        </a:rPr>
                        <a:t>Level of Health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1" i="0" u="none" strike="noStrike" cap="none" normalizeH="0" baseline="0" dirty="0" smtClean="0">
                          <a:ln>
                            <a:noFill/>
                          </a:ln>
                          <a:solidFill>
                            <a:schemeClr val="tx1"/>
                          </a:solidFill>
                          <a:effectLst/>
                          <a:latin typeface="Times New Roman" pitchFamily="18" charset="0"/>
                          <a:cs typeface="Arial" charset="0"/>
                        </a:rPr>
                        <a:t>(20 = Good Health)</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Arial" charset="0"/>
                        </a:rPr>
                        <a:t>Employ Status</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dirty="0" smtClean="0">
                          <a:ln>
                            <a:noFill/>
                          </a:ln>
                          <a:solidFill>
                            <a:schemeClr val="tx1"/>
                          </a:solidFill>
                          <a:effectLst/>
                          <a:latin typeface="Times New Roman" pitchFamily="18" charset="0"/>
                          <a:cs typeface="Arial" charset="0"/>
                        </a:rPr>
                        <a:t>17</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2</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17</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3</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17</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4</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17</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9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5</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17</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9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6</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10</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7</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16</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8</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5</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9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9</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4</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9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10</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3</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9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11</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2</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92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dirty="0" smtClean="0">
                          <a:ln>
                            <a:noFill/>
                          </a:ln>
                          <a:solidFill>
                            <a:schemeClr val="tx1"/>
                          </a:solidFill>
                          <a:effectLst/>
                          <a:latin typeface="Times New Roman" pitchFamily="18" charset="0"/>
                          <a:cs typeface="Arial" charset="0"/>
                        </a:rPr>
                        <a:t>12</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dirty="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2" name="Slide Number Placeholder 1"/>
          <p:cNvSpPr>
            <a:spLocks noGrp="1"/>
          </p:cNvSpPr>
          <p:nvPr>
            <p:ph type="sldNum" sz="quarter" idx="12"/>
          </p:nvPr>
        </p:nvSpPr>
        <p:spPr/>
        <p:txBody>
          <a:bodyPr/>
          <a:lstStyle/>
          <a:p>
            <a:pPr>
              <a:defRPr/>
            </a:pPr>
            <a:fld id="{BA375504-A0BE-4908-B2A5-81F5C35D374C}" type="slidenum">
              <a:rPr lang="en-GB" smtClean="0"/>
              <a:pPr>
                <a:defRPr/>
              </a:pPr>
              <a:t>10</a:t>
            </a:fld>
            <a:endParaRPr lang="en-GB"/>
          </a:p>
        </p:txBody>
      </p:sp>
    </p:spTree>
    <p:extLst>
      <p:ext uri="{BB962C8B-B14F-4D97-AF65-F5344CB8AC3E}">
        <p14:creationId xmlns:p14="http://schemas.microsoft.com/office/powerpoint/2010/main" val="966863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altLang="en-US" dirty="0" smtClean="0"/>
              <a:t>Person A</a:t>
            </a:r>
          </a:p>
        </p:txBody>
      </p:sp>
      <p:sp>
        <p:nvSpPr>
          <p:cNvPr id="2" name="Slide Number Placeholder 1"/>
          <p:cNvSpPr>
            <a:spLocks noGrp="1"/>
          </p:cNvSpPr>
          <p:nvPr>
            <p:ph type="sldNum" sz="quarter" idx="12"/>
          </p:nvPr>
        </p:nvSpPr>
        <p:spPr/>
        <p:txBody>
          <a:bodyPr/>
          <a:lstStyle/>
          <a:p>
            <a:fld id="{D3664201-71EA-4596-9E96-E023FABE80EE}" type="slidenum">
              <a:rPr lang="en-GB" smtClean="0"/>
              <a:t>11</a:t>
            </a:fld>
            <a:endParaRPr lang="en-GB"/>
          </a:p>
        </p:txBody>
      </p:sp>
      <p:sp>
        <p:nvSpPr>
          <p:cNvPr id="22532" name="Rectangle 1027"/>
          <p:cNvSpPr>
            <a:spLocks noChangeArrowheads="1"/>
          </p:cNvSpPr>
          <p:nvPr/>
        </p:nvSpPr>
        <p:spPr bwMode="auto">
          <a:xfrm>
            <a:off x="2802970" y="4743711"/>
            <a:ext cx="6697265" cy="746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pPr>
            <a:r>
              <a:rPr lang="en-GB" altLang="en-US" sz="3000" dirty="0"/>
              <a:t>Became unemployed this has affected his level of health</a:t>
            </a:r>
          </a:p>
        </p:txBody>
      </p:sp>
      <p:pic>
        <p:nvPicPr>
          <p:cNvPr id="3074" name="Picture 2" descr="http://www.bbc.co.uk/liverpool/content/images/2007/10/09/blackstuff_003_470x3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810" y="1862828"/>
            <a:ext cx="3357563" cy="240030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957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1073" name="Group 65"/>
          <p:cNvGraphicFramePr>
            <a:graphicFrameLocks noGrp="1"/>
          </p:cNvGraphicFramePr>
          <p:nvPr>
            <p:ph type="tbl" idx="1"/>
            <p:extLst/>
          </p:nvPr>
        </p:nvGraphicFramePr>
        <p:xfrm>
          <a:off x="2768814" y="949459"/>
          <a:ext cx="6756189" cy="5011004"/>
        </p:xfrm>
        <a:graphic>
          <a:graphicData uri="http://schemas.openxmlformats.org/drawingml/2006/table">
            <a:tbl>
              <a:tblPr/>
              <a:tblGrid>
                <a:gridCol w="2252063">
                  <a:extLst>
                    <a:ext uri="{9D8B030D-6E8A-4147-A177-3AD203B41FA5}">
                      <a16:colId xmlns:a16="http://schemas.microsoft.com/office/drawing/2014/main" val="20000"/>
                    </a:ext>
                  </a:extLst>
                </a:gridCol>
                <a:gridCol w="2252063">
                  <a:extLst>
                    <a:ext uri="{9D8B030D-6E8A-4147-A177-3AD203B41FA5}">
                      <a16:colId xmlns:a16="http://schemas.microsoft.com/office/drawing/2014/main" val="20001"/>
                    </a:ext>
                  </a:extLst>
                </a:gridCol>
                <a:gridCol w="2252063">
                  <a:extLst>
                    <a:ext uri="{9D8B030D-6E8A-4147-A177-3AD203B41FA5}">
                      <a16:colId xmlns:a16="http://schemas.microsoft.com/office/drawing/2014/main" val="20002"/>
                    </a:ext>
                  </a:extLst>
                </a:gridCol>
              </a:tblGrid>
              <a:tr h="57149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1" i="0" u="none" strike="noStrike" cap="none" normalizeH="0" baseline="0" dirty="0" smtClean="0">
                          <a:ln>
                            <a:noFill/>
                          </a:ln>
                          <a:solidFill>
                            <a:schemeClr val="tx1"/>
                          </a:solidFill>
                          <a:effectLst/>
                          <a:latin typeface="Times New Roman" pitchFamily="18" charset="0"/>
                          <a:cs typeface="Arial" charset="0"/>
                        </a:rPr>
                        <a:t>Month</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1" i="0" u="none" strike="noStrike" cap="none" normalizeH="0" baseline="0" dirty="0" smtClean="0">
                          <a:ln>
                            <a:noFill/>
                          </a:ln>
                          <a:solidFill>
                            <a:schemeClr val="tx1"/>
                          </a:solidFill>
                          <a:effectLst/>
                          <a:latin typeface="Times New Roman" pitchFamily="18" charset="0"/>
                          <a:cs typeface="Arial" charset="0"/>
                        </a:rPr>
                        <a:t>Level of Health</a:t>
                      </a: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GB" sz="1500" b="1" i="0" u="none" strike="noStrike" cap="none" normalizeH="0" baseline="0" dirty="0" smtClean="0">
                          <a:ln>
                            <a:noFill/>
                          </a:ln>
                          <a:solidFill>
                            <a:schemeClr val="tx1"/>
                          </a:solidFill>
                          <a:effectLst/>
                          <a:latin typeface="Times New Roman" pitchFamily="18" charset="0"/>
                          <a:cs typeface="Arial" charset="0"/>
                        </a:rPr>
                        <a:t>(20 = Good Health)</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1" i="0" u="none" strike="noStrike" cap="none" normalizeH="0" baseline="0" smtClean="0">
                          <a:ln>
                            <a:noFill/>
                          </a:ln>
                          <a:solidFill>
                            <a:schemeClr val="tx1"/>
                          </a:solidFill>
                          <a:effectLst/>
                          <a:latin typeface="Times New Roman" pitchFamily="18" charset="0"/>
                          <a:cs typeface="Arial" charset="0"/>
                        </a:rPr>
                        <a:t>Employ Status</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9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17</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9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2</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9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3</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9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4</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99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5</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99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6</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9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7</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9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dirty="0" smtClean="0">
                          <a:ln>
                            <a:noFill/>
                          </a:ln>
                          <a:solidFill>
                            <a:schemeClr val="tx1"/>
                          </a:solidFill>
                          <a:effectLst/>
                          <a:latin typeface="Times New Roman" pitchFamily="18" charset="0"/>
                          <a:cs typeface="Arial" charset="0"/>
                        </a:rPr>
                        <a:t>8</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99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9</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99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10</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99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11</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99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smtClean="0">
                          <a:ln>
                            <a:noFill/>
                          </a:ln>
                          <a:solidFill>
                            <a:schemeClr val="tx1"/>
                          </a:solidFill>
                          <a:effectLst/>
                          <a:latin typeface="Times New Roman" pitchFamily="18" charset="0"/>
                          <a:cs typeface="Arial" charset="0"/>
                        </a:rPr>
                        <a:t>12</a:t>
                      </a:r>
                    </a:p>
                  </a:txBody>
                  <a:tcPr marL="68580" marR="68580" marT="34288" marB="342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dirty="0" smtClean="0">
                          <a:ln>
                            <a:noFill/>
                          </a:ln>
                          <a:solidFill>
                            <a:schemeClr val="tx1"/>
                          </a:solidFill>
                          <a:effectLst/>
                          <a:latin typeface="Times New Roman" pitchFamily="18" charset="0"/>
                          <a:cs typeface="Arial" charset="0"/>
                        </a:rPr>
                        <a:t>1</a:t>
                      </a:r>
                    </a:p>
                  </a:txBody>
                  <a:tcPr marL="68580" marR="68580" marT="34288" marB="34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1500" b="0" i="0" u="none" strike="noStrike" cap="none" normalizeH="0" baseline="0" dirty="0" smtClean="0">
                          <a:ln>
                            <a:noFill/>
                          </a:ln>
                          <a:solidFill>
                            <a:schemeClr val="tx1"/>
                          </a:solidFill>
                          <a:effectLst/>
                          <a:latin typeface="Times New Roman" pitchFamily="18" charset="0"/>
                          <a:cs typeface="Arial" charset="0"/>
                        </a:rPr>
                        <a:t>Unemployed</a:t>
                      </a:r>
                    </a:p>
                  </a:txBody>
                  <a:tcPr marL="68580" marR="68580" marT="34288" marB="342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2" name="Slide Number Placeholder 1"/>
          <p:cNvSpPr>
            <a:spLocks noGrp="1"/>
          </p:cNvSpPr>
          <p:nvPr>
            <p:ph type="sldNum" sz="quarter" idx="12"/>
          </p:nvPr>
        </p:nvSpPr>
        <p:spPr/>
        <p:txBody>
          <a:bodyPr/>
          <a:lstStyle/>
          <a:p>
            <a:pPr>
              <a:defRPr/>
            </a:pPr>
            <a:fld id="{BA375504-A0BE-4908-B2A5-81F5C35D374C}" type="slidenum">
              <a:rPr lang="en-GB" smtClean="0"/>
              <a:pPr>
                <a:defRPr/>
              </a:pPr>
              <a:t>12</a:t>
            </a:fld>
            <a:endParaRPr lang="en-GB"/>
          </a:p>
        </p:txBody>
      </p:sp>
    </p:spTree>
    <p:extLst>
      <p:ext uri="{BB962C8B-B14F-4D97-AF65-F5344CB8AC3E}">
        <p14:creationId xmlns:p14="http://schemas.microsoft.com/office/powerpoint/2010/main" val="692632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altLang="en-US" dirty="0" smtClean="0"/>
              <a:t>Person B</a:t>
            </a:r>
          </a:p>
        </p:txBody>
      </p:sp>
      <p:sp>
        <p:nvSpPr>
          <p:cNvPr id="2" name="Slide Number Placeholder 1"/>
          <p:cNvSpPr>
            <a:spLocks noGrp="1"/>
          </p:cNvSpPr>
          <p:nvPr>
            <p:ph type="sldNum" sz="quarter" idx="12"/>
          </p:nvPr>
        </p:nvSpPr>
        <p:spPr/>
        <p:txBody>
          <a:bodyPr/>
          <a:lstStyle/>
          <a:p>
            <a:fld id="{D3664201-71EA-4596-9E96-E023FABE80EE}" type="slidenum">
              <a:rPr lang="en-GB" smtClean="0"/>
              <a:t>13</a:t>
            </a:fld>
            <a:endParaRPr lang="en-GB"/>
          </a:p>
        </p:txBody>
      </p:sp>
      <p:sp>
        <p:nvSpPr>
          <p:cNvPr id="24580" name="Rectangle 3"/>
          <p:cNvSpPr>
            <a:spLocks noChangeArrowheads="1"/>
          </p:cNvSpPr>
          <p:nvPr/>
        </p:nvSpPr>
        <p:spPr bwMode="auto">
          <a:xfrm>
            <a:off x="2689736" y="4563126"/>
            <a:ext cx="6858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pPr>
            <a:r>
              <a:rPr lang="en-GB" altLang="en-US" sz="3000" dirty="0">
                <a:latin typeface="+mj-lt"/>
              </a:rPr>
              <a:t>Poor health led to unemployment </a:t>
            </a:r>
          </a:p>
          <a:p>
            <a:pPr algn="ctr" eaLnBrk="1" hangingPunct="1">
              <a:spcBef>
                <a:spcPct val="20000"/>
              </a:spcBef>
            </a:pPr>
            <a:r>
              <a:rPr lang="en-GB" altLang="en-US" sz="3000" dirty="0">
                <a:latin typeface="+mj-lt"/>
              </a:rPr>
              <a:t>(because of poor job performance)</a:t>
            </a:r>
          </a:p>
        </p:txBody>
      </p:sp>
      <p:pic>
        <p:nvPicPr>
          <p:cNvPr id="4098" name="Picture 2" descr="Liverpool manager Gerard Houll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2655" y="1916834"/>
            <a:ext cx="1832167" cy="243687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875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97564" y="476724"/>
            <a:ext cx="11012557" cy="944724"/>
          </a:xfrm>
          <a:noFill/>
        </p:spPr>
        <p:txBody>
          <a:bodyPr>
            <a:normAutofit/>
          </a:bodyPr>
          <a:lstStyle/>
          <a:p>
            <a:pPr algn="ctr" eaLnBrk="1" hangingPunct="1"/>
            <a:r>
              <a:rPr lang="en-GB" altLang="en-US" dirty="0" smtClean="0"/>
              <a:t>In a cross-sectional </a:t>
            </a:r>
            <a:r>
              <a:rPr lang="en-GB" altLang="en-US" dirty="0" smtClean="0"/>
              <a:t>study at </a:t>
            </a:r>
            <a:r>
              <a:rPr lang="en-GB" altLang="en-US" dirty="0" smtClean="0"/>
              <a:t>month </a:t>
            </a:r>
            <a:r>
              <a:rPr lang="en-GB" altLang="en-US" dirty="0" smtClean="0"/>
              <a:t>12</a:t>
            </a:r>
            <a:r>
              <a:rPr lang="en-GB" altLang="en-US" sz="1800" dirty="0">
                <a:solidFill>
                  <a:schemeClr val="bg1"/>
                </a:solidFill>
              </a:rPr>
              <a:t/>
            </a:r>
            <a:br>
              <a:rPr lang="en-GB" altLang="en-US" sz="1800" dirty="0">
                <a:solidFill>
                  <a:schemeClr val="bg1"/>
                </a:solidFill>
              </a:rPr>
            </a:br>
            <a:endParaRPr lang="en-GB" altLang="en-US" sz="1800" dirty="0">
              <a:solidFill>
                <a:schemeClr val="bg1"/>
              </a:solidFill>
            </a:endParaRPr>
          </a:p>
        </p:txBody>
      </p:sp>
      <p:sp>
        <p:nvSpPr>
          <p:cNvPr id="27651" name="Rectangle 3"/>
          <p:cNvSpPr>
            <a:spLocks noGrp="1" noChangeArrowheads="1"/>
          </p:cNvSpPr>
          <p:nvPr>
            <p:ph idx="1"/>
          </p:nvPr>
        </p:nvSpPr>
        <p:spPr>
          <a:xfrm>
            <a:off x="204462" y="2240216"/>
            <a:ext cx="11824726" cy="3661122"/>
          </a:xfrm>
        </p:spPr>
        <p:txBody>
          <a:bodyPr>
            <a:normAutofit/>
          </a:bodyPr>
          <a:lstStyle/>
          <a:p>
            <a:pPr eaLnBrk="1" hangingPunct="1"/>
            <a:r>
              <a:rPr lang="en-GB" altLang="en-US" sz="2600" dirty="0"/>
              <a:t>Person A would have been unemployed for 9 months and have a health score of 1</a:t>
            </a:r>
          </a:p>
          <a:p>
            <a:pPr eaLnBrk="1" hangingPunct="1">
              <a:buFontTx/>
              <a:buNone/>
            </a:pPr>
            <a:endParaRPr lang="en-GB" altLang="en-US" sz="2600" dirty="0"/>
          </a:p>
          <a:p>
            <a:pPr eaLnBrk="1" hangingPunct="1"/>
            <a:r>
              <a:rPr lang="en-GB" altLang="en-US" sz="2600" dirty="0"/>
              <a:t>Person B would have been unemployed for 9 months and have a health score of 1</a:t>
            </a:r>
          </a:p>
          <a:p>
            <a:pPr eaLnBrk="1" hangingPunct="1">
              <a:buFontTx/>
              <a:buNone/>
            </a:pPr>
            <a:endParaRPr lang="en-GB" altLang="en-US" sz="3100" dirty="0"/>
          </a:p>
          <a:p>
            <a:pPr eaLnBrk="1" hangingPunct="1"/>
            <a:endParaRPr lang="en-GB" altLang="en-US" sz="3100" dirty="0"/>
          </a:p>
          <a:p>
            <a:pPr marL="0" indent="0" eaLnBrk="1" hangingPunct="1">
              <a:buNone/>
            </a:pPr>
            <a:r>
              <a:rPr lang="en-GB" altLang="en-US" sz="3100" i="1" dirty="0"/>
              <a:t>This is an obvious example of how panel (i.e. repeated contacts) data can make an essential contribution to untangling social relationships</a:t>
            </a:r>
          </a:p>
          <a:p>
            <a:pPr eaLnBrk="1" hangingPunct="1">
              <a:buFontTx/>
              <a:buNone/>
            </a:pPr>
            <a:endParaRPr lang="en-GB" altLang="en-US" sz="1800" dirty="0"/>
          </a:p>
          <a:p>
            <a:pPr eaLnBrk="1" hangingPunct="1"/>
            <a:endParaRPr lang="en-GB" altLang="en-US" dirty="0" smtClean="0"/>
          </a:p>
        </p:txBody>
      </p:sp>
      <p:sp>
        <p:nvSpPr>
          <p:cNvPr id="2" name="Slide Number Placeholder 1"/>
          <p:cNvSpPr>
            <a:spLocks noGrp="1"/>
          </p:cNvSpPr>
          <p:nvPr>
            <p:ph type="sldNum" sz="quarter" idx="12"/>
          </p:nvPr>
        </p:nvSpPr>
        <p:spPr/>
        <p:txBody>
          <a:bodyPr/>
          <a:lstStyle/>
          <a:p>
            <a:fld id="{D3664201-71EA-4596-9E96-E023FABE80EE}" type="slidenum">
              <a:rPr lang="en-GB" smtClean="0"/>
              <a:t>14</a:t>
            </a:fld>
            <a:endParaRPr lang="en-GB"/>
          </a:p>
        </p:txBody>
      </p:sp>
    </p:spTree>
    <p:extLst>
      <p:ext uri="{BB962C8B-B14F-4D97-AF65-F5344CB8AC3E}">
        <p14:creationId xmlns:p14="http://schemas.microsoft.com/office/powerpoint/2010/main" val="4237490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2237174" y="2086882"/>
            <a:ext cx="7886700" cy="4351338"/>
          </a:xfrm>
        </p:spPr>
        <p:txBody>
          <a:bodyPr/>
          <a:lstStyle/>
          <a:p>
            <a:pPr eaLnBrk="1" hangingPunct="1"/>
            <a:r>
              <a:rPr lang="en-GB" altLang="en-US" dirty="0"/>
              <a:t>Residual </a:t>
            </a:r>
            <a:r>
              <a:rPr lang="en-GB" altLang="en-US" dirty="0" smtClean="0"/>
              <a:t>Heterogeneity</a:t>
            </a:r>
          </a:p>
          <a:p>
            <a:pPr eaLnBrk="1" hangingPunct="1"/>
            <a:endParaRPr lang="en-GB" altLang="en-US" dirty="0"/>
          </a:p>
          <a:p>
            <a:pPr lvl="1" eaLnBrk="1" hangingPunct="1"/>
            <a:r>
              <a:rPr lang="en-GB" altLang="en-US" sz="2100" dirty="0"/>
              <a:t>Omitted explanatory variables</a:t>
            </a:r>
          </a:p>
          <a:p>
            <a:pPr lvl="1" eaLnBrk="1" hangingPunct="1"/>
            <a:r>
              <a:rPr lang="en-GB" altLang="en-US" sz="2100" dirty="0"/>
              <a:t>Unobserved heterogeneity</a:t>
            </a:r>
          </a:p>
          <a:p>
            <a:pPr eaLnBrk="1" hangingPunct="1"/>
            <a:endParaRPr lang="en-GB" altLang="en-US" dirty="0" smtClean="0"/>
          </a:p>
          <a:p>
            <a:pPr eaLnBrk="1" hangingPunct="1"/>
            <a:r>
              <a:rPr lang="en-GB" altLang="en-US" dirty="0">
                <a:cs typeface="Times New Roman" panose="02020603050405020304" pitchFamily="18" charset="0"/>
              </a:rPr>
              <a:t>The possibility of substantial variation between similar individuals due to unmeasured, and possibly immeasurable, variables is known as ‘</a:t>
            </a:r>
            <a:r>
              <a:rPr lang="en-GB" altLang="en-US" i="1" dirty="0">
                <a:cs typeface="Times New Roman" panose="02020603050405020304" pitchFamily="18" charset="0"/>
              </a:rPr>
              <a:t>residual heterogeneity</a:t>
            </a:r>
            <a:r>
              <a:rPr lang="en-GB" altLang="en-US" dirty="0">
                <a:cs typeface="Times New Roman" panose="02020603050405020304" pitchFamily="18" charset="0"/>
              </a:rPr>
              <a:t>’ </a:t>
            </a:r>
          </a:p>
          <a:p>
            <a:pPr eaLnBrk="1" hangingPunct="1"/>
            <a:endParaRPr lang="en-GB" altLang="en-US" sz="1800" dirty="0"/>
          </a:p>
        </p:txBody>
      </p:sp>
      <p:sp>
        <p:nvSpPr>
          <p:cNvPr id="4" name="Title 1"/>
          <p:cNvSpPr txBox="1">
            <a:spLocks/>
          </p:cNvSpPr>
          <p:nvPr/>
        </p:nvSpPr>
        <p:spPr>
          <a:xfrm>
            <a:off x="1518037" y="358456"/>
            <a:ext cx="9189720" cy="944724"/>
          </a:xfrm>
          <a:prstGeom prst="rect">
            <a:avLst/>
          </a:prstGeom>
          <a:no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4000" dirty="0"/>
              <a:t>Improving Control for </a:t>
            </a:r>
          </a:p>
          <a:p>
            <a:r>
              <a:rPr lang="en-GB" sz="4000" dirty="0"/>
              <a:t>Omitted Explanatory Variables</a:t>
            </a:r>
          </a:p>
        </p:txBody>
      </p:sp>
    </p:spTree>
    <p:extLst>
      <p:ext uri="{BB962C8B-B14F-4D97-AF65-F5344CB8AC3E}">
        <p14:creationId xmlns:p14="http://schemas.microsoft.com/office/powerpoint/2010/main" val="13197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408924" y="2635393"/>
            <a:ext cx="11427160" cy="3263504"/>
          </a:xfrm>
        </p:spPr>
        <p:txBody>
          <a:bodyPr/>
          <a:lstStyle/>
          <a:p>
            <a:pPr marL="0" indent="0">
              <a:buNone/>
            </a:pPr>
            <a:r>
              <a:rPr lang="en-GB" altLang="en-US" sz="2700" i="1" dirty="0">
                <a:cs typeface="Times New Roman" panose="02020603050405020304" pitchFamily="18" charset="0"/>
              </a:rPr>
              <a:t>Because data collection instruments often fail to capture the detailed nature of social life there is, almost inevitably, considerable heterogeneity in response variables even amongst respondents that share the same characteristics across all of the explanatory variables </a:t>
            </a:r>
          </a:p>
          <a:p>
            <a:pPr marL="0" indent="0" eaLnBrk="1" hangingPunct="1">
              <a:buNone/>
            </a:pPr>
            <a:endParaRPr lang="en-GB" altLang="en-US" sz="1800" dirty="0">
              <a:cs typeface="Times New Roman" panose="02020603050405020304" pitchFamily="18" charset="0"/>
            </a:endParaRPr>
          </a:p>
          <a:p>
            <a:pPr marL="0" indent="0">
              <a:buNone/>
            </a:pPr>
            <a:endParaRPr lang="en-GB" altLang="en-US" dirty="0" smtClean="0"/>
          </a:p>
        </p:txBody>
      </p:sp>
      <p:sp>
        <p:nvSpPr>
          <p:cNvPr id="5" name="Title 1"/>
          <p:cNvSpPr txBox="1">
            <a:spLocks/>
          </p:cNvSpPr>
          <p:nvPr/>
        </p:nvSpPr>
        <p:spPr>
          <a:xfrm>
            <a:off x="1478280" y="665149"/>
            <a:ext cx="9189720" cy="944724"/>
          </a:xfrm>
          <a:prstGeom prst="rect">
            <a:avLst/>
          </a:prstGeom>
          <a:no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4000" dirty="0"/>
              <a:t>Improving Control for </a:t>
            </a:r>
          </a:p>
          <a:p>
            <a:r>
              <a:rPr lang="en-GB" sz="4000" dirty="0"/>
              <a:t>Omitted Explanatory Variables</a:t>
            </a:r>
          </a:p>
        </p:txBody>
      </p:sp>
    </p:spTree>
    <p:extLst>
      <p:ext uri="{BB962C8B-B14F-4D97-AF65-F5344CB8AC3E}">
        <p14:creationId xmlns:p14="http://schemas.microsoft.com/office/powerpoint/2010/main" val="40721164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2307771" y="2210962"/>
            <a:ext cx="7422778" cy="3279013"/>
          </a:xfrm>
        </p:spPr>
        <p:txBody>
          <a:bodyPr/>
          <a:lstStyle/>
          <a:p>
            <a:pPr eaLnBrk="1" hangingPunct="1"/>
            <a:endParaRPr lang="en-GB" altLang="en-US" sz="1800" dirty="0">
              <a:cs typeface="Times New Roman" panose="02020603050405020304" pitchFamily="18" charset="0"/>
            </a:endParaRPr>
          </a:p>
          <a:p>
            <a:pPr marL="0" indent="0">
              <a:spcBef>
                <a:spcPts val="0"/>
              </a:spcBef>
              <a:buNone/>
            </a:pPr>
            <a:r>
              <a:rPr lang="en-GB" altLang="en-US" sz="2700" i="1" dirty="0"/>
              <a:t>As long as we make the assumption that (at least some of) these effects are enduring there are techniques for accounting for omitted explanatory variables if we have data at more than one time point </a:t>
            </a:r>
          </a:p>
          <a:p>
            <a:pPr eaLnBrk="1" hangingPunct="1"/>
            <a:endParaRPr lang="en-GB" altLang="en-US" dirty="0" smtClean="0"/>
          </a:p>
        </p:txBody>
      </p:sp>
      <p:sp>
        <p:nvSpPr>
          <p:cNvPr id="5" name="Title 1"/>
          <p:cNvSpPr txBox="1">
            <a:spLocks/>
          </p:cNvSpPr>
          <p:nvPr/>
        </p:nvSpPr>
        <p:spPr>
          <a:xfrm>
            <a:off x="1524000" y="565257"/>
            <a:ext cx="9189720" cy="944724"/>
          </a:xfrm>
          <a:prstGeom prst="rect">
            <a:avLst/>
          </a:prstGeom>
          <a:no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4000" dirty="0"/>
              <a:t>Improving Control for </a:t>
            </a:r>
          </a:p>
          <a:p>
            <a:r>
              <a:rPr lang="en-GB" sz="4000" dirty="0"/>
              <a:t>Omitted Explanatory Variables</a:t>
            </a:r>
          </a:p>
        </p:txBody>
      </p:sp>
    </p:spTree>
    <p:extLst>
      <p:ext uri="{BB962C8B-B14F-4D97-AF65-F5344CB8AC3E}">
        <p14:creationId xmlns:p14="http://schemas.microsoft.com/office/powerpoint/2010/main" val="41197186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2223248" y="2072681"/>
            <a:ext cx="7676350" cy="3920387"/>
          </a:xfrm>
        </p:spPr>
        <p:txBody>
          <a:bodyPr>
            <a:normAutofit fontScale="85000" lnSpcReduction="20000"/>
          </a:bodyPr>
          <a:lstStyle/>
          <a:p>
            <a:pPr eaLnBrk="1" hangingPunct="1"/>
            <a:r>
              <a:rPr lang="en-GB" altLang="en-US" sz="2925" dirty="0"/>
              <a:t>There are no routine methods of accounting for omitted explanatory variables in cross-sectional analysis</a:t>
            </a:r>
          </a:p>
          <a:p>
            <a:pPr eaLnBrk="1" hangingPunct="1"/>
            <a:endParaRPr lang="en-GB" altLang="en-US" sz="2925" dirty="0"/>
          </a:p>
          <a:p>
            <a:pPr eaLnBrk="1" hangingPunct="1"/>
            <a:r>
              <a:rPr lang="en-GB" altLang="en-US" sz="2925" dirty="0">
                <a:cs typeface="Times New Roman" panose="02020603050405020304" pitchFamily="18" charset="0"/>
              </a:rPr>
              <a:t>It is sometimes claimed that the main advantage of longitudinal data is that it facilitates improved control for the plethora of variables that are omitted from any analysis </a:t>
            </a:r>
          </a:p>
          <a:p>
            <a:pPr eaLnBrk="1" hangingPunct="1"/>
            <a:endParaRPr lang="en-GB" altLang="en-US" sz="2925" dirty="0"/>
          </a:p>
          <a:p>
            <a:pPr eaLnBrk="1" hangingPunct="1"/>
            <a:r>
              <a:rPr lang="en-GB" altLang="en-US" sz="2925" dirty="0"/>
              <a:t>Panel data won’t completely sweep this problem away, but suitable models can improve control for, and estimate the effects of, residual heterogeneity</a:t>
            </a:r>
          </a:p>
          <a:p>
            <a:pPr eaLnBrk="1" hangingPunct="1"/>
            <a:endParaRPr lang="en-GB" altLang="en-US" sz="1800" dirty="0"/>
          </a:p>
        </p:txBody>
      </p:sp>
      <p:sp>
        <p:nvSpPr>
          <p:cNvPr id="5" name="Title 1"/>
          <p:cNvSpPr txBox="1">
            <a:spLocks/>
          </p:cNvSpPr>
          <p:nvPr/>
        </p:nvSpPr>
        <p:spPr>
          <a:xfrm>
            <a:off x="1478280" y="665149"/>
            <a:ext cx="9189720" cy="944724"/>
          </a:xfrm>
          <a:prstGeom prst="rect">
            <a:avLst/>
          </a:prstGeom>
          <a:no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4000" dirty="0"/>
              <a:t>Improving Control for </a:t>
            </a:r>
          </a:p>
          <a:p>
            <a:r>
              <a:rPr lang="en-GB" sz="4000" dirty="0"/>
              <a:t>Omitted Explanatory Variables</a:t>
            </a:r>
          </a:p>
        </p:txBody>
      </p:sp>
    </p:spTree>
    <p:extLst>
      <p:ext uri="{BB962C8B-B14F-4D97-AF65-F5344CB8AC3E}">
        <p14:creationId xmlns:p14="http://schemas.microsoft.com/office/powerpoint/2010/main" val="135287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2121914" y="2686237"/>
            <a:ext cx="7886700" cy="2999948"/>
          </a:xfrm>
        </p:spPr>
        <p:txBody>
          <a:bodyPr/>
          <a:lstStyle/>
          <a:p>
            <a:pPr algn="ctr" eaLnBrk="1" hangingPunct="1">
              <a:buFontTx/>
              <a:buNone/>
            </a:pPr>
            <a:endParaRPr lang="en-GB" altLang="en-US" sz="1800" i="1" dirty="0"/>
          </a:p>
          <a:p>
            <a:pPr algn="ctr" eaLnBrk="1" hangingPunct="1">
              <a:buFontTx/>
              <a:buNone/>
            </a:pPr>
            <a:r>
              <a:rPr lang="en-GB" altLang="en-US" sz="1800" i="1" dirty="0"/>
              <a:t>A frequently noted empirical regularity in the analysis of unemployment data is that those who were unemployed in the past or have worked in the past are more likely to be unemployed (or working) in the future </a:t>
            </a:r>
          </a:p>
          <a:p>
            <a:pPr algn="ctr" eaLnBrk="1" hangingPunct="1">
              <a:buFontTx/>
              <a:buNone/>
            </a:pPr>
            <a:endParaRPr lang="en-GB" altLang="en-US" sz="1800" i="1" dirty="0"/>
          </a:p>
          <a:p>
            <a:pPr algn="ctr" eaLnBrk="1" hangingPunct="1">
              <a:buFontTx/>
              <a:buNone/>
            </a:pPr>
            <a:r>
              <a:rPr lang="en-GB" altLang="en-US" sz="1800" i="1" dirty="0"/>
              <a:t>   </a:t>
            </a:r>
            <a:r>
              <a:rPr lang="en-GB" altLang="en-US" sz="1800" dirty="0"/>
              <a:t>(Nobel Prize winner J.J. Heckman)</a:t>
            </a:r>
          </a:p>
          <a:p>
            <a:pPr eaLnBrk="1" hangingPunct="1"/>
            <a:endParaRPr lang="en-GB" altLang="en-US" sz="1800" dirty="0"/>
          </a:p>
          <a:p>
            <a:pPr eaLnBrk="1" hangingPunct="1"/>
            <a:endParaRPr lang="en-GB" altLang="en-US" dirty="0" smtClean="0"/>
          </a:p>
        </p:txBody>
      </p:sp>
      <p:sp>
        <p:nvSpPr>
          <p:cNvPr id="4" name="Title 1"/>
          <p:cNvSpPr txBox="1">
            <a:spLocks/>
          </p:cNvSpPr>
          <p:nvPr/>
        </p:nvSpPr>
        <p:spPr>
          <a:xfrm>
            <a:off x="1524000" y="857250"/>
            <a:ext cx="9144000" cy="944724"/>
          </a:xfrm>
          <a:prstGeom prst="rect">
            <a:avLst/>
          </a:prstGeom>
          <a:no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Improving Control for the Effects of Previous States </a:t>
            </a:r>
          </a:p>
          <a:p>
            <a:r>
              <a:rPr lang="en-GB" dirty="0"/>
              <a:t>(state dependence)</a:t>
            </a:r>
          </a:p>
        </p:txBody>
      </p:sp>
    </p:spTree>
    <p:extLst>
      <p:ext uri="{BB962C8B-B14F-4D97-AF65-F5344CB8AC3E}">
        <p14:creationId xmlns:p14="http://schemas.microsoft.com/office/powerpoint/2010/main" val="2656857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6372" y="627118"/>
            <a:ext cx="6858000" cy="857250"/>
          </a:xfrm>
          <a:noFill/>
        </p:spPr>
        <p:txBody>
          <a:bodyPr/>
          <a:lstStyle/>
          <a:p>
            <a:r>
              <a:rPr lang="en-GB" dirty="0" smtClean="0"/>
              <a:t>Longitudinal Social Surveys</a:t>
            </a:r>
            <a:endParaRPr lang="en-GB" dirty="0"/>
          </a:p>
        </p:txBody>
      </p:sp>
      <p:sp>
        <p:nvSpPr>
          <p:cNvPr id="3" name="Content Placeholder 2"/>
          <p:cNvSpPr>
            <a:spLocks noGrp="1"/>
          </p:cNvSpPr>
          <p:nvPr>
            <p:ph idx="1"/>
          </p:nvPr>
        </p:nvSpPr>
        <p:spPr>
          <a:xfrm>
            <a:off x="2801634" y="2057401"/>
            <a:ext cx="6642738" cy="3394472"/>
          </a:xfrm>
        </p:spPr>
        <p:txBody>
          <a:bodyPr/>
          <a:lstStyle/>
          <a:p>
            <a:pPr>
              <a:buNone/>
            </a:pPr>
            <a:endParaRPr lang="en-GB" altLang="en-US" sz="1800" dirty="0"/>
          </a:p>
          <a:p>
            <a:r>
              <a:rPr lang="en-GB" altLang="en-US" dirty="0"/>
              <a:t>Cross-sectional data</a:t>
            </a:r>
          </a:p>
          <a:p>
            <a:pPr lvl="1"/>
            <a:r>
              <a:rPr lang="en-GB" altLang="en-US" dirty="0"/>
              <a:t>Respondents surveyed at only one time point</a:t>
            </a:r>
          </a:p>
          <a:p>
            <a:pPr lvl="1">
              <a:buNone/>
            </a:pPr>
            <a:endParaRPr lang="en-GB" altLang="en-US" dirty="0"/>
          </a:p>
          <a:p>
            <a:r>
              <a:rPr lang="en-GB" altLang="en-US" dirty="0"/>
              <a:t>Longitudinal data</a:t>
            </a:r>
          </a:p>
          <a:p>
            <a:pPr lvl="1"/>
            <a:r>
              <a:rPr lang="en-GB" altLang="en-US" dirty="0"/>
              <a:t>Repeated </a:t>
            </a:r>
            <a:r>
              <a:rPr lang="en-GB" altLang="en-US" dirty="0" smtClean="0"/>
              <a:t>contacts (with the same individuals)</a:t>
            </a:r>
            <a:endParaRPr lang="en-GB" altLang="en-US" dirty="0"/>
          </a:p>
          <a:p>
            <a:pPr lvl="1"/>
            <a:r>
              <a:rPr lang="en-GB" altLang="en-US" dirty="0"/>
              <a:t>Respondents surveyed at multiple time points</a:t>
            </a:r>
          </a:p>
          <a:p>
            <a:endParaRPr lang="en-GB" dirty="0"/>
          </a:p>
        </p:txBody>
      </p:sp>
      <p:sp>
        <p:nvSpPr>
          <p:cNvPr id="4" name="Slide Number Placeholder 3"/>
          <p:cNvSpPr>
            <a:spLocks noGrp="1"/>
          </p:cNvSpPr>
          <p:nvPr>
            <p:ph type="sldNum" sz="quarter" idx="12"/>
          </p:nvPr>
        </p:nvSpPr>
        <p:spPr/>
        <p:txBody>
          <a:bodyPr/>
          <a:lstStyle/>
          <a:p>
            <a:fld id="{D3664201-71EA-4596-9E96-E023FABE80EE}" type="slidenum">
              <a:rPr lang="en-GB" smtClean="0"/>
              <a:t>2</a:t>
            </a:fld>
            <a:endParaRPr lang="en-GB"/>
          </a:p>
        </p:txBody>
      </p:sp>
    </p:spTree>
    <p:extLst>
      <p:ext uri="{BB962C8B-B14F-4D97-AF65-F5344CB8AC3E}">
        <p14:creationId xmlns:p14="http://schemas.microsoft.com/office/powerpoint/2010/main" val="170170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1726876" y="2793237"/>
            <a:ext cx="8802094" cy="3394472"/>
          </a:xfrm>
        </p:spPr>
        <p:txBody>
          <a:bodyPr/>
          <a:lstStyle/>
          <a:p>
            <a:pPr eaLnBrk="1" hangingPunct="1"/>
            <a:r>
              <a:rPr lang="en-GB" altLang="en-US" sz="2700" dirty="0"/>
              <a:t>Much of human behaviour is influenced by previous behaviour and outcomes (positive feedback)</a:t>
            </a:r>
          </a:p>
          <a:p>
            <a:pPr eaLnBrk="1" hangingPunct="1"/>
            <a:endParaRPr lang="en-GB" altLang="en-US" sz="2700" dirty="0"/>
          </a:p>
          <a:p>
            <a:pPr eaLnBrk="1" hangingPunct="1"/>
            <a:r>
              <a:rPr lang="en-GB" altLang="en-US" sz="2700" dirty="0"/>
              <a:t>McGinnis (1968) ‘</a:t>
            </a:r>
            <a:r>
              <a:rPr lang="en-GB" altLang="en-US" sz="2700" i="1" dirty="0"/>
              <a:t>axiom of cumulative inertia</a:t>
            </a:r>
            <a:r>
              <a:rPr lang="en-GB" altLang="en-US" sz="2700" dirty="0"/>
              <a:t>’ </a:t>
            </a:r>
          </a:p>
          <a:p>
            <a:pPr eaLnBrk="1" hangingPunct="1"/>
            <a:endParaRPr lang="en-GB" altLang="en-US" sz="1800" dirty="0"/>
          </a:p>
          <a:p>
            <a:pPr eaLnBrk="1" hangingPunct="1"/>
            <a:endParaRPr lang="en-GB" altLang="en-US" sz="1800" dirty="0"/>
          </a:p>
        </p:txBody>
      </p:sp>
      <p:sp>
        <p:nvSpPr>
          <p:cNvPr id="4" name="Title 1"/>
          <p:cNvSpPr txBox="1">
            <a:spLocks/>
          </p:cNvSpPr>
          <p:nvPr/>
        </p:nvSpPr>
        <p:spPr>
          <a:xfrm>
            <a:off x="1524000" y="857250"/>
            <a:ext cx="9144000" cy="944724"/>
          </a:xfrm>
          <a:prstGeom prst="rect">
            <a:avLst/>
          </a:prstGeom>
          <a:no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Improving Control for the Effects of Previous States </a:t>
            </a:r>
          </a:p>
          <a:p>
            <a:r>
              <a:rPr lang="en-GB" dirty="0"/>
              <a:t>(state dependence)</a:t>
            </a:r>
          </a:p>
        </p:txBody>
      </p:sp>
    </p:spTree>
    <p:extLst>
      <p:ext uri="{BB962C8B-B14F-4D97-AF65-F5344CB8AC3E}">
        <p14:creationId xmlns:p14="http://schemas.microsoft.com/office/powerpoint/2010/main" val="192964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1749425" y="3052769"/>
            <a:ext cx="9100268" cy="3394472"/>
          </a:xfrm>
        </p:spPr>
        <p:txBody>
          <a:bodyPr>
            <a:normAutofit/>
          </a:bodyPr>
          <a:lstStyle/>
          <a:p>
            <a:pPr lvl="1" eaLnBrk="1" hangingPunct="1"/>
            <a:r>
              <a:rPr lang="en-GB" altLang="en-US" sz="2100" dirty="0"/>
              <a:t>Working in May  = more likely to be working in June</a:t>
            </a:r>
          </a:p>
          <a:p>
            <a:pPr lvl="1" eaLnBrk="1" hangingPunct="1"/>
            <a:endParaRPr lang="en-GB" altLang="en-US" sz="2100" dirty="0"/>
          </a:p>
          <a:p>
            <a:pPr lvl="1" eaLnBrk="1" hangingPunct="1"/>
            <a:r>
              <a:rPr lang="en-GB" altLang="en-US" sz="2100" dirty="0"/>
              <a:t>Married this year = more likely to be married next year</a:t>
            </a:r>
          </a:p>
          <a:p>
            <a:pPr lvl="1" eaLnBrk="1" hangingPunct="1"/>
            <a:endParaRPr lang="en-GB" altLang="en-US" sz="2100" dirty="0"/>
          </a:p>
          <a:p>
            <a:pPr lvl="1" eaLnBrk="1" hangingPunct="1"/>
            <a:r>
              <a:rPr lang="en-GB" altLang="en-US" sz="2100" dirty="0"/>
              <a:t>Own your own house this quarter </a:t>
            </a:r>
          </a:p>
          <a:p>
            <a:pPr lvl="1" eaLnBrk="1" hangingPunct="1"/>
            <a:endParaRPr lang="en-GB" altLang="en-US" sz="2100" dirty="0"/>
          </a:p>
          <a:p>
            <a:pPr lvl="1" eaLnBrk="1" hangingPunct="1"/>
            <a:r>
              <a:rPr lang="en-GB" altLang="en-US" sz="2100" dirty="0"/>
              <a:t>Travel to work by car this week </a:t>
            </a:r>
          </a:p>
          <a:p>
            <a:pPr eaLnBrk="1" hangingPunct="1">
              <a:buFontTx/>
              <a:buNone/>
            </a:pPr>
            <a:endParaRPr lang="en-GB" altLang="en-US" dirty="0" smtClean="0"/>
          </a:p>
          <a:p>
            <a:pPr marL="0" indent="0">
              <a:buNone/>
            </a:pPr>
            <a:endParaRPr lang="en-GB" altLang="en-US" dirty="0" smtClean="0"/>
          </a:p>
        </p:txBody>
      </p:sp>
      <p:sp>
        <p:nvSpPr>
          <p:cNvPr id="5" name="Title 1"/>
          <p:cNvSpPr txBox="1">
            <a:spLocks/>
          </p:cNvSpPr>
          <p:nvPr/>
        </p:nvSpPr>
        <p:spPr>
          <a:xfrm>
            <a:off x="1524000" y="857250"/>
            <a:ext cx="9144000" cy="944724"/>
          </a:xfrm>
          <a:prstGeom prst="rect">
            <a:avLst/>
          </a:prstGeom>
          <a:no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Improving Control for the Effects of Previous States </a:t>
            </a:r>
          </a:p>
          <a:p>
            <a:r>
              <a:rPr lang="en-GB" dirty="0"/>
              <a:t>(state dependence)</a:t>
            </a:r>
          </a:p>
        </p:txBody>
      </p:sp>
    </p:spTree>
    <p:extLst>
      <p:ext uri="{BB962C8B-B14F-4D97-AF65-F5344CB8AC3E}">
        <p14:creationId xmlns:p14="http://schemas.microsoft.com/office/powerpoint/2010/main" val="3098740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rot="20167434">
            <a:off x="1005611" y="4132422"/>
            <a:ext cx="9100268" cy="1038577"/>
          </a:xfrm>
        </p:spPr>
        <p:txBody>
          <a:bodyPr>
            <a:normAutofit/>
          </a:bodyPr>
          <a:lstStyle/>
          <a:p>
            <a:pPr marL="0" indent="0" algn="ctr">
              <a:buNone/>
            </a:pPr>
            <a:r>
              <a:rPr lang="en-GB" altLang="en-US" sz="2700" dirty="0">
                <a:solidFill>
                  <a:srgbClr val="C00000"/>
                </a:solidFill>
              </a:rPr>
              <a:t>With panel data we may be able to include </a:t>
            </a:r>
          </a:p>
          <a:p>
            <a:pPr marL="0" indent="0" algn="ctr">
              <a:buNone/>
            </a:pPr>
            <a:r>
              <a:rPr lang="en-GB" altLang="en-US" sz="2700" dirty="0">
                <a:solidFill>
                  <a:srgbClr val="C00000"/>
                </a:solidFill>
              </a:rPr>
              <a:t>past behaviour in the modelling process</a:t>
            </a:r>
          </a:p>
          <a:p>
            <a:pPr eaLnBrk="1" hangingPunct="1"/>
            <a:endParaRPr lang="en-GB" altLang="en-US" sz="1800" dirty="0"/>
          </a:p>
          <a:p>
            <a:pPr eaLnBrk="1" hangingPunct="1"/>
            <a:endParaRPr lang="en-GB" altLang="en-US" dirty="0" smtClean="0"/>
          </a:p>
        </p:txBody>
      </p:sp>
      <p:sp>
        <p:nvSpPr>
          <p:cNvPr id="5" name="Title 1"/>
          <p:cNvSpPr txBox="1">
            <a:spLocks/>
          </p:cNvSpPr>
          <p:nvPr/>
        </p:nvSpPr>
        <p:spPr>
          <a:xfrm>
            <a:off x="1524000" y="857250"/>
            <a:ext cx="9144000" cy="944724"/>
          </a:xfrm>
          <a:prstGeom prst="rect">
            <a:avLst/>
          </a:prstGeom>
          <a:no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Improving Control for the Effects of Previous States </a:t>
            </a:r>
          </a:p>
          <a:p>
            <a:r>
              <a:rPr lang="en-GB" dirty="0"/>
              <a:t>(state dependence)</a:t>
            </a:r>
          </a:p>
        </p:txBody>
      </p:sp>
    </p:spTree>
    <p:extLst>
      <p:ext uri="{BB962C8B-B14F-4D97-AF65-F5344CB8AC3E}">
        <p14:creationId xmlns:p14="http://schemas.microsoft.com/office/powerpoint/2010/main" val="20455134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idx="1"/>
          </p:nvPr>
        </p:nvSpPr>
        <p:spPr>
          <a:xfrm>
            <a:off x="2323139" y="2510899"/>
            <a:ext cx="7338254" cy="3348372"/>
          </a:xfrm>
        </p:spPr>
        <p:txBody>
          <a:bodyPr>
            <a:normAutofit/>
          </a:bodyPr>
          <a:lstStyle/>
          <a:p>
            <a:pPr marL="0" indent="0">
              <a:buNone/>
            </a:pPr>
            <a:r>
              <a:rPr lang="en-GB" altLang="en-US" sz="3600" dirty="0"/>
              <a:t>There are methodological benefits… </a:t>
            </a:r>
          </a:p>
          <a:p>
            <a:pPr marL="0" indent="0">
              <a:buNone/>
            </a:pPr>
            <a:r>
              <a:rPr lang="en-GB" altLang="en-US" sz="3600" dirty="0"/>
              <a:t>but panel data are not a panacea!</a:t>
            </a:r>
          </a:p>
        </p:txBody>
      </p:sp>
      <p:sp>
        <p:nvSpPr>
          <p:cNvPr id="2" name="Slide Number Placeholder 1"/>
          <p:cNvSpPr>
            <a:spLocks noGrp="1"/>
          </p:cNvSpPr>
          <p:nvPr>
            <p:ph type="sldNum" sz="quarter" idx="12"/>
          </p:nvPr>
        </p:nvSpPr>
        <p:spPr/>
        <p:txBody>
          <a:bodyPr/>
          <a:lstStyle/>
          <a:p>
            <a:fld id="{D3664201-71EA-4596-9E96-E023FABE80EE}" type="slidenum">
              <a:rPr lang="en-GB" smtClean="0"/>
              <a:t>23</a:t>
            </a:fld>
            <a:endParaRPr lang="en-GB"/>
          </a:p>
        </p:txBody>
      </p:sp>
      <p:sp>
        <p:nvSpPr>
          <p:cNvPr id="5" name="Title 1"/>
          <p:cNvSpPr txBox="1">
            <a:spLocks/>
          </p:cNvSpPr>
          <p:nvPr/>
        </p:nvSpPr>
        <p:spPr>
          <a:xfrm>
            <a:off x="2196746" y="489147"/>
            <a:ext cx="6858000" cy="1026114"/>
          </a:xfrm>
          <a:prstGeom prst="rect">
            <a:avLst/>
          </a:prstGeom>
          <a:noFill/>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Summary Message</a:t>
            </a:r>
          </a:p>
        </p:txBody>
      </p:sp>
    </p:spTree>
    <p:extLst>
      <p:ext uri="{BB962C8B-B14F-4D97-AF65-F5344CB8AC3E}">
        <p14:creationId xmlns:p14="http://schemas.microsoft.com/office/powerpoint/2010/main" val="3830552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217139">
            <a:off x="3065062" y="2574256"/>
            <a:ext cx="7886700" cy="994172"/>
          </a:xfrm>
        </p:spPr>
        <p:txBody>
          <a:bodyPr>
            <a:normAutofit fontScale="90000"/>
          </a:bodyPr>
          <a:lstStyle/>
          <a:p>
            <a:r>
              <a:rPr lang="en-GB" i="1" dirty="0"/>
              <a:t>Tweet - Longitudinal data enhance our ability to investigate complicated processes in the social world</a:t>
            </a:r>
            <a:r>
              <a:rPr lang="en-GB" dirty="0"/>
              <a:t/>
            </a:r>
            <a:br>
              <a:rPr lang="en-GB" dirty="0"/>
            </a:br>
            <a:endParaRPr lang="en-GB" dirty="0"/>
          </a:p>
        </p:txBody>
      </p:sp>
      <p:pic>
        <p:nvPicPr>
          <p:cNvPr id="4" name="Picture 3"/>
          <p:cNvPicPr>
            <a:picLocks noChangeAspect="1"/>
          </p:cNvPicPr>
          <p:nvPr/>
        </p:nvPicPr>
        <p:blipFill>
          <a:blip r:embed="rId2"/>
          <a:stretch>
            <a:fillRect/>
          </a:stretch>
        </p:blipFill>
        <p:spPr>
          <a:xfrm>
            <a:off x="1653231" y="4250283"/>
            <a:ext cx="1607344" cy="1607344"/>
          </a:xfrm>
          <a:prstGeom prst="rect">
            <a:avLst/>
          </a:prstGeom>
        </p:spPr>
      </p:pic>
    </p:spTree>
    <p:extLst>
      <p:ext uri="{BB962C8B-B14F-4D97-AF65-F5344CB8AC3E}">
        <p14:creationId xmlns:p14="http://schemas.microsoft.com/office/powerpoint/2010/main" val="36077557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i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5897" y="218833"/>
            <a:ext cx="2757173" cy="43080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p:cNvSpPr>
            <a:spLocks noChangeArrowheads="1"/>
          </p:cNvSpPr>
          <p:nvPr/>
        </p:nvSpPr>
        <p:spPr bwMode="auto">
          <a:xfrm>
            <a:off x="102231" y="4765119"/>
            <a:ext cx="12012149"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4292E"/>
                </a:solidFill>
                <a:effectLst/>
                <a:latin typeface="-apple-system"/>
              </a:rPr>
              <a:t>Gayle, V. and Lambert, P. (2018) What is Quantitative Longitudinal Data Analysis? Bloomsbury Publishing.</a:t>
            </a:r>
            <a:endParaRPr kumimoji="0" lang="en-US" altLang="en-US" sz="2400" b="0" i="0" u="none" strike="noStrike" cap="none" normalizeH="0" baseline="0" dirty="0" smtClean="0">
              <a:ln>
                <a:noFill/>
              </a:ln>
              <a:solidFill>
                <a:schemeClr val="tx1"/>
              </a:solidFill>
              <a:effectLst/>
              <a:hlinkClick r:id="rId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366D6"/>
                </a:solidFill>
                <a:effectLst/>
                <a:latin typeface="-apple-system"/>
                <a:hlinkClick r:id="rId2"/>
              </a:rPr>
              <a:t>  </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4292E"/>
                </a:solidFill>
                <a:effectLst/>
                <a:latin typeface="-apple-system"/>
              </a:rPr>
              <a:t>Available at Amazon </a:t>
            </a:r>
            <a:r>
              <a:rPr kumimoji="0" lang="en-US" altLang="en-US" sz="2400" b="0" i="0" u="none" strike="noStrike" cap="none" normalizeH="0" baseline="0" dirty="0" smtClean="0">
                <a:ln>
                  <a:noFill/>
                </a:ln>
                <a:solidFill>
                  <a:srgbClr val="0366D6"/>
                </a:solidFill>
                <a:effectLst/>
                <a:latin typeface="-apple-system"/>
                <a:hlinkClick r:id="rId4"/>
              </a:rPr>
              <a:t>https://tinyurl.com/y8cbf7c2</a:t>
            </a:r>
            <a:r>
              <a:rPr kumimoji="0" lang="en-US" altLang="en-US" sz="2400" b="0" i="0" u="none" strike="noStrike" cap="none" normalizeH="0" baseline="0" dirty="0" smtClean="0">
                <a:ln>
                  <a:noFill/>
                </a:ln>
                <a:solidFill>
                  <a:srgbClr val="24292E"/>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4292E"/>
                </a:solidFill>
                <a:effectLst/>
                <a:latin typeface="-apple-system"/>
              </a:rPr>
              <a:t>Or directly from Bloomsbury </a:t>
            </a:r>
            <a:r>
              <a:rPr kumimoji="0" lang="en-US" altLang="en-US" sz="2400" b="0" i="0" u="none" strike="noStrike" cap="none" normalizeH="0" baseline="0" dirty="0" smtClean="0">
                <a:ln>
                  <a:noFill/>
                </a:ln>
                <a:solidFill>
                  <a:srgbClr val="0366D6"/>
                </a:solidFill>
                <a:effectLst/>
                <a:latin typeface="-apple-system"/>
                <a:hlinkClick r:id="rId5"/>
              </a:rPr>
              <a:t>https://tinyurl.com/y9x5fltk</a:t>
            </a:r>
            <a:endParaRPr kumimoji="0" lang="en-US" altLang="en-US" sz="2400" b="0" i="0" u="none" strike="noStrike" cap="none" normalizeH="0" baseline="0" dirty="0" smtClean="0">
              <a:ln>
                <a:noFill/>
              </a:ln>
              <a:solidFill>
                <a:srgbClr val="0366D6"/>
              </a:solidFill>
              <a:effectLst/>
              <a:latin typeface="-apple-system"/>
            </a:endParaRPr>
          </a:p>
        </p:txBody>
      </p:sp>
    </p:spTree>
    <p:extLst>
      <p:ext uri="{BB962C8B-B14F-4D97-AF65-F5344CB8AC3E}">
        <p14:creationId xmlns:p14="http://schemas.microsoft.com/office/powerpoint/2010/main" val="470858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idx="1"/>
          </p:nvPr>
        </p:nvSpPr>
        <p:spPr>
          <a:xfrm>
            <a:off x="1584839" y="2510899"/>
            <a:ext cx="8836672" cy="3348372"/>
          </a:xfrm>
        </p:spPr>
        <p:txBody>
          <a:bodyPr>
            <a:normAutofit/>
          </a:bodyPr>
          <a:lstStyle/>
          <a:p>
            <a:r>
              <a:rPr lang="en-GB" altLang="en-US" dirty="0"/>
              <a:t>For many social research projects cross-sectional data  </a:t>
            </a:r>
            <a:r>
              <a:rPr lang="en-GB" altLang="en-US" dirty="0" smtClean="0"/>
              <a:t>      will </a:t>
            </a:r>
            <a:r>
              <a:rPr lang="en-GB" altLang="en-US" dirty="0"/>
              <a:t>be sufficient</a:t>
            </a:r>
          </a:p>
          <a:p>
            <a:pPr>
              <a:buFontTx/>
              <a:buNone/>
            </a:pPr>
            <a:endParaRPr lang="en-GB" altLang="en-US" dirty="0"/>
          </a:p>
          <a:p>
            <a:r>
              <a:rPr lang="en-GB" altLang="en-US" dirty="0"/>
              <a:t>Most social research projects can be improved by the analysis of longitudinal data</a:t>
            </a:r>
          </a:p>
          <a:p>
            <a:pPr>
              <a:buFontTx/>
              <a:buNone/>
            </a:pPr>
            <a:endParaRPr lang="en-GB" altLang="en-US" dirty="0"/>
          </a:p>
          <a:p>
            <a:r>
              <a:rPr lang="en-GB" altLang="en-US" dirty="0"/>
              <a:t>Some research questions require longitudinal data</a:t>
            </a:r>
          </a:p>
        </p:txBody>
      </p:sp>
      <p:sp>
        <p:nvSpPr>
          <p:cNvPr id="2" name="Slide Number Placeholder 1"/>
          <p:cNvSpPr>
            <a:spLocks noGrp="1"/>
          </p:cNvSpPr>
          <p:nvPr>
            <p:ph type="sldNum" sz="quarter" idx="12"/>
          </p:nvPr>
        </p:nvSpPr>
        <p:spPr/>
        <p:txBody>
          <a:bodyPr/>
          <a:lstStyle/>
          <a:p>
            <a:fld id="{D3664201-71EA-4596-9E96-E023FABE80EE}" type="slidenum">
              <a:rPr lang="en-GB" smtClean="0"/>
              <a:t>3</a:t>
            </a:fld>
            <a:endParaRPr lang="en-GB"/>
          </a:p>
        </p:txBody>
      </p:sp>
      <p:sp>
        <p:nvSpPr>
          <p:cNvPr id="5" name="Title 1"/>
          <p:cNvSpPr txBox="1">
            <a:spLocks/>
          </p:cNvSpPr>
          <p:nvPr/>
        </p:nvSpPr>
        <p:spPr>
          <a:xfrm>
            <a:off x="2169460" y="857250"/>
            <a:ext cx="7355541" cy="1026114"/>
          </a:xfrm>
          <a:prstGeom prst="rect">
            <a:avLst/>
          </a:prstGeom>
          <a:no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4000" dirty="0"/>
              <a:t>Research Using </a:t>
            </a:r>
          </a:p>
          <a:p>
            <a:r>
              <a:rPr lang="en-GB" sz="4000" dirty="0"/>
              <a:t>Longitudinal Social Survey Datasets </a:t>
            </a:r>
          </a:p>
        </p:txBody>
      </p:sp>
    </p:spTree>
    <p:extLst>
      <p:ext uri="{BB962C8B-B14F-4D97-AF65-F5344CB8AC3E}">
        <p14:creationId xmlns:p14="http://schemas.microsoft.com/office/powerpoint/2010/main" val="286393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9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9900" y="944726"/>
            <a:ext cx="6326460" cy="4679789"/>
          </a:xfrm>
        </p:spPr>
        <p:txBody>
          <a:bodyPr>
            <a:normAutofit/>
          </a:bodyPr>
          <a:lstStyle/>
          <a:p>
            <a:pPr marL="0" indent="0">
              <a:buNone/>
            </a:pPr>
            <a:r>
              <a:rPr lang="en-GB" sz="3300" dirty="0"/>
              <a:t>A vignette…  </a:t>
            </a:r>
          </a:p>
          <a:p>
            <a:pPr marL="0" indent="0">
              <a:buNone/>
            </a:pPr>
            <a:endParaRPr lang="en-GB" dirty="0" smtClean="0"/>
          </a:p>
          <a:p>
            <a:pPr marL="0" indent="0">
              <a:buNone/>
            </a:pPr>
            <a:r>
              <a:rPr lang="en-GB" dirty="0" smtClean="0"/>
              <a:t>The story of Jason </a:t>
            </a:r>
            <a:r>
              <a:rPr lang="en-GB" dirty="0"/>
              <a:t>Jones (</a:t>
            </a:r>
            <a:r>
              <a:rPr lang="en-GB" dirty="0" smtClean="0"/>
              <a:t>aged 10) and his mum </a:t>
            </a:r>
            <a:r>
              <a:rPr lang="en-GB" dirty="0"/>
              <a:t>  </a:t>
            </a:r>
          </a:p>
          <a:p>
            <a:pPr marL="0" indent="0">
              <a:buNone/>
            </a:pPr>
            <a:endParaRPr lang="en-GB" dirty="0"/>
          </a:p>
        </p:txBody>
      </p:sp>
      <p:sp>
        <p:nvSpPr>
          <p:cNvPr id="4" name="Slide Number Placeholder 3"/>
          <p:cNvSpPr>
            <a:spLocks noGrp="1"/>
          </p:cNvSpPr>
          <p:nvPr>
            <p:ph type="sldNum" sz="quarter" idx="12"/>
          </p:nvPr>
        </p:nvSpPr>
        <p:spPr/>
        <p:txBody>
          <a:bodyPr/>
          <a:lstStyle/>
          <a:p>
            <a:fld id="{D3664201-71EA-4596-9E96-E023FABE80EE}" type="slidenum">
              <a:rPr lang="en-GB" smtClean="0"/>
              <a:t>4</a:t>
            </a:fld>
            <a:endParaRPr lang="en-GB"/>
          </a:p>
        </p:txBody>
      </p:sp>
      <p:pic>
        <p:nvPicPr>
          <p:cNvPr id="2050" name="Picture 2" descr="http://d2t1lspzrjtif2.cloudfront.net/wp-content/uploads/mother-600x5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734" y="3504277"/>
            <a:ext cx="2876981" cy="266600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143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a:xfrm>
            <a:off x="1841695" y="2372445"/>
            <a:ext cx="8127058" cy="3843938"/>
          </a:xfrm>
        </p:spPr>
        <p:txBody>
          <a:bodyPr>
            <a:normAutofit fontScale="85000" lnSpcReduction="10000"/>
          </a:bodyPr>
          <a:lstStyle/>
          <a:p>
            <a:endParaRPr lang="en-GB" altLang="en-US" sz="1800" dirty="0"/>
          </a:p>
          <a:p>
            <a:r>
              <a:rPr lang="en-GB" altLang="en-US" sz="3000" dirty="0"/>
              <a:t>Flows into and out of poverty</a:t>
            </a:r>
          </a:p>
          <a:p>
            <a:pPr>
              <a:buFontTx/>
              <a:buNone/>
            </a:pPr>
            <a:endParaRPr lang="en-GB" altLang="en-US" sz="3000" dirty="0"/>
          </a:p>
          <a:p>
            <a:r>
              <a:rPr lang="en-GB" altLang="en-US" sz="3000" dirty="0"/>
              <a:t>The effects of family migration on the woman’s subsequent employment activities</a:t>
            </a:r>
          </a:p>
          <a:p>
            <a:pPr>
              <a:buFontTx/>
              <a:buNone/>
            </a:pPr>
            <a:endParaRPr lang="en-GB" altLang="en-US" sz="3000" dirty="0"/>
          </a:p>
          <a:p>
            <a:r>
              <a:rPr lang="en-GB" altLang="en-US" sz="3000" dirty="0"/>
              <a:t>Numerous policy intervention examples</a:t>
            </a:r>
          </a:p>
          <a:p>
            <a:pPr>
              <a:buFontTx/>
              <a:buNone/>
            </a:pPr>
            <a:endParaRPr lang="en-GB" altLang="en-US" sz="3000" dirty="0"/>
          </a:p>
          <a:p>
            <a:r>
              <a:rPr lang="en-GB" altLang="en-US" sz="3000" dirty="0"/>
              <a:t>Numerous examples relating to ‘individual’ development</a:t>
            </a:r>
          </a:p>
        </p:txBody>
      </p:sp>
      <p:sp>
        <p:nvSpPr>
          <p:cNvPr id="2" name="Slide Number Placeholder 1"/>
          <p:cNvSpPr>
            <a:spLocks noGrp="1"/>
          </p:cNvSpPr>
          <p:nvPr>
            <p:ph type="sldNum" sz="quarter" idx="12"/>
          </p:nvPr>
        </p:nvSpPr>
        <p:spPr/>
        <p:txBody>
          <a:bodyPr/>
          <a:lstStyle/>
          <a:p>
            <a:fld id="{D3664201-71EA-4596-9E96-E023FABE80EE}" type="slidenum">
              <a:rPr lang="en-GB" smtClean="0"/>
              <a:t>5</a:t>
            </a:fld>
            <a:endParaRPr lang="en-GB"/>
          </a:p>
        </p:txBody>
      </p:sp>
      <p:sp>
        <p:nvSpPr>
          <p:cNvPr id="5" name="Title 1"/>
          <p:cNvSpPr txBox="1">
            <a:spLocks/>
          </p:cNvSpPr>
          <p:nvPr/>
        </p:nvSpPr>
        <p:spPr>
          <a:xfrm>
            <a:off x="2667000" y="857251"/>
            <a:ext cx="6858000" cy="994268"/>
          </a:xfrm>
          <a:prstGeom prst="rect">
            <a:avLst/>
          </a:prstGeom>
          <a:noFill/>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Questions that Require </a:t>
            </a:r>
          </a:p>
          <a:p>
            <a:r>
              <a:rPr lang="en-GB" dirty="0"/>
              <a:t>Longitudinal Data</a:t>
            </a:r>
          </a:p>
        </p:txBody>
      </p:sp>
    </p:spTree>
    <p:extLst>
      <p:ext uri="{BB962C8B-B14F-4D97-AF65-F5344CB8AC3E}">
        <p14:creationId xmlns:p14="http://schemas.microsoft.com/office/powerpoint/2010/main" val="14227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00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80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857252"/>
            <a:ext cx="6858000" cy="1063229"/>
          </a:xfrm>
          <a:noFill/>
        </p:spPr>
        <p:txBody>
          <a:bodyPr>
            <a:normAutofit fontScale="90000"/>
          </a:bodyPr>
          <a:lstStyle/>
          <a:p>
            <a:pPr algn="ctr"/>
            <a:r>
              <a:rPr lang="en-GB" dirty="0" smtClean="0"/>
              <a:t>Methodological Benefits of </a:t>
            </a:r>
            <a:br>
              <a:rPr lang="en-GB" dirty="0" smtClean="0"/>
            </a:br>
            <a:r>
              <a:rPr lang="en-GB" dirty="0" smtClean="0"/>
              <a:t>Longitudinal Social Science Data</a:t>
            </a:r>
            <a:endParaRPr lang="en-GB" dirty="0"/>
          </a:p>
        </p:txBody>
      </p:sp>
      <p:sp>
        <p:nvSpPr>
          <p:cNvPr id="3" name="Content Placeholder 2"/>
          <p:cNvSpPr>
            <a:spLocks noGrp="1"/>
          </p:cNvSpPr>
          <p:nvPr>
            <p:ph idx="1"/>
          </p:nvPr>
        </p:nvSpPr>
        <p:spPr>
          <a:xfrm>
            <a:off x="3025342" y="2594552"/>
            <a:ext cx="6172200" cy="3394472"/>
          </a:xfrm>
        </p:spPr>
        <p:txBody>
          <a:bodyPr>
            <a:normAutofit fontScale="92500" lnSpcReduction="10000"/>
          </a:bodyPr>
          <a:lstStyle/>
          <a:p>
            <a:r>
              <a:rPr lang="en-GB" dirty="0" smtClean="0"/>
              <a:t>Micro-level social processes</a:t>
            </a:r>
          </a:p>
          <a:p>
            <a:endParaRPr lang="en-GB" dirty="0" smtClean="0"/>
          </a:p>
          <a:p>
            <a:r>
              <a:rPr lang="en-GB" dirty="0" smtClean="0"/>
              <a:t>Temporal ordering of events</a:t>
            </a:r>
          </a:p>
          <a:p>
            <a:endParaRPr lang="en-GB" dirty="0" smtClean="0"/>
          </a:p>
          <a:p>
            <a:r>
              <a:rPr lang="en-GB" dirty="0" smtClean="0"/>
              <a:t>Improving control for residual heterogeneity</a:t>
            </a:r>
          </a:p>
          <a:p>
            <a:endParaRPr lang="en-GB" dirty="0" smtClean="0"/>
          </a:p>
          <a:p>
            <a:r>
              <a:rPr lang="en-GB" dirty="0" smtClean="0"/>
              <a:t>Improving control for state dependence</a:t>
            </a:r>
          </a:p>
          <a:p>
            <a:endParaRPr lang="en-GB" dirty="0" smtClean="0"/>
          </a:p>
          <a:p>
            <a:endParaRPr lang="en-GB" dirty="0"/>
          </a:p>
          <a:p>
            <a:endParaRPr lang="en-GB" dirty="0" smtClean="0"/>
          </a:p>
        </p:txBody>
      </p:sp>
      <p:sp>
        <p:nvSpPr>
          <p:cNvPr id="4" name="Slide Number Placeholder 3"/>
          <p:cNvSpPr>
            <a:spLocks noGrp="1"/>
          </p:cNvSpPr>
          <p:nvPr>
            <p:ph type="sldNum" sz="quarter" idx="12"/>
          </p:nvPr>
        </p:nvSpPr>
        <p:spPr/>
        <p:txBody>
          <a:bodyPr/>
          <a:lstStyle/>
          <a:p>
            <a:fld id="{D3664201-71EA-4596-9E96-E023FABE80EE}" type="slidenum">
              <a:rPr lang="en-GB" smtClean="0"/>
              <a:t>6</a:t>
            </a:fld>
            <a:endParaRPr lang="en-GB"/>
          </a:p>
        </p:txBody>
      </p:sp>
    </p:spTree>
    <p:extLst>
      <p:ext uri="{BB962C8B-B14F-4D97-AF65-F5344CB8AC3E}">
        <p14:creationId xmlns:p14="http://schemas.microsoft.com/office/powerpoint/2010/main" val="124260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572941"/>
            <a:ext cx="6858000" cy="944724"/>
          </a:xfrm>
          <a:noFill/>
        </p:spPr>
        <p:txBody>
          <a:bodyPr/>
          <a:lstStyle/>
          <a:p>
            <a:r>
              <a:rPr lang="en-GB" dirty="0" smtClean="0"/>
              <a:t>Micro-Level Social Processes</a:t>
            </a:r>
            <a:endParaRPr lang="en-GB" dirty="0"/>
          </a:p>
        </p:txBody>
      </p:sp>
      <p:sp>
        <p:nvSpPr>
          <p:cNvPr id="3" name="Content Placeholder 2"/>
          <p:cNvSpPr>
            <a:spLocks noGrp="1"/>
          </p:cNvSpPr>
          <p:nvPr>
            <p:ph idx="1"/>
          </p:nvPr>
        </p:nvSpPr>
        <p:spPr>
          <a:xfrm>
            <a:off x="1619416" y="2057401"/>
            <a:ext cx="7770950" cy="3394472"/>
          </a:xfrm>
        </p:spPr>
        <p:txBody>
          <a:bodyPr>
            <a:noAutofit/>
          </a:bodyPr>
          <a:lstStyle/>
          <a:p>
            <a:r>
              <a:rPr lang="en-GB" dirty="0"/>
              <a:t>Cross-sectional data = a snap shot</a:t>
            </a:r>
          </a:p>
          <a:p>
            <a:pPr lvl="1"/>
            <a:r>
              <a:rPr lang="en-GB" dirty="0"/>
              <a:t>Good for studying the immediate</a:t>
            </a:r>
          </a:p>
          <a:p>
            <a:pPr lvl="1"/>
            <a:r>
              <a:rPr lang="en-GB" dirty="0"/>
              <a:t>Several datasets can study macro / or gross changes</a:t>
            </a:r>
          </a:p>
          <a:p>
            <a:endParaRPr lang="en-GB" dirty="0"/>
          </a:p>
          <a:p>
            <a:r>
              <a:rPr lang="en-GB" dirty="0"/>
              <a:t>Repeated contacts data allow the study of</a:t>
            </a:r>
          </a:p>
          <a:p>
            <a:pPr lvl="1"/>
            <a:r>
              <a:rPr lang="en-GB" dirty="0"/>
              <a:t>The passage of time</a:t>
            </a:r>
          </a:p>
          <a:p>
            <a:pPr lvl="1"/>
            <a:r>
              <a:rPr lang="en-GB" dirty="0"/>
              <a:t>Individual (or household) change/stability</a:t>
            </a:r>
          </a:p>
          <a:p>
            <a:pPr lvl="1"/>
            <a:r>
              <a:rPr lang="en-GB" dirty="0"/>
              <a:t>Processes that occur at the micro-level of the individual (or family)</a:t>
            </a:r>
          </a:p>
          <a:p>
            <a:pPr lvl="1"/>
            <a:r>
              <a:rPr lang="en-GB" dirty="0"/>
              <a:t>Surprises (or shocks)</a:t>
            </a:r>
          </a:p>
          <a:p>
            <a:pPr marL="0" indent="0">
              <a:buNone/>
            </a:pPr>
            <a:endParaRPr lang="en-GB" dirty="0"/>
          </a:p>
          <a:p>
            <a:endParaRPr lang="en-GB" i="1" dirty="0"/>
          </a:p>
          <a:p>
            <a:pPr marL="0" indent="0">
              <a:buNone/>
            </a:pPr>
            <a:endParaRPr lang="en-GB" i="1" dirty="0"/>
          </a:p>
        </p:txBody>
      </p:sp>
      <p:sp>
        <p:nvSpPr>
          <p:cNvPr id="4" name="Slide Number Placeholder 3"/>
          <p:cNvSpPr>
            <a:spLocks noGrp="1"/>
          </p:cNvSpPr>
          <p:nvPr>
            <p:ph type="sldNum" sz="quarter" idx="12"/>
          </p:nvPr>
        </p:nvSpPr>
        <p:spPr/>
        <p:txBody>
          <a:bodyPr/>
          <a:lstStyle/>
          <a:p>
            <a:fld id="{D3664201-71EA-4596-9E96-E023FABE80EE}" type="slidenum">
              <a:rPr lang="en-GB" smtClean="0"/>
              <a:t>7</a:t>
            </a:fld>
            <a:endParaRPr lang="en-GB"/>
          </a:p>
        </p:txBody>
      </p:sp>
    </p:spTree>
    <p:extLst>
      <p:ext uri="{BB962C8B-B14F-4D97-AF65-F5344CB8AC3E}">
        <p14:creationId xmlns:p14="http://schemas.microsoft.com/office/powerpoint/2010/main" val="116942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764104" y="642097"/>
            <a:ext cx="6851184" cy="944724"/>
          </a:xfrm>
          <a:noFill/>
        </p:spPr>
        <p:txBody>
          <a:bodyPr>
            <a:noAutofit/>
          </a:bodyPr>
          <a:lstStyle/>
          <a:p>
            <a:pPr algn="ctr" eaLnBrk="1" hangingPunct="1"/>
            <a:r>
              <a:rPr lang="en-GB" altLang="en-US" sz="4000" dirty="0"/>
              <a:t>Temporal Ordering of Events </a:t>
            </a:r>
            <a:br>
              <a:rPr lang="en-GB" altLang="en-US" sz="4000" dirty="0"/>
            </a:br>
            <a:r>
              <a:rPr lang="en-GB" altLang="en-US" sz="4000" dirty="0"/>
              <a:t>(Direction of Influence)</a:t>
            </a:r>
          </a:p>
        </p:txBody>
      </p:sp>
      <p:sp>
        <p:nvSpPr>
          <p:cNvPr id="15363" name="Rectangle 3"/>
          <p:cNvSpPr>
            <a:spLocks noGrp="1" noChangeArrowheads="1"/>
          </p:cNvSpPr>
          <p:nvPr>
            <p:ph idx="1"/>
          </p:nvPr>
        </p:nvSpPr>
        <p:spPr>
          <a:xfrm>
            <a:off x="2801634" y="2057400"/>
            <a:ext cx="6588732" cy="4443292"/>
          </a:xfrm>
        </p:spPr>
        <p:txBody>
          <a:bodyPr>
            <a:normAutofit fontScale="70000" lnSpcReduction="20000"/>
          </a:bodyPr>
          <a:lstStyle/>
          <a:p>
            <a:pPr eaLnBrk="1" hangingPunct="1"/>
            <a:r>
              <a:rPr lang="en-GB" altLang="en-US" sz="3000" dirty="0"/>
              <a:t>Time moves in one direction so…</a:t>
            </a:r>
          </a:p>
          <a:p>
            <a:pPr eaLnBrk="1" hangingPunct="1"/>
            <a:endParaRPr lang="en-GB" altLang="en-US" sz="3000" dirty="0"/>
          </a:p>
          <a:p>
            <a:pPr lvl="1" eaLnBrk="1" hangingPunct="1"/>
            <a:r>
              <a:rPr lang="en-GB" altLang="en-US" sz="3000" dirty="0"/>
              <a:t>An event in 1990 comes before an event in 1995</a:t>
            </a:r>
          </a:p>
          <a:p>
            <a:pPr lvl="1" eaLnBrk="1" hangingPunct="1"/>
            <a:endParaRPr lang="en-GB" altLang="en-US" sz="3000" dirty="0"/>
          </a:p>
          <a:p>
            <a:pPr lvl="1" eaLnBrk="1" hangingPunct="1"/>
            <a:r>
              <a:rPr lang="en-GB" altLang="en-US" sz="3000" dirty="0"/>
              <a:t>Experiences at primary school could affect university entry</a:t>
            </a:r>
          </a:p>
          <a:p>
            <a:pPr lvl="1" eaLnBrk="1" hangingPunct="1"/>
            <a:endParaRPr lang="en-GB" altLang="en-US" sz="3000" dirty="0"/>
          </a:p>
          <a:p>
            <a:pPr lvl="1" eaLnBrk="1" hangingPunct="1"/>
            <a:r>
              <a:rPr lang="en-GB" altLang="en-US" sz="3000" dirty="0"/>
              <a:t>Teenage smoking could influence health in old age</a:t>
            </a:r>
          </a:p>
          <a:p>
            <a:pPr lvl="1" eaLnBrk="1" hangingPunct="1"/>
            <a:endParaRPr lang="en-GB" altLang="en-US" sz="3000" dirty="0"/>
          </a:p>
          <a:p>
            <a:pPr eaLnBrk="1" hangingPunct="1"/>
            <a:endParaRPr lang="en-GB" altLang="en-US" sz="3000" dirty="0"/>
          </a:p>
          <a:p>
            <a:pPr eaLnBrk="1" hangingPunct="1"/>
            <a:r>
              <a:rPr lang="en-GB" altLang="en-US" sz="3000" dirty="0"/>
              <a:t>But not </a:t>
            </a:r>
            <a:r>
              <a:rPr lang="en-GB" altLang="en-US" sz="3000" i="1" dirty="0"/>
              <a:t>vice versa</a:t>
            </a:r>
          </a:p>
          <a:p>
            <a:pPr lvl="1">
              <a:buFont typeface="Wingdings" panose="05000000000000000000" pitchFamily="2" charset="2"/>
              <a:buChar char="Ø"/>
            </a:pPr>
            <a:endParaRPr lang="en-GB" altLang="en-US" sz="3000" dirty="0" smtClean="0"/>
          </a:p>
          <a:p>
            <a:pPr marL="457200" lvl="1" indent="0">
              <a:buNone/>
            </a:pPr>
            <a:r>
              <a:rPr lang="en-GB" altLang="en-US" sz="3000" i="1" dirty="0" smtClean="0"/>
              <a:t>One </a:t>
            </a:r>
            <a:r>
              <a:rPr lang="en-GB" altLang="en-US" sz="3000" i="1" dirty="0"/>
              <a:t>sociology professor has argued with me suggesting that time does not move in only one direction</a:t>
            </a:r>
          </a:p>
          <a:p>
            <a:pPr lvl="1"/>
            <a:endParaRPr lang="en-GB" altLang="en-US" dirty="0"/>
          </a:p>
        </p:txBody>
      </p:sp>
      <p:sp>
        <p:nvSpPr>
          <p:cNvPr id="2" name="Slide Number Placeholder 1"/>
          <p:cNvSpPr>
            <a:spLocks noGrp="1"/>
          </p:cNvSpPr>
          <p:nvPr>
            <p:ph type="sldNum" sz="quarter" idx="12"/>
          </p:nvPr>
        </p:nvSpPr>
        <p:spPr/>
        <p:txBody>
          <a:bodyPr/>
          <a:lstStyle/>
          <a:p>
            <a:fld id="{D3664201-71EA-4596-9E96-E023FABE80EE}" type="slidenum">
              <a:rPr lang="en-GB" smtClean="0"/>
              <a:t>8</a:t>
            </a:fld>
            <a:endParaRPr lang="en-GB"/>
          </a:p>
        </p:txBody>
      </p:sp>
    </p:spTree>
    <p:extLst>
      <p:ext uri="{BB962C8B-B14F-4D97-AF65-F5344CB8AC3E}">
        <p14:creationId xmlns:p14="http://schemas.microsoft.com/office/powerpoint/2010/main" val="93314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6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363">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1619416" y="2186863"/>
            <a:ext cx="9048584" cy="3822051"/>
          </a:xfrm>
        </p:spPr>
        <p:txBody>
          <a:bodyPr>
            <a:normAutofit lnSpcReduction="10000"/>
          </a:bodyPr>
          <a:lstStyle/>
          <a:p>
            <a:pPr eaLnBrk="1" hangingPunct="1"/>
            <a:endParaRPr lang="en-GB" altLang="en-US" sz="2200" dirty="0"/>
          </a:p>
          <a:p>
            <a:pPr eaLnBrk="1" hangingPunct="1"/>
            <a:r>
              <a:rPr lang="en-GB" altLang="en-US" sz="2200" dirty="0">
                <a:cs typeface="Courier New" panose="02070309020205020404" pitchFamily="49" charset="0"/>
              </a:rPr>
              <a:t>There is unequivocal evidence from cross-sectional data that, overall, the unemployed have poorer health</a:t>
            </a:r>
          </a:p>
          <a:p>
            <a:endParaRPr lang="en-GB" altLang="en-US" sz="2200" dirty="0">
              <a:cs typeface="Courier New" panose="02070309020205020404" pitchFamily="49" charset="0"/>
            </a:endParaRPr>
          </a:p>
          <a:p>
            <a:r>
              <a:rPr lang="en-GB" altLang="en-US" sz="2200" dirty="0">
                <a:cs typeface="Courier New" panose="02070309020205020404" pitchFamily="49" charset="0"/>
              </a:rPr>
              <a:t>This is consistent with both</a:t>
            </a:r>
          </a:p>
          <a:p>
            <a:endParaRPr lang="en-GB" altLang="en-US" sz="2200" dirty="0">
              <a:cs typeface="Courier New" panose="02070309020205020404" pitchFamily="49" charset="0"/>
            </a:endParaRPr>
          </a:p>
          <a:p>
            <a:pPr marL="685783" lvl="1" indent="-342892">
              <a:buFont typeface="+mj-lt"/>
              <a:buAutoNum type="alphaUcPeriod"/>
            </a:pPr>
            <a:r>
              <a:rPr lang="en-GB" altLang="en-US" sz="2200" dirty="0">
                <a:cs typeface="Courier New" panose="02070309020205020404" pitchFamily="49" charset="0"/>
              </a:rPr>
              <a:t>Unemployment causing ill health</a:t>
            </a:r>
          </a:p>
          <a:p>
            <a:pPr marL="685783" lvl="1" indent="-342892">
              <a:buFont typeface="+mj-lt"/>
              <a:buAutoNum type="alphaUcPeriod"/>
            </a:pPr>
            <a:r>
              <a:rPr lang="en-GB" altLang="en-US" sz="2200" dirty="0">
                <a:cs typeface="Courier New" panose="02070309020205020404" pitchFamily="49" charset="0"/>
              </a:rPr>
              <a:t>Ill health causing unemployment</a:t>
            </a:r>
          </a:p>
          <a:p>
            <a:endParaRPr lang="en-GB" altLang="en-US" sz="2200" dirty="0">
              <a:cs typeface="Courier New" panose="02070309020205020404" pitchFamily="49" charset="0"/>
            </a:endParaRPr>
          </a:p>
          <a:p>
            <a:r>
              <a:rPr lang="en-GB" altLang="en-US" sz="2200" dirty="0">
                <a:cs typeface="Courier New" panose="02070309020205020404" pitchFamily="49" charset="0"/>
              </a:rPr>
              <a:t>These two substantive stories are quite different</a:t>
            </a:r>
          </a:p>
          <a:p>
            <a:pPr eaLnBrk="1" hangingPunct="1"/>
            <a:endParaRPr lang="en-GB" altLang="en-US" sz="1800" dirty="0"/>
          </a:p>
          <a:p>
            <a:pPr eaLnBrk="1" hangingPunct="1"/>
            <a:endParaRPr lang="en-GB" altLang="en-US" dirty="0" smtClean="0"/>
          </a:p>
        </p:txBody>
      </p:sp>
      <p:sp>
        <p:nvSpPr>
          <p:cNvPr id="2" name="Slide Number Placeholder 1"/>
          <p:cNvSpPr>
            <a:spLocks noGrp="1"/>
          </p:cNvSpPr>
          <p:nvPr>
            <p:ph type="sldNum" sz="quarter" idx="12"/>
          </p:nvPr>
        </p:nvSpPr>
        <p:spPr/>
        <p:txBody>
          <a:bodyPr/>
          <a:lstStyle/>
          <a:p>
            <a:fld id="{D3664201-71EA-4596-9E96-E023FABE80EE}" type="slidenum">
              <a:rPr lang="en-GB" smtClean="0"/>
              <a:t>9</a:t>
            </a:fld>
            <a:endParaRPr lang="en-GB"/>
          </a:p>
        </p:txBody>
      </p:sp>
      <p:sp>
        <p:nvSpPr>
          <p:cNvPr id="6" name="Rectangle 2"/>
          <p:cNvSpPr txBox="1">
            <a:spLocks noChangeArrowheads="1"/>
          </p:cNvSpPr>
          <p:nvPr/>
        </p:nvSpPr>
        <p:spPr>
          <a:xfrm>
            <a:off x="2861022" y="857250"/>
            <a:ext cx="6078070" cy="944724"/>
          </a:xfrm>
          <a:prstGeom prst="rect">
            <a:avLst/>
          </a:prstGeom>
          <a:no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4000" dirty="0"/>
              <a:t>Temporal Ordering of Events </a:t>
            </a:r>
          </a:p>
          <a:p>
            <a:pPr algn="ctr"/>
            <a:r>
              <a:rPr lang="en-GB" altLang="en-US" sz="4000" dirty="0"/>
              <a:t>(Direction of Influence)</a:t>
            </a:r>
          </a:p>
        </p:txBody>
      </p:sp>
    </p:spTree>
    <p:extLst>
      <p:ext uri="{BB962C8B-B14F-4D97-AF65-F5344CB8AC3E}">
        <p14:creationId xmlns:p14="http://schemas.microsoft.com/office/powerpoint/2010/main" val="79809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1">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929</Words>
  <Application>Microsoft Office PowerPoint</Application>
  <PresentationFormat>Widescreen</PresentationFormat>
  <Paragraphs>244</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-apple-system</vt:lpstr>
      <vt:lpstr>Arial</vt:lpstr>
      <vt:lpstr>Calibri</vt:lpstr>
      <vt:lpstr>Calibri Light</vt:lpstr>
      <vt:lpstr>Courier New</vt:lpstr>
      <vt:lpstr>Symbol</vt:lpstr>
      <vt:lpstr>Times New Roman</vt:lpstr>
      <vt:lpstr>Wingdings</vt:lpstr>
      <vt:lpstr>Office Theme</vt:lpstr>
      <vt:lpstr>PowerPoint Presentation</vt:lpstr>
      <vt:lpstr>Longitudinal Social Surveys</vt:lpstr>
      <vt:lpstr>PowerPoint Presentation</vt:lpstr>
      <vt:lpstr>PowerPoint Presentation</vt:lpstr>
      <vt:lpstr>PowerPoint Presentation</vt:lpstr>
      <vt:lpstr>Methodological Benefits of  Longitudinal Social Science Data</vt:lpstr>
      <vt:lpstr>Micro-Level Social Processes</vt:lpstr>
      <vt:lpstr>Temporal Ordering of Events  (Direction of Influence)</vt:lpstr>
      <vt:lpstr>PowerPoint Presentation</vt:lpstr>
      <vt:lpstr>PowerPoint Presentation</vt:lpstr>
      <vt:lpstr>Person A</vt:lpstr>
      <vt:lpstr>PowerPoint Presentation</vt:lpstr>
      <vt:lpstr>Person B</vt:lpstr>
      <vt:lpstr>In a cross-sectional study at month 12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Tweet - Longitudinal data enhance our ability to investigate complicated processes in the social world </vt:lpstr>
      <vt:lpstr>PowerPoint Presentation</vt:lpstr>
    </vt:vector>
  </TitlesOfParts>
  <Company>University of Edinburgh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GAYLE Vernon</dc:creator>
  <cp:lastModifiedBy>GAYLE Vernon</cp:lastModifiedBy>
  <cp:revision>9</cp:revision>
  <dcterms:created xsi:type="dcterms:W3CDTF">2019-03-04T16:11:16Z</dcterms:created>
  <dcterms:modified xsi:type="dcterms:W3CDTF">2019-03-05T09:36:14Z</dcterms:modified>
</cp:coreProperties>
</file>