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295" r:id="rId9"/>
    <p:sldId id="298" r:id="rId10"/>
    <p:sldId id="296" r:id="rId11"/>
    <p:sldId id="300" r:id="rId12"/>
    <p:sldId id="299" r:id="rId13"/>
    <p:sldId id="301" r:id="rId14"/>
    <p:sldId id="329" r:id="rId15"/>
    <p:sldId id="272" r:id="rId16"/>
    <p:sldId id="302" r:id="rId17"/>
    <p:sldId id="380" r:id="rId18"/>
    <p:sldId id="303" r:id="rId19"/>
    <p:sldId id="306" r:id="rId20"/>
    <p:sldId id="308" r:id="rId21"/>
    <p:sldId id="309" r:id="rId22"/>
    <p:sldId id="310" r:id="rId23"/>
    <p:sldId id="311" r:id="rId24"/>
    <p:sldId id="314" r:id="rId25"/>
    <p:sldId id="312" r:id="rId26"/>
    <p:sldId id="313" r:id="rId27"/>
    <p:sldId id="334" r:id="rId28"/>
    <p:sldId id="335" r:id="rId29"/>
    <p:sldId id="336" r:id="rId30"/>
    <p:sldId id="340" r:id="rId31"/>
    <p:sldId id="342" r:id="rId32"/>
    <p:sldId id="359" r:id="rId33"/>
    <p:sldId id="360" r:id="rId34"/>
    <p:sldId id="343" r:id="rId35"/>
    <p:sldId id="315" r:id="rId36"/>
    <p:sldId id="316" r:id="rId37"/>
    <p:sldId id="317" r:id="rId38"/>
    <p:sldId id="333" r:id="rId39"/>
    <p:sldId id="354" r:id="rId40"/>
    <p:sldId id="345" r:id="rId41"/>
    <p:sldId id="346" r:id="rId42"/>
    <p:sldId id="347" r:id="rId43"/>
    <p:sldId id="348" r:id="rId44"/>
    <p:sldId id="349" r:id="rId45"/>
    <p:sldId id="353" r:id="rId46"/>
    <p:sldId id="350" r:id="rId47"/>
    <p:sldId id="351" r:id="rId48"/>
    <p:sldId id="355" r:id="rId49"/>
    <p:sldId id="362" r:id="rId50"/>
    <p:sldId id="363" r:id="rId51"/>
    <p:sldId id="361" r:id="rId52"/>
    <p:sldId id="364" r:id="rId53"/>
    <p:sldId id="365" r:id="rId54"/>
    <p:sldId id="318" r:id="rId55"/>
    <p:sldId id="322" r:id="rId56"/>
    <p:sldId id="367" r:id="rId57"/>
    <p:sldId id="368" r:id="rId58"/>
    <p:sldId id="321" r:id="rId59"/>
    <p:sldId id="320" r:id="rId60"/>
    <p:sldId id="366" r:id="rId61"/>
    <p:sldId id="369" r:id="rId62"/>
    <p:sldId id="370" r:id="rId63"/>
    <p:sldId id="332" r:id="rId64"/>
    <p:sldId id="356" r:id="rId65"/>
    <p:sldId id="358" r:id="rId66"/>
    <p:sldId id="330" r:id="rId67"/>
    <p:sldId id="357" r:id="rId68"/>
    <p:sldId id="372" r:id="rId69"/>
    <p:sldId id="381" r:id="rId70"/>
    <p:sldId id="382" r:id="rId71"/>
    <p:sldId id="383" r:id="rId72"/>
    <p:sldId id="384" r:id="rId73"/>
    <p:sldId id="385" r:id="rId74"/>
    <p:sldId id="38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C821F-39C0-4B30-A509-6C8919EB7DF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7795D2-60A3-47C3-9F69-B9FA89EFA41E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 smtClean="0"/>
            <a:t>Research Idea</a:t>
          </a:r>
          <a:endParaRPr lang="en-GB" dirty="0"/>
        </a:p>
      </dgm:t>
    </dgm:pt>
    <dgm:pt modelId="{A298E288-15E1-4FA9-8F53-1A381FD674B1}" type="parTrans" cxnId="{7CA046D7-0C08-40B2-88CC-16988127E6FC}">
      <dgm:prSet/>
      <dgm:spPr/>
      <dgm:t>
        <a:bodyPr/>
        <a:lstStyle/>
        <a:p>
          <a:endParaRPr lang="en-GB"/>
        </a:p>
      </dgm:t>
    </dgm:pt>
    <dgm:pt modelId="{4B4911D6-0FDD-47CC-B3B4-B245C6C327A6}" type="sibTrans" cxnId="{7CA046D7-0C08-40B2-88CC-16988127E6FC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3155E3E0-4775-4691-8704-8E883EC76FC8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 smtClean="0"/>
            <a:t>Proposal</a:t>
          </a:r>
          <a:endParaRPr lang="en-GB" dirty="0"/>
        </a:p>
      </dgm:t>
    </dgm:pt>
    <dgm:pt modelId="{549374BA-C1A1-4C47-9C83-FD0A1CB6C679}" type="parTrans" cxnId="{22CDB721-B9F9-478D-9254-B5DC16548C8D}">
      <dgm:prSet/>
      <dgm:spPr/>
      <dgm:t>
        <a:bodyPr/>
        <a:lstStyle/>
        <a:p>
          <a:endParaRPr lang="en-GB"/>
        </a:p>
      </dgm:t>
    </dgm:pt>
    <dgm:pt modelId="{DD7F15E4-42FD-4BDE-A0BF-2D5997D2B43E}" type="sibTrans" cxnId="{22CDB721-B9F9-478D-9254-B5DC16548C8D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D78009DD-70D3-43EB-AA66-4F0FB928DAE4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 smtClean="0"/>
            <a:t>Ethical Approval</a:t>
          </a:r>
          <a:endParaRPr lang="en-GB" dirty="0"/>
        </a:p>
      </dgm:t>
    </dgm:pt>
    <dgm:pt modelId="{751F0D8D-E02A-458C-8DE6-D8B6F707A306}" type="parTrans" cxnId="{92947134-601C-48D2-B077-F278520A3681}">
      <dgm:prSet/>
      <dgm:spPr/>
      <dgm:t>
        <a:bodyPr/>
        <a:lstStyle/>
        <a:p>
          <a:endParaRPr lang="en-GB"/>
        </a:p>
      </dgm:t>
    </dgm:pt>
    <dgm:pt modelId="{0E6A569C-FF80-44D6-AD72-9FCD92F7A6A5}" type="sibTrans" cxnId="{92947134-601C-48D2-B077-F278520A3681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F73D381E-3E6D-46BE-B7BD-DD21A21A74F4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 smtClean="0"/>
            <a:t>Data Collection</a:t>
          </a:r>
          <a:endParaRPr lang="en-GB" dirty="0"/>
        </a:p>
      </dgm:t>
    </dgm:pt>
    <dgm:pt modelId="{FF3F53CA-D2D2-4D23-B907-2140D39420EA}" type="parTrans" cxnId="{4306FD69-120D-44FA-967F-3F93C87B3894}">
      <dgm:prSet/>
      <dgm:spPr/>
      <dgm:t>
        <a:bodyPr/>
        <a:lstStyle/>
        <a:p>
          <a:endParaRPr lang="en-GB"/>
        </a:p>
      </dgm:t>
    </dgm:pt>
    <dgm:pt modelId="{F753BF62-D5BD-4E45-8DBF-43C434E5D5A1}" type="sibTrans" cxnId="{4306FD69-120D-44FA-967F-3F93C87B3894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C9C9A9ED-4F21-483F-854B-338F4A1318E0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 smtClean="0"/>
            <a:t>Exploratory Data Analysis</a:t>
          </a:r>
          <a:endParaRPr lang="en-GB" dirty="0"/>
        </a:p>
      </dgm:t>
    </dgm:pt>
    <dgm:pt modelId="{75422B7B-356F-436F-AD23-6E2944CD62D8}" type="parTrans" cxnId="{3314F5D3-1A31-44FA-A4C3-0E7D5F6FD96A}">
      <dgm:prSet/>
      <dgm:spPr/>
      <dgm:t>
        <a:bodyPr/>
        <a:lstStyle/>
        <a:p>
          <a:endParaRPr lang="en-GB"/>
        </a:p>
      </dgm:t>
    </dgm:pt>
    <dgm:pt modelId="{E899FB5C-D6F7-4D02-9A9C-DEBBA35E7502}" type="sibTrans" cxnId="{3314F5D3-1A31-44FA-A4C3-0E7D5F6FD96A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5DD3AFF3-F82D-4EBE-9BBE-1F294782137D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 smtClean="0"/>
            <a:t>Formal Data Analysis</a:t>
          </a:r>
          <a:endParaRPr lang="en-GB" dirty="0"/>
        </a:p>
      </dgm:t>
    </dgm:pt>
    <dgm:pt modelId="{94F9A6CB-11A4-4E87-AE53-CA949BA6955C}" type="parTrans" cxnId="{F99A3471-40FD-4FF8-A007-615F7B053641}">
      <dgm:prSet/>
      <dgm:spPr/>
      <dgm:t>
        <a:bodyPr/>
        <a:lstStyle/>
        <a:p>
          <a:endParaRPr lang="en-GB"/>
        </a:p>
      </dgm:t>
    </dgm:pt>
    <dgm:pt modelId="{91602546-96A3-4EB7-83C2-025C074E6F24}" type="sibTrans" cxnId="{F99A3471-40FD-4FF8-A007-615F7B053641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A4B2F53D-4DA3-4587-B08D-AC60A0E70267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 smtClean="0"/>
            <a:t>Presentations</a:t>
          </a:r>
          <a:endParaRPr lang="en-GB" dirty="0"/>
        </a:p>
      </dgm:t>
    </dgm:pt>
    <dgm:pt modelId="{1DD1A6F6-B984-40C3-BEBE-19C3DA5F89B7}" type="parTrans" cxnId="{6A102412-7821-4D1C-92D3-DDEB0FB80B66}">
      <dgm:prSet/>
      <dgm:spPr/>
      <dgm:t>
        <a:bodyPr/>
        <a:lstStyle/>
        <a:p>
          <a:endParaRPr lang="en-GB"/>
        </a:p>
      </dgm:t>
    </dgm:pt>
    <dgm:pt modelId="{8A9464E0-7F8A-4767-89F0-A8F424B862DA}" type="sibTrans" cxnId="{6A102412-7821-4D1C-92D3-DDEB0FB80B66}">
      <dgm:prSet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2B1432B3-0437-4083-BFC7-817FB8F68DB5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 smtClean="0"/>
            <a:t>Publications</a:t>
          </a:r>
          <a:endParaRPr lang="en-GB" dirty="0"/>
        </a:p>
      </dgm:t>
    </dgm:pt>
    <dgm:pt modelId="{D1DCB802-BFF8-49FC-9D6F-F5DEF04347C1}" type="parTrans" cxnId="{9B09ADD3-EE21-4DAC-B714-AD92D6E53E43}">
      <dgm:prSet/>
      <dgm:spPr/>
      <dgm:t>
        <a:bodyPr/>
        <a:lstStyle/>
        <a:p>
          <a:endParaRPr lang="en-GB"/>
        </a:p>
      </dgm:t>
    </dgm:pt>
    <dgm:pt modelId="{CA93F485-1504-4D1D-832B-C511943171DD}" type="sibTrans" cxnId="{9B09ADD3-EE21-4DAC-B714-AD92D6E53E43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3C68314C-E083-479E-8B65-E31F5411F588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GB" dirty="0" smtClean="0"/>
            <a:t>Archiving</a:t>
          </a:r>
          <a:endParaRPr lang="en-GB" dirty="0"/>
        </a:p>
      </dgm:t>
    </dgm:pt>
    <dgm:pt modelId="{4FB5141B-BEC5-46FD-8A7E-70AE66C95269}" type="parTrans" cxnId="{CC7DCDF6-4A51-47F4-AD4C-FE29AA87DEB8}">
      <dgm:prSet/>
      <dgm:spPr/>
      <dgm:t>
        <a:bodyPr/>
        <a:lstStyle/>
        <a:p>
          <a:endParaRPr lang="en-GB"/>
        </a:p>
      </dgm:t>
    </dgm:pt>
    <dgm:pt modelId="{42282EAC-0ABC-44CB-A2C8-851B6B8BA3F0}" type="sibTrans" cxnId="{CC7DCDF6-4A51-47F4-AD4C-FE29AA87DEB8}">
      <dgm:prSet/>
      <dgm:spPr/>
      <dgm:t>
        <a:bodyPr/>
        <a:lstStyle/>
        <a:p>
          <a:endParaRPr lang="en-GB"/>
        </a:p>
      </dgm:t>
    </dgm:pt>
    <dgm:pt modelId="{D03A9718-9EF8-4FF1-BBB6-54DD626DDAC1}" type="pres">
      <dgm:prSet presAssocID="{61CC821F-39C0-4B30-A509-6C8919EB7DFF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20436DA2-53CC-4526-B15D-D0BB505D2B94}" type="pres">
      <dgm:prSet presAssocID="{E87795D2-60A3-47C3-9F69-B9FA89EFA41E}" presName="compNode" presStyleCnt="0"/>
      <dgm:spPr/>
    </dgm:pt>
    <dgm:pt modelId="{1E7B7DBF-F24F-4AAF-A816-12FECBFE1C13}" type="pres">
      <dgm:prSet presAssocID="{E87795D2-60A3-47C3-9F69-B9FA89EFA41E}" presName="dummyConnPt" presStyleCnt="0"/>
      <dgm:spPr/>
    </dgm:pt>
    <dgm:pt modelId="{64FDA444-2D6E-4A05-A37B-C079B1DBE634}" type="pres">
      <dgm:prSet presAssocID="{E87795D2-60A3-47C3-9F69-B9FA89EFA41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F1B973-5D36-4BFA-BD1A-D091E0DDB9A7}" type="pres">
      <dgm:prSet presAssocID="{4B4911D6-0FDD-47CC-B3B4-B245C6C327A6}" presName="sibTrans" presStyleLbl="bgSibTrans2D1" presStyleIdx="0" presStyleCnt="8"/>
      <dgm:spPr/>
      <dgm:t>
        <a:bodyPr/>
        <a:lstStyle/>
        <a:p>
          <a:endParaRPr lang="en-GB"/>
        </a:p>
      </dgm:t>
    </dgm:pt>
    <dgm:pt modelId="{0DA5F900-07D6-42C3-8CB0-EF37C6A33171}" type="pres">
      <dgm:prSet presAssocID="{3155E3E0-4775-4691-8704-8E883EC76FC8}" presName="compNode" presStyleCnt="0"/>
      <dgm:spPr/>
    </dgm:pt>
    <dgm:pt modelId="{DDD85C6B-1396-46C9-AB6F-F16B65CD24B9}" type="pres">
      <dgm:prSet presAssocID="{3155E3E0-4775-4691-8704-8E883EC76FC8}" presName="dummyConnPt" presStyleCnt="0"/>
      <dgm:spPr/>
    </dgm:pt>
    <dgm:pt modelId="{CAE1A5C1-DD2D-485E-9C53-B7263E25C026}" type="pres">
      <dgm:prSet presAssocID="{3155E3E0-4775-4691-8704-8E883EC76FC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53FAF5-00C6-419C-8E2A-653CF2CDF2FF}" type="pres">
      <dgm:prSet presAssocID="{DD7F15E4-42FD-4BDE-A0BF-2D5997D2B43E}" presName="sibTrans" presStyleLbl="bgSibTrans2D1" presStyleIdx="1" presStyleCnt="8"/>
      <dgm:spPr/>
      <dgm:t>
        <a:bodyPr/>
        <a:lstStyle/>
        <a:p>
          <a:endParaRPr lang="en-GB"/>
        </a:p>
      </dgm:t>
    </dgm:pt>
    <dgm:pt modelId="{6C248DD8-0FBF-4B3E-9B22-7F1AC7233CFD}" type="pres">
      <dgm:prSet presAssocID="{D78009DD-70D3-43EB-AA66-4F0FB928DAE4}" presName="compNode" presStyleCnt="0"/>
      <dgm:spPr/>
    </dgm:pt>
    <dgm:pt modelId="{57A11EC9-295E-4B66-A662-BCFE098B34CA}" type="pres">
      <dgm:prSet presAssocID="{D78009DD-70D3-43EB-AA66-4F0FB928DAE4}" presName="dummyConnPt" presStyleCnt="0"/>
      <dgm:spPr/>
    </dgm:pt>
    <dgm:pt modelId="{68891CA8-882A-4E0C-BD0A-06DCB359EEF1}" type="pres">
      <dgm:prSet presAssocID="{D78009DD-70D3-43EB-AA66-4F0FB928DAE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9B8362-C5A1-4F9F-A759-DD52C4D08119}" type="pres">
      <dgm:prSet presAssocID="{0E6A569C-FF80-44D6-AD72-9FCD92F7A6A5}" presName="sibTrans" presStyleLbl="bgSibTrans2D1" presStyleIdx="2" presStyleCnt="8"/>
      <dgm:spPr/>
      <dgm:t>
        <a:bodyPr/>
        <a:lstStyle/>
        <a:p>
          <a:endParaRPr lang="en-GB"/>
        </a:p>
      </dgm:t>
    </dgm:pt>
    <dgm:pt modelId="{F52CD2A2-50CB-4AE8-900E-8586FD15BD5F}" type="pres">
      <dgm:prSet presAssocID="{F73D381E-3E6D-46BE-B7BD-DD21A21A74F4}" presName="compNode" presStyleCnt="0"/>
      <dgm:spPr/>
    </dgm:pt>
    <dgm:pt modelId="{4C1332B8-207A-44D1-8F29-DA5FA4014258}" type="pres">
      <dgm:prSet presAssocID="{F73D381E-3E6D-46BE-B7BD-DD21A21A74F4}" presName="dummyConnPt" presStyleCnt="0"/>
      <dgm:spPr/>
    </dgm:pt>
    <dgm:pt modelId="{24D45803-AACD-40B8-A348-722BD7327E8E}" type="pres">
      <dgm:prSet presAssocID="{F73D381E-3E6D-46BE-B7BD-DD21A21A74F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8FFCB1-D418-49E6-B915-F9812C792720}" type="pres">
      <dgm:prSet presAssocID="{F753BF62-D5BD-4E45-8DBF-43C434E5D5A1}" presName="sibTrans" presStyleLbl="bgSibTrans2D1" presStyleIdx="3" presStyleCnt="8"/>
      <dgm:spPr/>
      <dgm:t>
        <a:bodyPr/>
        <a:lstStyle/>
        <a:p>
          <a:endParaRPr lang="en-GB"/>
        </a:p>
      </dgm:t>
    </dgm:pt>
    <dgm:pt modelId="{53521AC0-6197-4353-8551-CD9027743054}" type="pres">
      <dgm:prSet presAssocID="{C9C9A9ED-4F21-483F-854B-338F4A1318E0}" presName="compNode" presStyleCnt="0"/>
      <dgm:spPr/>
    </dgm:pt>
    <dgm:pt modelId="{801B494C-C726-4A91-A6A2-E1B8603E8A1A}" type="pres">
      <dgm:prSet presAssocID="{C9C9A9ED-4F21-483F-854B-338F4A1318E0}" presName="dummyConnPt" presStyleCnt="0"/>
      <dgm:spPr/>
    </dgm:pt>
    <dgm:pt modelId="{1C0B486A-D588-431D-9966-6052C32A785A}" type="pres">
      <dgm:prSet presAssocID="{C9C9A9ED-4F21-483F-854B-338F4A1318E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CD1380-EF18-4F89-AD05-F766A3E7F0B2}" type="pres">
      <dgm:prSet presAssocID="{E899FB5C-D6F7-4D02-9A9C-DEBBA35E7502}" presName="sibTrans" presStyleLbl="bgSibTrans2D1" presStyleIdx="4" presStyleCnt="8" custLinFactNeighborX="0"/>
      <dgm:spPr/>
      <dgm:t>
        <a:bodyPr/>
        <a:lstStyle/>
        <a:p>
          <a:endParaRPr lang="en-GB"/>
        </a:p>
      </dgm:t>
    </dgm:pt>
    <dgm:pt modelId="{F0414B24-3970-44C0-8698-B1C5C6D37D48}" type="pres">
      <dgm:prSet presAssocID="{5DD3AFF3-F82D-4EBE-9BBE-1F294782137D}" presName="compNode" presStyleCnt="0"/>
      <dgm:spPr/>
    </dgm:pt>
    <dgm:pt modelId="{299034BB-4811-4C36-94AA-48A1CF1A7C6F}" type="pres">
      <dgm:prSet presAssocID="{5DD3AFF3-F82D-4EBE-9BBE-1F294782137D}" presName="dummyConnPt" presStyleCnt="0"/>
      <dgm:spPr/>
    </dgm:pt>
    <dgm:pt modelId="{0FD4935F-3FBE-4F1C-BA3A-6C325F99F204}" type="pres">
      <dgm:prSet presAssocID="{5DD3AFF3-F82D-4EBE-9BBE-1F294782137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EFF282-9D23-488A-89B1-DF1DEECAE479}" type="pres">
      <dgm:prSet presAssocID="{91602546-96A3-4EB7-83C2-025C074E6F24}" presName="sibTrans" presStyleLbl="bgSibTrans2D1" presStyleIdx="5" presStyleCnt="8"/>
      <dgm:spPr/>
      <dgm:t>
        <a:bodyPr/>
        <a:lstStyle/>
        <a:p>
          <a:endParaRPr lang="en-GB"/>
        </a:p>
      </dgm:t>
    </dgm:pt>
    <dgm:pt modelId="{4C3B466F-0BA3-4162-A6C5-F28701FBFCC1}" type="pres">
      <dgm:prSet presAssocID="{A4B2F53D-4DA3-4587-B08D-AC60A0E70267}" presName="compNode" presStyleCnt="0"/>
      <dgm:spPr/>
    </dgm:pt>
    <dgm:pt modelId="{6D04C354-4197-481B-9C5C-6D3F68A2B74A}" type="pres">
      <dgm:prSet presAssocID="{A4B2F53D-4DA3-4587-B08D-AC60A0E70267}" presName="dummyConnPt" presStyleCnt="0"/>
      <dgm:spPr/>
    </dgm:pt>
    <dgm:pt modelId="{B736CA11-6B56-4317-B8E0-21649E0BC247}" type="pres">
      <dgm:prSet presAssocID="{A4B2F53D-4DA3-4587-B08D-AC60A0E7026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8573F19-A0AA-43D0-BB2A-A6FDDFC230DB}" type="pres">
      <dgm:prSet presAssocID="{8A9464E0-7F8A-4767-89F0-A8F424B862DA}" presName="sibTrans" presStyleLbl="bgSibTrans2D1" presStyleIdx="6" presStyleCnt="8" custAng="16207360" custScaleX="148906" custScaleY="116707" custLinFactNeighborX="-74816" custLinFactNeighborY="93402"/>
      <dgm:spPr>
        <a:prstGeom prst="leftArrow">
          <a:avLst/>
        </a:prstGeom>
      </dgm:spPr>
      <dgm:t>
        <a:bodyPr/>
        <a:lstStyle/>
        <a:p>
          <a:endParaRPr lang="en-GB"/>
        </a:p>
      </dgm:t>
    </dgm:pt>
    <dgm:pt modelId="{96ABD4D4-86EA-40CA-9288-FD7479D20BED}" type="pres">
      <dgm:prSet presAssocID="{2B1432B3-0437-4083-BFC7-817FB8F68DB5}" presName="compNode" presStyleCnt="0"/>
      <dgm:spPr/>
    </dgm:pt>
    <dgm:pt modelId="{A47B589C-99BD-4662-9DE8-9BF4A3DD913B}" type="pres">
      <dgm:prSet presAssocID="{2B1432B3-0437-4083-BFC7-817FB8F68DB5}" presName="dummyConnPt" presStyleCnt="0"/>
      <dgm:spPr/>
    </dgm:pt>
    <dgm:pt modelId="{AB95AE5D-7352-4917-AD72-23B8567C72B2}" type="pres">
      <dgm:prSet presAssocID="{2B1432B3-0437-4083-BFC7-817FB8F68DB5}" presName="node" presStyleLbl="node1" presStyleIdx="7" presStyleCnt="9" custLinFactNeighborX="959" custLinFactNeighborY="1917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92C5434-F0DD-4CD2-BA71-FC38E229E037}" type="pres">
      <dgm:prSet presAssocID="{CA93F485-1504-4D1D-832B-C511943171DD}" presName="sibTrans" presStyleLbl="bgSibTrans2D1" presStyleIdx="7" presStyleCnt="8" custScaleX="141284" custScaleY="87755" custLinFactY="-100000" custLinFactNeighborX="-4126" custLinFactNeighborY="-191103"/>
      <dgm:spPr/>
      <dgm:t>
        <a:bodyPr/>
        <a:lstStyle/>
        <a:p>
          <a:endParaRPr lang="en-GB"/>
        </a:p>
      </dgm:t>
    </dgm:pt>
    <dgm:pt modelId="{942AE0FC-6C2F-48D4-8676-93DECD4AA9E1}" type="pres">
      <dgm:prSet presAssocID="{3C68314C-E083-479E-8B65-E31F5411F588}" presName="compNode" presStyleCnt="0"/>
      <dgm:spPr/>
    </dgm:pt>
    <dgm:pt modelId="{1324616A-8339-49AE-9585-6FA7421C0999}" type="pres">
      <dgm:prSet presAssocID="{3C68314C-E083-479E-8B65-E31F5411F588}" presName="dummyConnPt" presStyleCnt="0"/>
      <dgm:spPr/>
    </dgm:pt>
    <dgm:pt modelId="{CE4EC1F2-98B4-4D1B-A07D-F75EA5B56900}" type="pres">
      <dgm:prSet presAssocID="{3C68314C-E083-479E-8B65-E31F5411F588}" presName="node" presStyleLbl="node1" presStyleIdx="8" presStyleCnt="9" custLinFactNeighborX="-455" custLinFactNeighborY="250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99A3471-40FD-4FF8-A007-615F7B053641}" srcId="{61CC821F-39C0-4B30-A509-6C8919EB7DFF}" destId="{5DD3AFF3-F82D-4EBE-9BBE-1F294782137D}" srcOrd="5" destOrd="0" parTransId="{94F9A6CB-11A4-4E87-AE53-CA949BA6955C}" sibTransId="{91602546-96A3-4EB7-83C2-025C074E6F24}"/>
    <dgm:cxn modelId="{40FF36E7-6F44-4BC3-9C7A-C13D48E7F3EE}" type="presOf" srcId="{DD7F15E4-42FD-4BDE-A0BF-2D5997D2B43E}" destId="{6753FAF5-00C6-419C-8E2A-653CF2CDF2FF}" srcOrd="0" destOrd="0" presId="urn:microsoft.com/office/officeart/2005/8/layout/bProcess4"/>
    <dgm:cxn modelId="{EE247DFC-5C65-401A-B28F-CD4BCCA980E0}" type="presOf" srcId="{3155E3E0-4775-4691-8704-8E883EC76FC8}" destId="{CAE1A5C1-DD2D-485E-9C53-B7263E25C026}" srcOrd="0" destOrd="0" presId="urn:microsoft.com/office/officeart/2005/8/layout/bProcess4"/>
    <dgm:cxn modelId="{4A9D417D-5CBF-4C39-A0D7-C61AC1B84C6D}" type="presOf" srcId="{91602546-96A3-4EB7-83C2-025C074E6F24}" destId="{CFEFF282-9D23-488A-89B1-DF1DEECAE479}" srcOrd="0" destOrd="0" presId="urn:microsoft.com/office/officeart/2005/8/layout/bProcess4"/>
    <dgm:cxn modelId="{A47C8B3F-AF51-4AAB-9E23-1F862166B3D2}" type="presOf" srcId="{5DD3AFF3-F82D-4EBE-9BBE-1F294782137D}" destId="{0FD4935F-3FBE-4F1C-BA3A-6C325F99F204}" srcOrd="0" destOrd="0" presId="urn:microsoft.com/office/officeart/2005/8/layout/bProcess4"/>
    <dgm:cxn modelId="{59794BD8-CB26-459A-8EB0-2BE2DF6D9B02}" type="presOf" srcId="{61CC821F-39C0-4B30-A509-6C8919EB7DFF}" destId="{D03A9718-9EF8-4FF1-BBB6-54DD626DDAC1}" srcOrd="0" destOrd="0" presId="urn:microsoft.com/office/officeart/2005/8/layout/bProcess4"/>
    <dgm:cxn modelId="{6A102412-7821-4D1C-92D3-DDEB0FB80B66}" srcId="{61CC821F-39C0-4B30-A509-6C8919EB7DFF}" destId="{A4B2F53D-4DA3-4587-B08D-AC60A0E70267}" srcOrd="6" destOrd="0" parTransId="{1DD1A6F6-B984-40C3-BEBE-19C3DA5F89B7}" sibTransId="{8A9464E0-7F8A-4767-89F0-A8F424B862DA}"/>
    <dgm:cxn modelId="{BE1DC603-3622-4DE4-B196-1D9849BC3868}" type="presOf" srcId="{C9C9A9ED-4F21-483F-854B-338F4A1318E0}" destId="{1C0B486A-D588-431D-9966-6052C32A785A}" srcOrd="0" destOrd="0" presId="urn:microsoft.com/office/officeart/2005/8/layout/bProcess4"/>
    <dgm:cxn modelId="{0A083302-BEBF-49ED-B09D-EC1F9A655DAD}" type="presOf" srcId="{F73D381E-3E6D-46BE-B7BD-DD21A21A74F4}" destId="{24D45803-AACD-40B8-A348-722BD7327E8E}" srcOrd="0" destOrd="0" presId="urn:microsoft.com/office/officeart/2005/8/layout/bProcess4"/>
    <dgm:cxn modelId="{2430DEB4-5138-4FE6-818D-FC59A7E868D8}" type="presOf" srcId="{2B1432B3-0437-4083-BFC7-817FB8F68DB5}" destId="{AB95AE5D-7352-4917-AD72-23B8567C72B2}" srcOrd="0" destOrd="0" presId="urn:microsoft.com/office/officeart/2005/8/layout/bProcess4"/>
    <dgm:cxn modelId="{7CA046D7-0C08-40B2-88CC-16988127E6FC}" srcId="{61CC821F-39C0-4B30-A509-6C8919EB7DFF}" destId="{E87795D2-60A3-47C3-9F69-B9FA89EFA41E}" srcOrd="0" destOrd="0" parTransId="{A298E288-15E1-4FA9-8F53-1A381FD674B1}" sibTransId="{4B4911D6-0FDD-47CC-B3B4-B245C6C327A6}"/>
    <dgm:cxn modelId="{BBFCE565-FBB6-4592-8B7D-3F3B951837AB}" type="presOf" srcId="{E899FB5C-D6F7-4D02-9A9C-DEBBA35E7502}" destId="{23CD1380-EF18-4F89-AD05-F766A3E7F0B2}" srcOrd="0" destOrd="0" presId="urn:microsoft.com/office/officeart/2005/8/layout/bProcess4"/>
    <dgm:cxn modelId="{CC7DCDF6-4A51-47F4-AD4C-FE29AA87DEB8}" srcId="{61CC821F-39C0-4B30-A509-6C8919EB7DFF}" destId="{3C68314C-E083-479E-8B65-E31F5411F588}" srcOrd="8" destOrd="0" parTransId="{4FB5141B-BEC5-46FD-8A7E-70AE66C95269}" sibTransId="{42282EAC-0ABC-44CB-A2C8-851B6B8BA3F0}"/>
    <dgm:cxn modelId="{E0300715-CDB6-4128-B918-0F8DB180A092}" type="presOf" srcId="{CA93F485-1504-4D1D-832B-C511943171DD}" destId="{192C5434-F0DD-4CD2-BA71-FC38E229E037}" srcOrd="0" destOrd="0" presId="urn:microsoft.com/office/officeart/2005/8/layout/bProcess4"/>
    <dgm:cxn modelId="{1A1ED35B-9B6D-4EAF-8E8E-B3D28AEF107E}" type="presOf" srcId="{8A9464E0-7F8A-4767-89F0-A8F424B862DA}" destId="{C8573F19-A0AA-43D0-BB2A-A6FDDFC230DB}" srcOrd="0" destOrd="0" presId="urn:microsoft.com/office/officeart/2005/8/layout/bProcess4"/>
    <dgm:cxn modelId="{802AD62D-8ECA-4A15-9C56-7F311EB7878D}" type="presOf" srcId="{E87795D2-60A3-47C3-9F69-B9FA89EFA41E}" destId="{64FDA444-2D6E-4A05-A37B-C079B1DBE634}" srcOrd="0" destOrd="0" presId="urn:microsoft.com/office/officeart/2005/8/layout/bProcess4"/>
    <dgm:cxn modelId="{E4C7B1C8-9DC3-402E-B011-3494D49AB860}" type="presOf" srcId="{F753BF62-D5BD-4E45-8DBF-43C434E5D5A1}" destId="{0E8FFCB1-D418-49E6-B915-F9812C792720}" srcOrd="0" destOrd="0" presId="urn:microsoft.com/office/officeart/2005/8/layout/bProcess4"/>
    <dgm:cxn modelId="{62A7ACF1-452C-4979-8794-BFDC33AB2CD0}" type="presOf" srcId="{3C68314C-E083-479E-8B65-E31F5411F588}" destId="{CE4EC1F2-98B4-4D1B-A07D-F75EA5B56900}" srcOrd="0" destOrd="0" presId="urn:microsoft.com/office/officeart/2005/8/layout/bProcess4"/>
    <dgm:cxn modelId="{92947134-601C-48D2-B077-F278520A3681}" srcId="{61CC821F-39C0-4B30-A509-6C8919EB7DFF}" destId="{D78009DD-70D3-43EB-AA66-4F0FB928DAE4}" srcOrd="2" destOrd="0" parTransId="{751F0D8D-E02A-458C-8DE6-D8B6F707A306}" sibTransId="{0E6A569C-FF80-44D6-AD72-9FCD92F7A6A5}"/>
    <dgm:cxn modelId="{4306FD69-120D-44FA-967F-3F93C87B3894}" srcId="{61CC821F-39C0-4B30-A509-6C8919EB7DFF}" destId="{F73D381E-3E6D-46BE-B7BD-DD21A21A74F4}" srcOrd="3" destOrd="0" parTransId="{FF3F53CA-D2D2-4D23-B907-2140D39420EA}" sibTransId="{F753BF62-D5BD-4E45-8DBF-43C434E5D5A1}"/>
    <dgm:cxn modelId="{33B0760A-E8C7-4FD9-BF70-E6A410F03916}" type="presOf" srcId="{4B4911D6-0FDD-47CC-B3B4-B245C6C327A6}" destId="{FCF1B973-5D36-4BFA-BD1A-D091E0DDB9A7}" srcOrd="0" destOrd="0" presId="urn:microsoft.com/office/officeart/2005/8/layout/bProcess4"/>
    <dgm:cxn modelId="{22CDB721-B9F9-478D-9254-B5DC16548C8D}" srcId="{61CC821F-39C0-4B30-A509-6C8919EB7DFF}" destId="{3155E3E0-4775-4691-8704-8E883EC76FC8}" srcOrd="1" destOrd="0" parTransId="{549374BA-C1A1-4C47-9C83-FD0A1CB6C679}" sibTransId="{DD7F15E4-42FD-4BDE-A0BF-2D5997D2B43E}"/>
    <dgm:cxn modelId="{83FC778F-1661-47C9-B485-202B6828007C}" type="presOf" srcId="{0E6A569C-FF80-44D6-AD72-9FCD92F7A6A5}" destId="{8E9B8362-C5A1-4F9F-A759-DD52C4D08119}" srcOrd="0" destOrd="0" presId="urn:microsoft.com/office/officeart/2005/8/layout/bProcess4"/>
    <dgm:cxn modelId="{9B09ADD3-EE21-4DAC-B714-AD92D6E53E43}" srcId="{61CC821F-39C0-4B30-A509-6C8919EB7DFF}" destId="{2B1432B3-0437-4083-BFC7-817FB8F68DB5}" srcOrd="7" destOrd="0" parTransId="{D1DCB802-BFF8-49FC-9D6F-F5DEF04347C1}" sibTransId="{CA93F485-1504-4D1D-832B-C511943171DD}"/>
    <dgm:cxn modelId="{7EF154C6-5F56-465C-9AD9-B354E3A1BD07}" type="presOf" srcId="{D78009DD-70D3-43EB-AA66-4F0FB928DAE4}" destId="{68891CA8-882A-4E0C-BD0A-06DCB359EEF1}" srcOrd="0" destOrd="0" presId="urn:microsoft.com/office/officeart/2005/8/layout/bProcess4"/>
    <dgm:cxn modelId="{3314F5D3-1A31-44FA-A4C3-0E7D5F6FD96A}" srcId="{61CC821F-39C0-4B30-A509-6C8919EB7DFF}" destId="{C9C9A9ED-4F21-483F-854B-338F4A1318E0}" srcOrd="4" destOrd="0" parTransId="{75422B7B-356F-436F-AD23-6E2944CD62D8}" sibTransId="{E899FB5C-D6F7-4D02-9A9C-DEBBA35E7502}"/>
    <dgm:cxn modelId="{861D1832-246F-498E-91BB-533D51D37C6A}" type="presOf" srcId="{A4B2F53D-4DA3-4587-B08D-AC60A0E70267}" destId="{B736CA11-6B56-4317-B8E0-21649E0BC247}" srcOrd="0" destOrd="0" presId="urn:microsoft.com/office/officeart/2005/8/layout/bProcess4"/>
    <dgm:cxn modelId="{BA64D90C-BB27-4083-9A74-2FF06C748287}" type="presParOf" srcId="{D03A9718-9EF8-4FF1-BBB6-54DD626DDAC1}" destId="{20436DA2-53CC-4526-B15D-D0BB505D2B94}" srcOrd="0" destOrd="0" presId="urn:microsoft.com/office/officeart/2005/8/layout/bProcess4"/>
    <dgm:cxn modelId="{D2FE8C63-8C42-4727-BFD4-C61658A67662}" type="presParOf" srcId="{20436DA2-53CC-4526-B15D-D0BB505D2B94}" destId="{1E7B7DBF-F24F-4AAF-A816-12FECBFE1C13}" srcOrd="0" destOrd="0" presId="urn:microsoft.com/office/officeart/2005/8/layout/bProcess4"/>
    <dgm:cxn modelId="{7C96F1A0-C750-42DE-95A7-E36DFE9E5B05}" type="presParOf" srcId="{20436DA2-53CC-4526-B15D-D0BB505D2B94}" destId="{64FDA444-2D6E-4A05-A37B-C079B1DBE634}" srcOrd="1" destOrd="0" presId="urn:microsoft.com/office/officeart/2005/8/layout/bProcess4"/>
    <dgm:cxn modelId="{98D10FF0-99AC-4A7D-AAB5-BF00BD001792}" type="presParOf" srcId="{D03A9718-9EF8-4FF1-BBB6-54DD626DDAC1}" destId="{FCF1B973-5D36-4BFA-BD1A-D091E0DDB9A7}" srcOrd="1" destOrd="0" presId="urn:microsoft.com/office/officeart/2005/8/layout/bProcess4"/>
    <dgm:cxn modelId="{26CB5C78-6C4E-4842-9C7A-FC980506704F}" type="presParOf" srcId="{D03A9718-9EF8-4FF1-BBB6-54DD626DDAC1}" destId="{0DA5F900-07D6-42C3-8CB0-EF37C6A33171}" srcOrd="2" destOrd="0" presId="urn:microsoft.com/office/officeart/2005/8/layout/bProcess4"/>
    <dgm:cxn modelId="{B8C13AFE-E477-4CED-95E1-AEB5461AF84A}" type="presParOf" srcId="{0DA5F900-07D6-42C3-8CB0-EF37C6A33171}" destId="{DDD85C6B-1396-46C9-AB6F-F16B65CD24B9}" srcOrd="0" destOrd="0" presId="urn:microsoft.com/office/officeart/2005/8/layout/bProcess4"/>
    <dgm:cxn modelId="{A207384F-BB60-4B0F-93F6-54EEF2FEA346}" type="presParOf" srcId="{0DA5F900-07D6-42C3-8CB0-EF37C6A33171}" destId="{CAE1A5C1-DD2D-485E-9C53-B7263E25C026}" srcOrd="1" destOrd="0" presId="urn:microsoft.com/office/officeart/2005/8/layout/bProcess4"/>
    <dgm:cxn modelId="{4B5234A7-8AEA-489F-B131-88F7D7F233BA}" type="presParOf" srcId="{D03A9718-9EF8-4FF1-BBB6-54DD626DDAC1}" destId="{6753FAF5-00C6-419C-8E2A-653CF2CDF2FF}" srcOrd="3" destOrd="0" presId="urn:microsoft.com/office/officeart/2005/8/layout/bProcess4"/>
    <dgm:cxn modelId="{7B287876-2C1B-40F8-959B-0F640A0D8BA8}" type="presParOf" srcId="{D03A9718-9EF8-4FF1-BBB6-54DD626DDAC1}" destId="{6C248DD8-0FBF-4B3E-9B22-7F1AC7233CFD}" srcOrd="4" destOrd="0" presId="urn:microsoft.com/office/officeart/2005/8/layout/bProcess4"/>
    <dgm:cxn modelId="{5F393369-E8FC-416A-870F-EAAA4DC2F198}" type="presParOf" srcId="{6C248DD8-0FBF-4B3E-9B22-7F1AC7233CFD}" destId="{57A11EC9-295E-4B66-A662-BCFE098B34CA}" srcOrd="0" destOrd="0" presId="urn:microsoft.com/office/officeart/2005/8/layout/bProcess4"/>
    <dgm:cxn modelId="{A734DB85-7AEA-498C-BAF3-5741D6B9B36E}" type="presParOf" srcId="{6C248DD8-0FBF-4B3E-9B22-7F1AC7233CFD}" destId="{68891CA8-882A-4E0C-BD0A-06DCB359EEF1}" srcOrd="1" destOrd="0" presId="urn:microsoft.com/office/officeart/2005/8/layout/bProcess4"/>
    <dgm:cxn modelId="{11D77F62-EB86-4324-8265-8E255B5951FF}" type="presParOf" srcId="{D03A9718-9EF8-4FF1-BBB6-54DD626DDAC1}" destId="{8E9B8362-C5A1-4F9F-A759-DD52C4D08119}" srcOrd="5" destOrd="0" presId="urn:microsoft.com/office/officeart/2005/8/layout/bProcess4"/>
    <dgm:cxn modelId="{1102D44C-8172-4A9E-8AB4-159961F25079}" type="presParOf" srcId="{D03A9718-9EF8-4FF1-BBB6-54DD626DDAC1}" destId="{F52CD2A2-50CB-4AE8-900E-8586FD15BD5F}" srcOrd="6" destOrd="0" presId="urn:microsoft.com/office/officeart/2005/8/layout/bProcess4"/>
    <dgm:cxn modelId="{5901360A-EEFA-49AD-ACFA-4836EECA38FE}" type="presParOf" srcId="{F52CD2A2-50CB-4AE8-900E-8586FD15BD5F}" destId="{4C1332B8-207A-44D1-8F29-DA5FA4014258}" srcOrd="0" destOrd="0" presId="urn:microsoft.com/office/officeart/2005/8/layout/bProcess4"/>
    <dgm:cxn modelId="{D38ED35F-E3B7-49EE-B713-D051110B1BDB}" type="presParOf" srcId="{F52CD2A2-50CB-4AE8-900E-8586FD15BD5F}" destId="{24D45803-AACD-40B8-A348-722BD7327E8E}" srcOrd="1" destOrd="0" presId="urn:microsoft.com/office/officeart/2005/8/layout/bProcess4"/>
    <dgm:cxn modelId="{22D6239E-6011-452D-9E3A-E42A59060640}" type="presParOf" srcId="{D03A9718-9EF8-4FF1-BBB6-54DD626DDAC1}" destId="{0E8FFCB1-D418-49E6-B915-F9812C792720}" srcOrd="7" destOrd="0" presId="urn:microsoft.com/office/officeart/2005/8/layout/bProcess4"/>
    <dgm:cxn modelId="{64831F9C-875B-4E06-845E-53F1C55D0B49}" type="presParOf" srcId="{D03A9718-9EF8-4FF1-BBB6-54DD626DDAC1}" destId="{53521AC0-6197-4353-8551-CD9027743054}" srcOrd="8" destOrd="0" presId="urn:microsoft.com/office/officeart/2005/8/layout/bProcess4"/>
    <dgm:cxn modelId="{A7CF98AB-1C49-4316-BC71-D83BBA515823}" type="presParOf" srcId="{53521AC0-6197-4353-8551-CD9027743054}" destId="{801B494C-C726-4A91-A6A2-E1B8603E8A1A}" srcOrd="0" destOrd="0" presId="urn:microsoft.com/office/officeart/2005/8/layout/bProcess4"/>
    <dgm:cxn modelId="{2053A4A2-CF2C-483D-99E2-598E59428F0A}" type="presParOf" srcId="{53521AC0-6197-4353-8551-CD9027743054}" destId="{1C0B486A-D588-431D-9966-6052C32A785A}" srcOrd="1" destOrd="0" presId="urn:microsoft.com/office/officeart/2005/8/layout/bProcess4"/>
    <dgm:cxn modelId="{5790F5FD-3CAC-45F5-B583-B22995D0BD45}" type="presParOf" srcId="{D03A9718-9EF8-4FF1-BBB6-54DD626DDAC1}" destId="{23CD1380-EF18-4F89-AD05-F766A3E7F0B2}" srcOrd="9" destOrd="0" presId="urn:microsoft.com/office/officeart/2005/8/layout/bProcess4"/>
    <dgm:cxn modelId="{48B11F0E-F11D-451A-A03A-18BD224BD8F6}" type="presParOf" srcId="{D03A9718-9EF8-4FF1-BBB6-54DD626DDAC1}" destId="{F0414B24-3970-44C0-8698-B1C5C6D37D48}" srcOrd="10" destOrd="0" presId="urn:microsoft.com/office/officeart/2005/8/layout/bProcess4"/>
    <dgm:cxn modelId="{76987385-DB67-45EA-A9E4-02CAD7A79699}" type="presParOf" srcId="{F0414B24-3970-44C0-8698-B1C5C6D37D48}" destId="{299034BB-4811-4C36-94AA-48A1CF1A7C6F}" srcOrd="0" destOrd="0" presId="urn:microsoft.com/office/officeart/2005/8/layout/bProcess4"/>
    <dgm:cxn modelId="{8BBC5A91-97A3-454C-9AAC-5FCFD34C6C52}" type="presParOf" srcId="{F0414B24-3970-44C0-8698-B1C5C6D37D48}" destId="{0FD4935F-3FBE-4F1C-BA3A-6C325F99F204}" srcOrd="1" destOrd="0" presId="urn:microsoft.com/office/officeart/2005/8/layout/bProcess4"/>
    <dgm:cxn modelId="{2028C77D-BFBC-4D06-9562-C7C1C9847E63}" type="presParOf" srcId="{D03A9718-9EF8-4FF1-BBB6-54DD626DDAC1}" destId="{CFEFF282-9D23-488A-89B1-DF1DEECAE479}" srcOrd="11" destOrd="0" presId="urn:microsoft.com/office/officeart/2005/8/layout/bProcess4"/>
    <dgm:cxn modelId="{0CC691B2-EEBA-4B06-8E71-CA9856412F66}" type="presParOf" srcId="{D03A9718-9EF8-4FF1-BBB6-54DD626DDAC1}" destId="{4C3B466F-0BA3-4162-A6C5-F28701FBFCC1}" srcOrd="12" destOrd="0" presId="urn:microsoft.com/office/officeart/2005/8/layout/bProcess4"/>
    <dgm:cxn modelId="{0E5FAFE6-C772-4E84-92F1-D382CAFA86A0}" type="presParOf" srcId="{4C3B466F-0BA3-4162-A6C5-F28701FBFCC1}" destId="{6D04C354-4197-481B-9C5C-6D3F68A2B74A}" srcOrd="0" destOrd="0" presId="urn:microsoft.com/office/officeart/2005/8/layout/bProcess4"/>
    <dgm:cxn modelId="{7F93D860-B913-472C-AF18-8178BA80C941}" type="presParOf" srcId="{4C3B466F-0BA3-4162-A6C5-F28701FBFCC1}" destId="{B736CA11-6B56-4317-B8E0-21649E0BC247}" srcOrd="1" destOrd="0" presId="urn:microsoft.com/office/officeart/2005/8/layout/bProcess4"/>
    <dgm:cxn modelId="{73B52484-7D1E-4A91-8DAA-1063789ED57C}" type="presParOf" srcId="{D03A9718-9EF8-4FF1-BBB6-54DD626DDAC1}" destId="{C8573F19-A0AA-43D0-BB2A-A6FDDFC230DB}" srcOrd="13" destOrd="0" presId="urn:microsoft.com/office/officeart/2005/8/layout/bProcess4"/>
    <dgm:cxn modelId="{9DE9ACBB-33FC-4132-B357-C31EBA8F5415}" type="presParOf" srcId="{D03A9718-9EF8-4FF1-BBB6-54DD626DDAC1}" destId="{96ABD4D4-86EA-40CA-9288-FD7479D20BED}" srcOrd="14" destOrd="0" presId="urn:microsoft.com/office/officeart/2005/8/layout/bProcess4"/>
    <dgm:cxn modelId="{57830FC6-F848-4907-804B-D61D961C1231}" type="presParOf" srcId="{96ABD4D4-86EA-40CA-9288-FD7479D20BED}" destId="{A47B589C-99BD-4662-9DE8-9BF4A3DD913B}" srcOrd="0" destOrd="0" presId="urn:microsoft.com/office/officeart/2005/8/layout/bProcess4"/>
    <dgm:cxn modelId="{294D22AE-4C4B-43DD-9039-ACCD3E62E8DB}" type="presParOf" srcId="{96ABD4D4-86EA-40CA-9288-FD7479D20BED}" destId="{AB95AE5D-7352-4917-AD72-23B8567C72B2}" srcOrd="1" destOrd="0" presId="urn:microsoft.com/office/officeart/2005/8/layout/bProcess4"/>
    <dgm:cxn modelId="{A7A458E2-3ED0-4AE5-A380-6C39C7F642F7}" type="presParOf" srcId="{D03A9718-9EF8-4FF1-BBB6-54DD626DDAC1}" destId="{192C5434-F0DD-4CD2-BA71-FC38E229E037}" srcOrd="15" destOrd="0" presId="urn:microsoft.com/office/officeart/2005/8/layout/bProcess4"/>
    <dgm:cxn modelId="{248237A1-3967-4B3F-8F91-D5C08A1981AD}" type="presParOf" srcId="{D03A9718-9EF8-4FF1-BBB6-54DD626DDAC1}" destId="{942AE0FC-6C2F-48D4-8676-93DECD4AA9E1}" srcOrd="16" destOrd="0" presId="urn:microsoft.com/office/officeart/2005/8/layout/bProcess4"/>
    <dgm:cxn modelId="{08B88B52-9174-4CE2-A925-CE2A897525ED}" type="presParOf" srcId="{942AE0FC-6C2F-48D4-8676-93DECD4AA9E1}" destId="{1324616A-8339-49AE-9585-6FA7421C0999}" srcOrd="0" destOrd="0" presId="urn:microsoft.com/office/officeart/2005/8/layout/bProcess4"/>
    <dgm:cxn modelId="{A794E5DE-1C52-47B7-A044-AA320FC56747}" type="presParOf" srcId="{942AE0FC-6C2F-48D4-8676-93DECD4AA9E1}" destId="{CE4EC1F2-98B4-4D1B-A07D-F75EA5B5690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6E80D-D9D9-41AB-AC81-D38A26674EE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6389CD1-7316-4930-902F-692AC9842216}">
      <dgm:prSet phldrT="[Text]"/>
      <dgm:spPr/>
      <dgm:t>
        <a:bodyPr/>
        <a:lstStyle/>
        <a:p>
          <a:r>
            <a:rPr lang="en-US" dirty="0" smtClean="0"/>
            <a:t>Strength</a:t>
          </a:r>
          <a:endParaRPr lang="en-US" dirty="0"/>
        </a:p>
      </dgm:t>
    </dgm:pt>
    <dgm:pt modelId="{9666CD50-EF96-4A33-ACAB-E805AFCBC7FA}" type="parTrans" cxnId="{C33FA415-7D42-41F0-BB62-3D6153BB84E1}">
      <dgm:prSet/>
      <dgm:spPr/>
      <dgm:t>
        <a:bodyPr/>
        <a:lstStyle/>
        <a:p>
          <a:endParaRPr lang="en-US"/>
        </a:p>
      </dgm:t>
    </dgm:pt>
    <dgm:pt modelId="{5ECA806B-71B5-462D-9CC6-A547141CD119}" type="sibTrans" cxnId="{C33FA415-7D42-41F0-BB62-3D6153BB84E1}">
      <dgm:prSet/>
      <dgm:spPr/>
      <dgm:t>
        <a:bodyPr/>
        <a:lstStyle/>
        <a:p>
          <a:endParaRPr lang="en-US"/>
        </a:p>
      </dgm:t>
    </dgm:pt>
    <dgm:pt modelId="{5180EAA5-8ACD-4FAF-ABF9-2C977E08BC88}" type="pres">
      <dgm:prSet presAssocID="{45B6E80D-D9D9-41AB-AC81-D38A26674EE6}" presName="compositeShape" presStyleCnt="0">
        <dgm:presLayoutVars>
          <dgm:chMax val="7"/>
          <dgm:dir/>
          <dgm:resizeHandles val="exact"/>
        </dgm:presLayoutVars>
      </dgm:prSet>
      <dgm:spPr/>
    </dgm:pt>
    <dgm:pt modelId="{619B7D3F-0FAA-44F6-B7D6-1C4C9A383674}" type="pres">
      <dgm:prSet presAssocID="{D6389CD1-7316-4930-902F-692AC9842216}" presName="circ1TxSh" presStyleLbl="vennNode1" presStyleIdx="0" presStyleCnt="1"/>
      <dgm:spPr/>
      <dgm:t>
        <a:bodyPr/>
        <a:lstStyle/>
        <a:p>
          <a:endParaRPr lang="en-US"/>
        </a:p>
      </dgm:t>
    </dgm:pt>
  </dgm:ptLst>
  <dgm:cxnLst>
    <dgm:cxn modelId="{B823C6F3-76E5-4B09-8DB6-1756C123FE22}" type="presOf" srcId="{45B6E80D-D9D9-41AB-AC81-D38A26674EE6}" destId="{5180EAA5-8ACD-4FAF-ABF9-2C977E08BC88}" srcOrd="0" destOrd="0" presId="urn:microsoft.com/office/officeart/2005/8/layout/venn1"/>
    <dgm:cxn modelId="{C33FA415-7D42-41F0-BB62-3D6153BB84E1}" srcId="{45B6E80D-D9D9-41AB-AC81-D38A26674EE6}" destId="{D6389CD1-7316-4930-902F-692AC9842216}" srcOrd="0" destOrd="0" parTransId="{9666CD50-EF96-4A33-ACAB-E805AFCBC7FA}" sibTransId="{5ECA806B-71B5-462D-9CC6-A547141CD119}"/>
    <dgm:cxn modelId="{7AF78EC1-6938-4EC9-B3AD-8D6324348F21}" type="presOf" srcId="{D6389CD1-7316-4930-902F-692AC9842216}" destId="{619B7D3F-0FAA-44F6-B7D6-1C4C9A383674}" srcOrd="0" destOrd="0" presId="urn:microsoft.com/office/officeart/2005/8/layout/venn1"/>
    <dgm:cxn modelId="{10DF28DE-DD19-4351-A429-73027F909047}" type="presParOf" srcId="{5180EAA5-8ACD-4FAF-ABF9-2C977E08BC88}" destId="{619B7D3F-0FAA-44F6-B7D6-1C4C9A38367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B6E80D-D9D9-41AB-AC81-D38A26674EE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6389CD1-7316-4930-902F-692AC9842216}">
      <dgm:prSet phldrT="[Text]"/>
      <dgm:spPr/>
      <dgm:t>
        <a:bodyPr/>
        <a:lstStyle/>
        <a:p>
          <a:r>
            <a:rPr lang="en-US" dirty="0" smtClean="0"/>
            <a:t>Strength</a:t>
          </a:r>
          <a:endParaRPr lang="en-US" dirty="0"/>
        </a:p>
      </dgm:t>
    </dgm:pt>
    <dgm:pt modelId="{9666CD50-EF96-4A33-ACAB-E805AFCBC7FA}" type="parTrans" cxnId="{C33FA415-7D42-41F0-BB62-3D6153BB84E1}">
      <dgm:prSet/>
      <dgm:spPr/>
      <dgm:t>
        <a:bodyPr/>
        <a:lstStyle/>
        <a:p>
          <a:endParaRPr lang="en-US"/>
        </a:p>
      </dgm:t>
    </dgm:pt>
    <dgm:pt modelId="{5ECA806B-71B5-462D-9CC6-A547141CD119}" type="sibTrans" cxnId="{C33FA415-7D42-41F0-BB62-3D6153BB84E1}">
      <dgm:prSet/>
      <dgm:spPr/>
      <dgm:t>
        <a:bodyPr/>
        <a:lstStyle/>
        <a:p>
          <a:endParaRPr lang="en-US"/>
        </a:p>
      </dgm:t>
    </dgm:pt>
    <dgm:pt modelId="{ECFE05B0-BE29-46AE-9E1C-D406466AF67B}">
      <dgm:prSet phldrT="[Text]"/>
      <dgm:spPr/>
      <dgm:t>
        <a:bodyPr/>
        <a:lstStyle/>
        <a:p>
          <a:r>
            <a:rPr lang="en-US" dirty="0" smtClean="0"/>
            <a:t>Direction</a:t>
          </a:r>
          <a:endParaRPr lang="en-US" dirty="0"/>
        </a:p>
      </dgm:t>
    </dgm:pt>
    <dgm:pt modelId="{544D45C1-D194-4E8C-964D-C262ABD8518F}" type="parTrans" cxnId="{ECC2F7F3-7407-4C0F-9114-05960BD79049}">
      <dgm:prSet/>
      <dgm:spPr/>
      <dgm:t>
        <a:bodyPr/>
        <a:lstStyle/>
        <a:p>
          <a:endParaRPr lang="en-US"/>
        </a:p>
      </dgm:t>
    </dgm:pt>
    <dgm:pt modelId="{98C50AD4-691D-4405-A1C7-669A49E49295}" type="sibTrans" cxnId="{ECC2F7F3-7407-4C0F-9114-05960BD79049}">
      <dgm:prSet/>
      <dgm:spPr/>
      <dgm:t>
        <a:bodyPr/>
        <a:lstStyle/>
        <a:p>
          <a:endParaRPr lang="en-US"/>
        </a:p>
      </dgm:t>
    </dgm:pt>
    <dgm:pt modelId="{5180EAA5-8ACD-4FAF-ABF9-2C977E08BC88}" type="pres">
      <dgm:prSet presAssocID="{45B6E80D-D9D9-41AB-AC81-D38A26674EE6}" presName="compositeShape" presStyleCnt="0">
        <dgm:presLayoutVars>
          <dgm:chMax val="7"/>
          <dgm:dir/>
          <dgm:resizeHandles val="exact"/>
        </dgm:presLayoutVars>
      </dgm:prSet>
      <dgm:spPr/>
    </dgm:pt>
    <dgm:pt modelId="{A18F5505-982C-43BC-A510-DE14A9116EF6}" type="pres">
      <dgm:prSet presAssocID="{D6389CD1-7316-4930-902F-692AC9842216}" presName="circ1" presStyleLbl="vennNode1" presStyleIdx="0" presStyleCnt="2"/>
      <dgm:spPr/>
      <dgm:t>
        <a:bodyPr/>
        <a:lstStyle/>
        <a:p>
          <a:endParaRPr lang="en-US"/>
        </a:p>
      </dgm:t>
    </dgm:pt>
    <dgm:pt modelId="{42D65A1C-2E43-4353-B0E8-68D020401542}" type="pres">
      <dgm:prSet presAssocID="{D6389CD1-7316-4930-902F-692AC98422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D4D2-E4AC-4C0A-9CD3-B94DF06E03EE}" type="pres">
      <dgm:prSet presAssocID="{ECFE05B0-BE29-46AE-9E1C-D406466AF67B}" presName="circ2" presStyleLbl="vennNode1" presStyleIdx="1" presStyleCnt="2"/>
      <dgm:spPr/>
      <dgm:t>
        <a:bodyPr/>
        <a:lstStyle/>
        <a:p>
          <a:endParaRPr lang="en-US"/>
        </a:p>
      </dgm:t>
    </dgm:pt>
    <dgm:pt modelId="{580521B4-3418-43F6-A3AB-755B56BA42BD}" type="pres">
      <dgm:prSet presAssocID="{ECFE05B0-BE29-46AE-9E1C-D406466AF67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2F7F3-7407-4C0F-9114-05960BD79049}" srcId="{45B6E80D-D9D9-41AB-AC81-D38A26674EE6}" destId="{ECFE05B0-BE29-46AE-9E1C-D406466AF67B}" srcOrd="1" destOrd="0" parTransId="{544D45C1-D194-4E8C-964D-C262ABD8518F}" sibTransId="{98C50AD4-691D-4405-A1C7-669A49E49295}"/>
    <dgm:cxn modelId="{05821555-B709-4D74-92C4-6FE379AEBBAF}" type="presOf" srcId="{D6389CD1-7316-4930-902F-692AC9842216}" destId="{A18F5505-982C-43BC-A510-DE14A9116EF6}" srcOrd="0" destOrd="0" presId="urn:microsoft.com/office/officeart/2005/8/layout/venn1"/>
    <dgm:cxn modelId="{B823C6F3-76E5-4B09-8DB6-1756C123FE22}" type="presOf" srcId="{45B6E80D-D9D9-41AB-AC81-D38A26674EE6}" destId="{5180EAA5-8ACD-4FAF-ABF9-2C977E08BC88}" srcOrd="0" destOrd="0" presId="urn:microsoft.com/office/officeart/2005/8/layout/venn1"/>
    <dgm:cxn modelId="{9ED4458A-6F92-48A5-BADF-52B40F42DE46}" type="presOf" srcId="{D6389CD1-7316-4930-902F-692AC9842216}" destId="{42D65A1C-2E43-4353-B0E8-68D020401542}" srcOrd="1" destOrd="0" presId="urn:microsoft.com/office/officeart/2005/8/layout/venn1"/>
    <dgm:cxn modelId="{D24EEA5F-A845-4D3F-A36C-420DACC61EDD}" type="presOf" srcId="{ECFE05B0-BE29-46AE-9E1C-D406466AF67B}" destId="{3D11D4D2-E4AC-4C0A-9CD3-B94DF06E03EE}" srcOrd="0" destOrd="0" presId="urn:microsoft.com/office/officeart/2005/8/layout/venn1"/>
    <dgm:cxn modelId="{C33FA415-7D42-41F0-BB62-3D6153BB84E1}" srcId="{45B6E80D-D9D9-41AB-AC81-D38A26674EE6}" destId="{D6389CD1-7316-4930-902F-692AC9842216}" srcOrd="0" destOrd="0" parTransId="{9666CD50-EF96-4A33-ACAB-E805AFCBC7FA}" sibTransId="{5ECA806B-71B5-462D-9CC6-A547141CD119}"/>
    <dgm:cxn modelId="{42A9B694-A78E-4DDB-BF08-E0FE2345CEFD}" type="presOf" srcId="{ECFE05B0-BE29-46AE-9E1C-D406466AF67B}" destId="{580521B4-3418-43F6-A3AB-755B56BA42BD}" srcOrd="1" destOrd="0" presId="urn:microsoft.com/office/officeart/2005/8/layout/venn1"/>
    <dgm:cxn modelId="{08CA4EEC-EDE9-4CD4-8AE5-D4033625894F}" type="presParOf" srcId="{5180EAA5-8ACD-4FAF-ABF9-2C977E08BC88}" destId="{A18F5505-982C-43BC-A510-DE14A9116EF6}" srcOrd="0" destOrd="0" presId="urn:microsoft.com/office/officeart/2005/8/layout/venn1"/>
    <dgm:cxn modelId="{0F05BC6E-D8BD-42ED-990A-893FB79791D5}" type="presParOf" srcId="{5180EAA5-8ACD-4FAF-ABF9-2C977E08BC88}" destId="{42D65A1C-2E43-4353-B0E8-68D020401542}" srcOrd="1" destOrd="0" presId="urn:microsoft.com/office/officeart/2005/8/layout/venn1"/>
    <dgm:cxn modelId="{6DDF758A-E41D-44A6-8A3D-0F4CE66652DF}" type="presParOf" srcId="{5180EAA5-8ACD-4FAF-ABF9-2C977E08BC88}" destId="{3D11D4D2-E4AC-4C0A-9CD3-B94DF06E03EE}" srcOrd="2" destOrd="0" presId="urn:microsoft.com/office/officeart/2005/8/layout/venn1"/>
    <dgm:cxn modelId="{FD4C5DDA-E177-4D62-B57B-A60EE2BC2DA7}" type="presParOf" srcId="{5180EAA5-8ACD-4FAF-ABF9-2C977E08BC88}" destId="{580521B4-3418-43F6-A3AB-755B56BA42B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B6E80D-D9D9-41AB-AC81-D38A26674EE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6389CD1-7316-4930-902F-692AC9842216}">
      <dgm:prSet phldrT="[Text]"/>
      <dgm:spPr/>
      <dgm:t>
        <a:bodyPr/>
        <a:lstStyle/>
        <a:p>
          <a:r>
            <a:rPr lang="en-US" dirty="0" smtClean="0"/>
            <a:t>Strength</a:t>
          </a:r>
          <a:endParaRPr lang="en-US" dirty="0"/>
        </a:p>
      </dgm:t>
    </dgm:pt>
    <dgm:pt modelId="{9666CD50-EF96-4A33-ACAB-E805AFCBC7FA}" type="parTrans" cxnId="{C33FA415-7D42-41F0-BB62-3D6153BB84E1}">
      <dgm:prSet/>
      <dgm:spPr/>
      <dgm:t>
        <a:bodyPr/>
        <a:lstStyle/>
        <a:p>
          <a:endParaRPr lang="en-US"/>
        </a:p>
      </dgm:t>
    </dgm:pt>
    <dgm:pt modelId="{5ECA806B-71B5-462D-9CC6-A547141CD119}" type="sibTrans" cxnId="{C33FA415-7D42-41F0-BB62-3D6153BB84E1}">
      <dgm:prSet/>
      <dgm:spPr/>
      <dgm:t>
        <a:bodyPr/>
        <a:lstStyle/>
        <a:p>
          <a:endParaRPr lang="en-US"/>
        </a:p>
      </dgm:t>
    </dgm:pt>
    <dgm:pt modelId="{ECFE05B0-BE29-46AE-9E1C-D406466AF67B}">
      <dgm:prSet phldrT="[Text]"/>
      <dgm:spPr/>
      <dgm:t>
        <a:bodyPr/>
        <a:lstStyle/>
        <a:p>
          <a:r>
            <a:rPr lang="en-US" dirty="0" smtClean="0"/>
            <a:t>Direction</a:t>
          </a:r>
          <a:endParaRPr lang="en-US" dirty="0"/>
        </a:p>
      </dgm:t>
    </dgm:pt>
    <dgm:pt modelId="{544D45C1-D194-4E8C-964D-C262ABD8518F}" type="parTrans" cxnId="{ECC2F7F3-7407-4C0F-9114-05960BD79049}">
      <dgm:prSet/>
      <dgm:spPr/>
      <dgm:t>
        <a:bodyPr/>
        <a:lstStyle/>
        <a:p>
          <a:endParaRPr lang="en-US"/>
        </a:p>
      </dgm:t>
    </dgm:pt>
    <dgm:pt modelId="{98C50AD4-691D-4405-A1C7-669A49E49295}" type="sibTrans" cxnId="{ECC2F7F3-7407-4C0F-9114-05960BD79049}">
      <dgm:prSet/>
      <dgm:spPr/>
      <dgm:t>
        <a:bodyPr/>
        <a:lstStyle/>
        <a:p>
          <a:endParaRPr lang="en-US"/>
        </a:p>
      </dgm:t>
    </dgm:pt>
    <dgm:pt modelId="{C624EB9B-4240-4134-BDC4-659160ED0C77}">
      <dgm:prSet phldrT="[Text]"/>
      <dgm:spPr/>
      <dgm:t>
        <a:bodyPr/>
        <a:lstStyle/>
        <a:p>
          <a:r>
            <a:rPr lang="en-US" dirty="0" smtClean="0"/>
            <a:t>Statistical Significance</a:t>
          </a:r>
          <a:endParaRPr lang="en-US" dirty="0"/>
        </a:p>
      </dgm:t>
    </dgm:pt>
    <dgm:pt modelId="{1FBAA425-CC29-4B5A-B95F-918187CDCC88}" type="parTrans" cxnId="{73C8221A-6A72-4906-8A75-5D909B14001F}">
      <dgm:prSet/>
      <dgm:spPr/>
      <dgm:t>
        <a:bodyPr/>
        <a:lstStyle/>
        <a:p>
          <a:endParaRPr lang="en-US"/>
        </a:p>
      </dgm:t>
    </dgm:pt>
    <dgm:pt modelId="{4402A7C5-C9E1-4067-BA5A-1822F65C0448}" type="sibTrans" cxnId="{73C8221A-6A72-4906-8A75-5D909B14001F}">
      <dgm:prSet/>
      <dgm:spPr/>
      <dgm:t>
        <a:bodyPr/>
        <a:lstStyle/>
        <a:p>
          <a:endParaRPr lang="en-US"/>
        </a:p>
      </dgm:t>
    </dgm:pt>
    <dgm:pt modelId="{5180EAA5-8ACD-4FAF-ABF9-2C977E08BC88}" type="pres">
      <dgm:prSet presAssocID="{45B6E80D-D9D9-41AB-AC81-D38A26674EE6}" presName="compositeShape" presStyleCnt="0">
        <dgm:presLayoutVars>
          <dgm:chMax val="7"/>
          <dgm:dir/>
          <dgm:resizeHandles val="exact"/>
        </dgm:presLayoutVars>
      </dgm:prSet>
      <dgm:spPr/>
    </dgm:pt>
    <dgm:pt modelId="{A18F5505-982C-43BC-A510-DE14A9116EF6}" type="pres">
      <dgm:prSet presAssocID="{D6389CD1-7316-4930-902F-692AC9842216}" presName="circ1" presStyleLbl="vennNode1" presStyleIdx="0" presStyleCnt="3"/>
      <dgm:spPr/>
      <dgm:t>
        <a:bodyPr/>
        <a:lstStyle/>
        <a:p>
          <a:endParaRPr lang="en-US"/>
        </a:p>
      </dgm:t>
    </dgm:pt>
    <dgm:pt modelId="{42D65A1C-2E43-4353-B0E8-68D020401542}" type="pres">
      <dgm:prSet presAssocID="{D6389CD1-7316-4930-902F-692AC98422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D4D2-E4AC-4C0A-9CD3-B94DF06E03EE}" type="pres">
      <dgm:prSet presAssocID="{ECFE05B0-BE29-46AE-9E1C-D406466AF67B}" presName="circ2" presStyleLbl="vennNode1" presStyleIdx="1" presStyleCnt="3"/>
      <dgm:spPr/>
      <dgm:t>
        <a:bodyPr/>
        <a:lstStyle/>
        <a:p>
          <a:endParaRPr lang="en-US"/>
        </a:p>
      </dgm:t>
    </dgm:pt>
    <dgm:pt modelId="{580521B4-3418-43F6-A3AB-755B56BA42BD}" type="pres">
      <dgm:prSet presAssocID="{ECFE05B0-BE29-46AE-9E1C-D406466AF67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95B83-ABA7-43DA-9504-B571ADC5DF64}" type="pres">
      <dgm:prSet presAssocID="{C624EB9B-4240-4134-BDC4-659160ED0C77}" presName="circ3" presStyleLbl="vennNode1" presStyleIdx="2" presStyleCnt="3"/>
      <dgm:spPr/>
      <dgm:t>
        <a:bodyPr/>
        <a:lstStyle/>
        <a:p>
          <a:endParaRPr lang="en-US"/>
        </a:p>
      </dgm:t>
    </dgm:pt>
    <dgm:pt modelId="{328C16BC-3477-42D9-87C9-8A79A96D2C1F}" type="pres">
      <dgm:prSet presAssocID="{C624EB9B-4240-4134-BDC4-659160ED0C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4EEA5F-A845-4D3F-A36C-420DACC61EDD}" type="presOf" srcId="{ECFE05B0-BE29-46AE-9E1C-D406466AF67B}" destId="{3D11D4D2-E4AC-4C0A-9CD3-B94DF06E03EE}" srcOrd="0" destOrd="0" presId="urn:microsoft.com/office/officeart/2005/8/layout/venn1"/>
    <dgm:cxn modelId="{A1199060-A5F4-49C7-8FF9-138A5A1EF583}" type="presOf" srcId="{C624EB9B-4240-4134-BDC4-659160ED0C77}" destId="{19195B83-ABA7-43DA-9504-B571ADC5DF64}" srcOrd="0" destOrd="0" presId="urn:microsoft.com/office/officeart/2005/8/layout/venn1"/>
    <dgm:cxn modelId="{C33FA415-7D42-41F0-BB62-3D6153BB84E1}" srcId="{45B6E80D-D9D9-41AB-AC81-D38A26674EE6}" destId="{D6389CD1-7316-4930-902F-692AC9842216}" srcOrd="0" destOrd="0" parTransId="{9666CD50-EF96-4A33-ACAB-E805AFCBC7FA}" sibTransId="{5ECA806B-71B5-462D-9CC6-A547141CD119}"/>
    <dgm:cxn modelId="{B823C6F3-76E5-4B09-8DB6-1756C123FE22}" type="presOf" srcId="{45B6E80D-D9D9-41AB-AC81-D38A26674EE6}" destId="{5180EAA5-8ACD-4FAF-ABF9-2C977E08BC88}" srcOrd="0" destOrd="0" presId="urn:microsoft.com/office/officeart/2005/8/layout/venn1"/>
    <dgm:cxn modelId="{9ED4458A-6F92-48A5-BADF-52B40F42DE46}" type="presOf" srcId="{D6389CD1-7316-4930-902F-692AC9842216}" destId="{42D65A1C-2E43-4353-B0E8-68D020401542}" srcOrd="1" destOrd="0" presId="urn:microsoft.com/office/officeart/2005/8/layout/venn1"/>
    <dgm:cxn modelId="{C3D8E83B-D3E5-4024-8946-33D5D0DE40FC}" type="presOf" srcId="{C624EB9B-4240-4134-BDC4-659160ED0C77}" destId="{328C16BC-3477-42D9-87C9-8A79A96D2C1F}" srcOrd="1" destOrd="0" presId="urn:microsoft.com/office/officeart/2005/8/layout/venn1"/>
    <dgm:cxn modelId="{73C8221A-6A72-4906-8A75-5D909B14001F}" srcId="{45B6E80D-D9D9-41AB-AC81-D38A26674EE6}" destId="{C624EB9B-4240-4134-BDC4-659160ED0C77}" srcOrd="2" destOrd="0" parTransId="{1FBAA425-CC29-4B5A-B95F-918187CDCC88}" sibTransId="{4402A7C5-C9E1-4067-BA5A-1822F65C0448}"/>
    <dgm:cxn modelId="{ECC2F7F3-7407-4C0F-9114-05960BD79049}" srcId="{45B6E80D-D9D9-41AB-AC81-D38A26674EE6}" destId="{ECFE05B0-BE29-46AE-9E1C-D406466AF67B}" srcOrd="1" destOrd="0" parTransId="{544D45C1-D194-4E8C-964D-C262ABD8518F}" sibTransId="{98C50AD4-691D-4405-A1C7-669A49E49295}"/>
    <dgm:cxn modelId="{05821555-B709-4D74-92C4-6FE379AEBBAF}" type="presOf" srcId="{D6389CD1-7316-4930-902F-692AC9842216}" destId="{A18F5505-982C-43BC-A510-DE14A9116EF6}" srcOrd="0" destOrd="0" presId="urn:microsoft.com/office/officeart/2005/8/layout/venn1"/>
    <dgm:cxn modelId="{42A9B694-A78E-4DDB-BF08-E0FE2345CEFD}" type="presOf" srcId="{ECFE05B0-BE29-46AE-9E1C-D406466AF67B}" destId="{580521B4-3418-43F6-A3AB-755B56BA42BD}" srcOrd="1" destOrd="0" presId="urn:microsoft.com/office/officeart/2005/8/layout/venn1"/>
    <dgm:cxn modelId="{08CA4EEC-EDE9-4CD4-8AE5-D4033625894F}" type="presParOf" srcId="{5180EAA5-8ACD-4FAF-ABF9-2C977E08BC88}" destId="{A18F5505-982C-43BC-A510-DE14A9116EF6}" srcOrd="0" destOrd="0" presId="urn:microsoft.com/office/officeart/2005/8/layout/venn1"/>
    <dgm:cxn modelId="{0F05BC6E-D8BD-42ED-990A-893FB79791D5}" type="presParOf" srcId="{5180EAA5-8ACD-4FAF-ABF9-2C977E08BC88}" destId="{42D65A1C-2E43-4353-B0E8-68D020401542}" srcOrd="1" destOrd="0" presId="urn:microsoft.com/office/officeart/2005/8/layout/venn1"/>
    <dgm:cxn modelId="{6DDF758A-E41D-44A6-8A3D-0F4CE66652DF}" type="presParOf" srcId="{5180EAA5-8ACD-4FAF-ABF9-2C977E08BC88}" destId="{3D11D4D2-E4AC-4C0A-9CD3-B94DF06E03EE}" srcOrd="2" destOrd="0" presId="urn:microsoft.com/office/officeart/2005/8/layout/venn1"/>
    <dgm:cxn modelId="{FD4C5DDA-E177-4D62-B57B-A60EE2BC2DA7}" type="presParOf" srcId="{5180EAA5-8ACD-4FAF-ABF9-2C977E08BC88}" destId="{580521B4-3418-43F6-A3AB-755B56BA42BD}" srcOrd="3" destOrd="0" presId="urn:microsoft.com/office/officeart/2005/8/layout/venn1"/>
    <dgm:cxn modelId="{FAF494E5-0988-4618-85AE-8D06797608CF}" type="presParOf" srcId="{5180EAA5-8ACD-4FAF-ABF9-2C977E08BC88}" destId="{19195B83-ABA7-43DA-9504-B571ADC5DF64}" srcOrd="4" destOrd="0" presId="urn:microsoft.com/office/officeart/2005/8/layout/venn1"/>
    <dgm:cxn modelId="{DEE66F46-15B9-4139-988A-AFD1A0E46A1C}" type="presParOf" srcId="{5180EAA5-8ACD-4FAF-ABF9-2C977E08BC88}" destId="{328C16BC-3477-42D9-87C9-8A79A96D2C1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B6E80D-D9D9-41AB-AC81-D38A26674EE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6389CD1-7316-4930-902F-692AC9842216}">
      <dgm:prSet phldrT="[Text]"/>
      <dgm:spPr/>
      <dgm:t>
        <a:bodyPr/>
        <a:lstStyle/>
        <a:p>
          <a:r>
            <a:rPr lang="en-US" dirty="0" smtClean="0"/>
            <a:t>Strength</a:t>
          </a:r>
          <a:endParaRPr lang="en-US" dirty="0"/>
        </a:p>
      </dgm:t>
    </dgm:pt>
    <dgm:pt modelId="{9666CD50-EF96-4A33-ACAB-E805AFCBC7FA}" type="parTrans" cxnId="{C33FA415-7D42-41F0-BB62-3D6153BB84E1}">
      <dgm:prSet/>
      <dgm:spPr/>
      <dgm:t>
        <a:bodyPr/>
        <a:lstStyle/>
        <a:p>
          <a:endParaRPr lang="en-US"/>
        </a:p>
      </dgm:t>
    </dgm:pt>
    <dgm:pt modelId="{5ECA806B-71B5-462D-9CC6-A547141CD119}" type="sibTrans" cxnId="{C33FA415-7D42-41F0-BB62-3D6153BB84E1}">
      <dgm:prSet/>
      <dgm:spPr/>
      <dgm:t>
        <a:bodyPr/>
        <a:lstStyle/>
        <a:p>
          <a:endParaRPr lang="en-US"/>
        </a:p>
      </dgm:t>
    </dgm:pt>
    <dgm:pt modelId="{ECFE05B0-BE29-46AE-9E1C-D406466AF67B}">
      <dgm:prSet phldrT="[Text]"/>
      <dgm:spPr/>
      <dgm:t>
        <a:bodyPr/>
        <a:lstStyle/>
        <a:p>
          <a:r>
            <a:rPr lang="en-US" dirty="0" smtClean="0"/>
            <a:t>Direction</a:t>
          </a:r>
          <a:endParaRPr lang="en-US" dirty="0"/>
        </a:p>
      </dgm:t>
    </dgm:pt>
    <dgm:pt modelId="{544D45C1-D194-4E8C-964D-C262ABD8518F}" type="parTrans" cxnId="{ECC2F7F3-7407-4C0F-9114-05960BD79049}">
      <dgm:prSet/>
      <dgm:spPr/>
      <dgm:t>
        <a:bodyPr/>
        <a:lstStyle/>
        <a:p>
          <a:endParaRPr lang="en-US"/>
        </a:p>
      </dgm:t>
    </dgm:pt>
    <dgm:pt modelId="{98C50AD4-691D-4405-A1C7-669A49E49295}" type="sibTrans" cxnId="{ECC2F7F3-7407-4C0F-9114-05960BD79049}">
      <dgm:prSet/>
      <dgm:spPr/>
      <dgm:t>
        <a:bodyPr/>
        <a:lstStyle/>
        <a:p>
          <a:endParaRPr lang="en-US"/>
        </a:p>
      </dgm:t>
    </dgm:pt>
    <dgm:pt modelId="{C624EB9B-4240-4134-BDC4-659160ED0C77}">
      <dgm:prSet phldrT="[Text]"/>
      <dgm:spPr/>
      <dgm:t>
        <a:bodyPr/>
        <a:lstStyle/>
        <a:p>
          <a:r>
            <a:rPr lang="en-US" dirty="0" smtClean="0"/>
            <a:t>Statistical Significance</a:t>
          </a:r>
          <a:endParaRPr lang="en-US" dirty="0"/>
        </a:p>
      </dgm:t>
    </dgm:pt>
    <dgm:pt modelId="{1FBAA425-CC29-4B5A-B95F-918187CDCC88}" type="parTrans" cxnId="{73C8221A-6A72-4906-8A75-5D909B14001F}">
      <dgm:prSet/>
      <dgm:spPr/>
      <dgm:t>
        <a:bodyPr/>
        <a:lstStyle/>
        <a:p>
          <a:endParaRPr lang="en-US"/>
        </a:p>
      </dgm:t>
    </dgm:pt>
    <dgm:pt modelId="{4402A7C5-C9E1-4067-BA5A-1822F65C0448}" type="sibTrans" cxnId="{73C8221A-6A72-4906-8A75-5D909B14001F}">
      <dgm:prSet/>
      <dgm:spPr/>
      <dgm:t>
        <a:bodyPr/>
        <a:lstStyle/>
        <a:p>
          <a:endParaRPr lang="en-US"/>
        </a:p>
      </dgm:t>
    </dgm:pt>
    <dgm:pt modelId="{5180EAA5-8ACD-4FAF-ABF9-2C977E08BC88}" type="pres">
      <dgm:prSet presAssocID="{45B6E80D-D9D9-41AB-AC81-D38A26674EE6}" presName="compositeShape" presStyleCnt="0">
        <dgm:presLayoutVars>
          <dgm:chMax val="7"/>
          <dgm:dir/>
          <dgm:resizeHandles val="exact"/>
        </dgm:presLayoutVars>
      </dgm:prSet>
      <dgm:spPr/>
    </dgm:pt>
    <dgm:pt modelId="{A18F5505-982C-43BC-A510-DE14A9116EF6}" type="pres">
      <dgm:prSet presAssocID="{D6389CD1-7316-4930-902F-692AC9842216}" presName="circ1" presStyleLbl="vennNode1" presStyleIdx="0" presStyleCnt="3"/>
      <dgm:spPr/>
      <dgm:t>
        <a:bodyPr/>
        <a:lstStyle/>
        <a:p>
          <a:endParaRPr lang="en-US"/>
        </a:p>
      </dgm:t>
    </dgm:pt>
    <dgm:pt modelId="{42D65A1C-2E43-4353-B0E8-68D020401542}" type="pres">
      <dgm:prSet presAssocID="{D6389CD1-7316-4930-902F-692AC984221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D4D2-E4AC-4C0A-9CD3-B94DF06E03EE}" type="pres">
      <dgm:prSet presAssocID="{ECFE05B0-BE29-46AE-9E1C-D406466AF67B}" presName="circ2" presStyleLbl="vennNode1" presStyleIdx="1" presStyleCnt="3"/>
      <dgm:spPr/>
      <dgm:t>
        <a:bodyPr/>
        <a:lstStyle/>
        <a:p>
          <a:endParaRPr lang="en-US"/>
        </a:p>
      </dgm:t>
    </dgm:pt>
    <dgm:pt modelId="{580521B4-3418-43F6-A3AB-755B56BA42BD}" type="pres">
      <dgm:prSet presAssocID="{ECFE05B0-BE29-46AE-9E1C-D406466AF67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95B83-ABA7-43DA-9504-B571ADC5DF64}" type="pres">
      <dgm:prSet presAssocID="{C624EB9B-4240-4134-BDC4-659160ED0C77}" presName="circ3" presStyleLbl="vennNode1" presStyleIdx="2" presStyleCnt="3"/>
      <dgm:spPr/>
      <dgm:t>
        <a:bodyPr/>
        <a:lstStyle/>
        <a:p>
          <a:endParaRPr lang="en-US"/>
        </a:p>
      </dgm:t>
    </dgm:pt>
    <dgm:pt modelId="{328C16BC-3477-42D9-87C9-8A79A96D2C1F}" type="pres">
      <dgm:prSet presAssocID="{C624EB9B-4240-4134-BDC4-659160ED0C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4EEA5F-A845-4D3F-A36C-420DACC61EDD}" type="presOf" srcId="{ECFE05B0-BE29-46AE-9E1C-D406466AF67B}" destId="{3D11D4D2-E4AC-4C0A-9CD3-B94DF06E03EE}" srcOrd="0" destOrd="0" presId="urn:microsoft.com/office/officeart/2005/8/layout/venn1"/>
    <dgm:cxn modelId="{A1199060-A5F4-49C7-8FF9-138A5A1EF583}" type="presOf" srcId="{C624EB9B-4240-4134-BDC4-659160ED0C77}" destId="{19195B83-ABA7-43DA-9504-B571ADC5DF64}" srcOrd="0" destOrd="0" presId="urn:microsoft.com/office/officeart/2005/8/layout/venn1"/>
    <dgm:cxn modelId="{C33FA415-7D42-41F0-BB62-3D6153BB84E1}" srcId="{45B6E80D-D9D9-41AB-AC81-D38A26674EE6}" destId="{D6389CD1-7316-4930-902F-692AC9842216}" srcOrd="0" destOrd="0" parTransId="{9666CD50-EF96-4A33-ACAB-E805AFCBC7FA}" sibTransId="{5ECA806B-71B5-462D-9CC6-A547141CD119}"/>
    <dgm:cxn modelId="{B823C6F3-76E5-4B09-8DB6-1756C123FE22}" type="presOf" srcId="{45B6E80D-D9D9-41AB-AC81-D38A26674EE6}" destId="{5180EAA5-8ACD-4FAF-ABF9-2C977E08BC88}" srcOrd="0" destOrd="0" presId="urn:microsoft.com/office/officeart/2005/8/layout/venn1"/>
    <dgm:cxn modelId="{9ED4458A-6F92-48A5-BADF-52B40F42DE46}" type="presOf" srcId="{D6389CD1-7316-4930-902F-692AC9842216}" destId="{42D65A1C-2E43-4353-B0E8-68D020401542}" srcOrd="1" destOrd="0" presId="urn:microsoft.com/office/officeart/2005/8/layout/venn1"/>
    <dgm:cxn modelId="{C3D8E83B-D3E5-4024-8946-33D5D0DE40FC}" type="presOf" srcId="{C624EB9B-4240-4134-BDC4-659160ED0C77}" destId="{328C16BC-3477-42D9-87C9-8A79A96D2C1F}" srcOrd="1" destOrd="0" presId="urn:microsoft.com/office/officeart/2005/8/layout/venn1"/>
    <dgm:cxn modelId="{73C8221A-6A72-4906-8A75-5D909B14001F}" srcId="{45B6E80D-D9D9-41AB-AC81-D38A26674EE6}" destId="{C624EB9B-4240-4134-BDC4-659160ED0C77}" srcOrd="2" destOrd="0" parTransId="{1FBAA425-CC29-4B5A-B95F-918187CDCC88}" sibTransId="{4402A7C5-C9E1-4067-BA5A-1822F65C0448}"/>
    <dgm:cxn modelId="{ECC2F7F3-7407-4C0F-9114-05960BD79049}" srcId="{45B6E80D-D9D9-41AB-AC81-D38A26674EE6}" destId="{ECFE05B0-BE29-46AE-9E1C-D406466AF67B}" srcOrd="1" destOrd="0" parTransId="{544D45C1-D194-4E8C-964D-C262ABD8518F}" sibTransId="{98C50AD4-691D-4405-A1C7-669A49E49295}"/>
    <dgm:cxn modelId="{05821555-B709-4D74-92C4-6FE379AEBBAF}" type="presOf" srcId="{D6389CD1-7316-4930-902F-692AC9842216}" destId="{A18F5505-982C-43BC-A510-DE14A9116EF6}" srcOrd="0" destOrd="0" presId="urn:microsoft.com/office/officeart/2005/8/layout/venn1"/>
    <dgm:cxn modelId="{42A9B694-A78E-4DDB-BF08-E0FE2345CEFD}" type="presOf" srcId="{ECFE05B0-BE29-46AE-9E1C-D406466AF67B}" destId="{580521B4-3418-43F6-A3AB-755B56BA42BD}" srcOrd="1" destOrd="0" presId="urn:microsoft.com/office/officeart/2005/8/layout/venn1"/>
    <dgm:cxn modelId="{08CA4EEC-EDE9-4CD4-8AE5-D4033625894F}" type="presParOf" srcId="{5180EAA5-8ACD-4FAF-ABF9-2C977E08BC88}" destId="{A18F5505-982C-43BC-A510-DE14A9116EF6}" srcOrd="0" destOrd="0" presId="urn:microsoft.com/office/officeart/2005/8/layout/venn1"/>
    <dgm:cxn modelId="{0F05BC6E-D8BD-42ED-990A-893FB79791D5}" type="presParOf" srcId="{5180EAA5-8ACD-4FAF-ABF9-2C977E08BC88}" destId="{42D65A1C-2E43-4353-B0E8-68D020401542}" srcOrd="1" destOrd="0" presId="urn:microsoft.com/office/officeart/2005/8/layout/venn1"/>
    <dgm:cxn modelId="{6DDF758A-E41D-44A6-8A3D-0F4CE66652DF}" type="presParOf" srcId="{5180EAA5-8ACD-4FAF-ABF9-2C977E08BC88}" destId="{3D11D4D2-E4AC-4C0A-9CD3-B94DF06E03EE}" srcOrd="2" destOrd="0" presId="urn:microsoft.com/office/officeart/2005/8/layout/venn1"/>
    <dgm:cxn modelId="{FD4C5DDA-E177-4D62-B57B-A60EE2BC2DA7}" type="presParOf" srcId="{5180EAA5-8ACD-4FAF-ABF9-2C977E08BC88}" destId="{580521B4-3418-43F6-A3AB-755B56BA42BD}" srcOrd="3" destOrd="0" presId="urn:microsoft.com/office/officeart/2005/8/layout/venn1"/>
    <dgm:cxn modelId="{FAF494E5-0988-4618-85AE-8D06797608CF}" type="presParOf" srcId="{5180EAA5-8ACD-4FAF-ABF9-2C977E08BC88}" destId="{19195B83-ABA7-43DA-9504-B571ADC5DF64}" srcOrd="4" destOrd="0" presId="urn:microsoft.com/office/officeart/2005/8/layout/venn1"/>
    <dgm:cxn modelId="{DEE66F46-15B9-4139-988A-AFD1A0E46A1C}" type="presParOf" srcId="{5180EAA5-8ACD-4FAF-ABF9-2C977E08BC88}" destId="{328C16BC-3477-42D9-87C9-8A79A96D2C1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1B973-5D36-4BFA-BD1A-D091E0DDB9A7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DA444-2D6E-4A05-A37B-C079B1DBE634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Research Idea</a:t>
          </a:r>
          <a:endParaRPr lang="en-GB" sz="2700" kern="1200" dirty="0"/>
        </a:p>
      </dsp:txBody>
      <dsp:txXfrm>
        <a:off x="43074" y="418862"/>
        <a:ext cx="2140557" cy="1253144"/>
      </dsp:txXfrm>
    </dsp:sp>
    <dsp:sp modelId="{6753FAF5-00C6-419C-8E2A-653CF2CDF2FF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A5C1-DD2D-485E-9C53-B7263E25C026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Proposal</a:t>
          </a:r>
          <a:endParaRPr lang="en-GB" sz="2700" kern="1200" dirty="0"/>
        </a:p>
      </dsp:txBody>
      <dsp:txXfrm>
        <a:off x="43074" y="2082761"/>
        <a:ext cx="2140557" cy="1253144"/>
      </dsp:txXfrm>
    </dsp:sp>
    <dsp:sp modelId="{8E9B8362-C5A1-4F9F-A759-DD52C4D08119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91CA8-882A-4E0C-BD0A-06DCB359EEF1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Ethical Approval</a:t>
          </a:r>
          <a:endParaRPr lang="en-GB" sz="2700" kern="1200" dirty="0"/>
        </a:p>
      </dsp:txBody>
      <dsp:txXfrm>
        <a:off x="43074" y="3746659"/>
        <a:ext cx="2140557" cy="1253144"/>
      </dsp:txXfrm>
    </dsp:sp>
    <dsp:sp modelId="{0E8FFCB1-D418-49E6-B915-F9812C792720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45803-AACD-40B8-A348-722BD7327E8E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Data Collection</a:t>
          </a:r>
          <a:endParaRPr lang="en-GB" sz="2700" kern="1200" dirty="0"/>
        </a:p>
      </dsp:txBody>
      <dsp:txXfrm>
        <a:off x="2993721" y="3746659"/>
        <a:ext cx="2140557" cy="1253144"/>
      </dsp:txXfrm>
    </dsp:sp>
    <dsp:sp modelId="{23CD1380-EF18-4F89-AD05-F766A3E7F0B2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B486A-D588-431D-9966-6052C32A785A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Exploratory Data Analysis</a:t>
          </a:r>
          <a:endParaRPr lang="en-GB" sz="2700" kern="1200" dirty="0"/>
        </a:p>
      </dsp:txBody>
      <dsp:txXfrm>
        <a:off x="2993721" y="2082761"/>
        <a:ext cx="2140557" cy="1253144"/>
      </dsp:txXfrm>
    </dsp:sp>
    <dsp:sp modelId="{CFEFF282-9D23-488A-89B1-DF1DEECAE479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4935F-3FBE-4F1C-BA3A-6C325F99F204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Formal Data Analysis</a:t>
          </a:r>
          <a:endParaRPr lang="en-GB" sz="2700" kern="1200" dirty="0"/>
        </a:p>
      </dsp:txBody>
      <dsp:txXfrm>
        <a:off x="2993721" y="418862"/>
        <a:ext cx="2140557" cy="1253144"/>
      </dsp:txXfrm>
    </dsp:sp>
    <dsp:sp modelId="{C8573F19-A0AA-43D0-BB2A-A6FDDFC230DB}">
      <dsp:nvSpPr>
        <dsp:cNvPr id="0" name=""/>
        <dsp:cNvSpPr/>
      </dsp:nvSpPr>
      <dsp:spPr>
        <a:xfrm rot="21600000">
          <a:off x="3506122" y="1735993"/>
          <a:ext cx="2842990" cy="233026"/>
        </a:xfrm>
        <a:prstGeom prst="leftArrow">
          <a:avLst/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6CA11-6B56-4317-B8E0-21649E0BC247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Presentations</a:t>
          </a:r>
          <a:endParaRPr lang="en-GB" sz="2700" kern="1200" dirty="0"/>
        </a:p>
      </dsp:txBody>
      <dsp:txXfrm>
        <a:off x="5944367" y="418862"/>
        <a:ext cx="2140557" cy="1253144"/>
      </dsp:txXfrm>
    </dsp:sp>
    <dsp:sp modelId="{192C5434-F0DD-4CD2-BA71-FC38E229E037}">
      <dsp:nvSpPr>
        <dsp:cNvPr id="0" name=""/>
        <dsp:cNvSpPr/>
      </dsp:nvSpPr>
      <dsp:spPr>
        <a:xfrm rot="5428148">
          <a:off x="5055935" y="2827639"/>
          <a:ext cx="2447190" cy="175218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5AE5D-7352-4917-AD72-23B8567C72B2}">
      <dsp:nvSpPr>
        <dsp:cNvPr id="0" name=""/>
        <dsp:cNvSpPr/>
      </dsp:nvSpPr>
      <dsp:spPr>
        <a:xfrm>
          <a:off x="5909468" y="2298949"/>
          <a:ext cx="2218531" cy="133111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Publications</a:t>
          </a:r>
          <a:endParaRPr lang="en-GB" sz="2700" kern="1200" dirty="0"/>
        </a:p>
      </dsp:txBody>
      <dsp:txXfrm>
        <a:off x="5948455" y="2337936"/>
        <a:ext cx="2140557" cy="1253144"/>
      </dsp:txXfrm>
    </dsp:sp>
    <dsp:sp modelId="{CE4EC1F2-98B4-4D1B-A07D-F75EA5B56900}">
      <dsp:nvSpPr>
        <dsp:cNvPr id="0" name=""/>
        <dsp:cNvSpPr/>
      </dsp:nvSpPr>
      <dsp:spPr>
        <a:xfrm>
          <a:off x="5895286" y="4040824"/>
          <a:ext cx="2218531" cy="133111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Archiving</a:t>
          </a:r>
          <a:endParaRPr lang="en-GB" sz="2700" kern="1200" dirty="0"/>
        </a:p>
      </dsp:txBody>
      <dsp:txXfrm>
        <a:off x="5934273" y="4079811"/>
        <a:ext cx="2140557" cy="1253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B7D3F-0FAA-44F6-B7D6-1C4C9A383674}">
      <dsp:nvSpPr>
        <dsp:cNvPr id="0" name=""/>
        <dsp:cNvSpPr/>
      </dsp:nvSpPr>
      <dsp:spPr>
        <a:xfrm>
          <a:off x="2399338" y="0"/>
          <a:ext cx="5716923" cy="57169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Strength</a:t>
          </a:r>
          <a:endParaRPr lang="en-US" sz="6500" kern="1200" dirty="0"/>
        </a:p>
      </dsp:txBody>
      <dsp:txXfrm>
        <a:off x="3236562" y="837224"/>
        <a:ext cx="4042475" cy="4042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F5505-982C-43BC-A510-DE14A9116EF6}">
      <dsp:nvSpPr>
        <dsp:cNvPr id="0" name=""/>
        <dsp:cNvSpPr/>
      </dsp:nvSpPr>
      <dsp:spPr>
        <a:xfrm>
          <a:off x="365943" y="15550"/>
          <a:ext cx="5685822" cy="56858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Strength</a:t>
          </a:r>
          <a:endParaRPr lang="en-US" sz="6500" kern="1200" dirty="0"/>
        </a:p>
      </dsp:txBody>
      <dsp:txXfrm>
        <a:off x="1159909" y="686030"/>
        <a:ext cx="3278312" cy="4344861"/>
      </dsp:txXfrm>
    </dsp:sp>
    <dsp:sp modelId="{3D11D4D2-E4AC-4C0A-9CD3-B94DF06E03EE}">
      <dsp:nvSpPr>
        <dsp:cNvPr id="0" name=""/>
        <dsp:cNvSpPr/>
      </dsp:nvSpPr>
      <dsp:spPr>
        <a:xfrm>
          <a:off x="4463833" y="15550"/>
          <a:ext cx="5685822" cy="56858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Direction</a:t>
          </a:r>
          <a:endParaRPr lang="en-US" sz="6500" kern="1200" dirty="0"/>
        </a:p>
      </dsp:txBody>
      <dsp:txXfrm>
        <a:off x="6077378" y="686030"/>
        <a:ext cx="3278312" cy="4344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F5505-982C-43BC-A510-DE14A9116EF6}">
      <dsp:nvSpPr>
        <dsp:cNvPr id="0" name=""/>
        <dsp:cNvSpPr/>
      </dsp:nvSpPr>
      <dsp:spPr>
        <a:xfrm>
          <a:off x="3542723" y="71461"/>
          <a:ext cx="3430153" cy="34301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Strength</a:t>
          </a:r>
          <a:endParaRPr lang="en-US" sz="3300" kern="1200" dirty="0"/>
        </a:p>
      </dsp:txBody>
      <dsp:txXfrm>
        <a:off x="4000076" y="671738"/>
        <a:ext cx="2515446" cy="1543569"/>
      </dsp:txXfrm>
    </dsp:sp>
    <dsp:sp modelId="{3D11D4D2-E4AC-4C0A-9CD3-B94DF06E03EE}">
      <dsp:nvSpPr>
        <dsp:cNvPr id="0" name=""/>
        <dsp:cNvSpPr/>
      </dsp:nvSpPr>
      <dsp:spPr>
        <a:xfrm>
          <a:off x="4780436" y="2215307"/>
          <a:ext cx="3430153" cy="34301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Direction</a:t>
          </a:r>
          <a:endParaRPr lang="en-US" sz="3300" kern="1200" dirty="0"/>
        </a:p>
      </dsp:txBody>
      <dsp:txXfrm>
        <a:off x="5829492" y="3101430"/>
        <a:ext cx="2058092" cy="1886584"/>
      </dsp:txXfrm>
    </dsp:sp>
    <dsp:sp modelId="{19195B83-ABA7-43DA-9504-B571ADC5DF64}">
      <dsp:nvSpPr>
        <dsp:cNvPr id="0" name=""/>
        <dsp:cNvSpPr/>
      </dsp:nvSpPr>
      <dsp:spPr>
        <a:xfrm>
          <a:off x="2305009" y="2215307"/>
          <a:ext cx="3430153" cy="34301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Statistical Significance</a:t>
          </a:r>
          <a:endParaRPr lang="en-US" sz="3300" kern="1200" dirty="0"/>
        </a:p>
      </dsp:txBody>
      <dsp:txXfrm>
        <a:off x="2628015" y="3101430"/>
        <a:ext cx="2058092" cy="1886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F5505-982C-43BC-A510-DE14A9116EF6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Strength</a:t>
          </a:r>
          <a:endParaRPr lang="en-US" sz="2500" kern="1200" dirty="0"/>
        </a:p>
      </dsp:txBody>
      <dsp:txXfrm>
        <a:off x="4300505" y="511282"/>
        <a:ext cx="1914588" cy="1174861"/>
      </dsp:txXfrm>
    </dsp:sp>
    <dsp:sp modelId="{3D11D4D2-E4AC-4C0A-9CD3-B94DF06E03EE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Direction</a:t>
          </a:r>
          <a:endParaRPr lang="en-US" sz="2500" kern="1200" dirty="0"/>
        </a:p>
      </dsp:txBody>
      <dsp:txXfrm>
        <a:off x="5692933" y="2360600"/>
        <a:ext cx="1566481" cy="1435941"/>
      </dsp:txXfrm>
    </dsp:sp>
    <dsp:sp modelId="{19195B83-ABA7-43DA-9504-B571ADC5DF64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Statistical Significance</a:t>
          </a:r>
          <a:endParaRPr lang="en-US" sz="2500" kern="1200" dirty="0"/>
        </a:p>
      </dsp:txBody>
      <dsp:txXfrm>
        <a:off x="3256184" y="2360600"/>
        <a:ext cx="1566481" cy="143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20DB-2775-445B-ACFD-D31BEED85E5F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A94D5-1AD3-4F7D-8245-1B847AFAE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26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Cover the preliminaries: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Timings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Programme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Fire</a:t>
            </a:r>
            <a:r>
              <a:rPr lang="en-GB" baseline="0" dirty="0" smtClean="0"/>
              <a:t> drills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F9ACE-CC11-4033-AD82-271CD44D0D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1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00463-EF20-4858-8439-F8B654C12C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5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B6183-E89D-407B-A47E-B14C826D089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3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B6183-E89D-407B-A47E-B14C826D089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0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0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2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85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33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6A6A-4C54-4AE7-8FDC-153614C88E70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0F45-C489-430B-BB25-C82CA36CC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4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data-science-dead-5-years-less-justin-b-dickerson-phd-mba-pstat-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playfor\AppData\Local\Temp\Temp1_ESRC_logos_tcm8-5099.zip\GIF RGB 150 Pixels with Bor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1" y="5088732"/>
            <a:ext cx="80367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AutoShape 6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3611761" y="748904"/>
            <a:ext cx="17145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350">
              <a:latin typeface="Arial" charset="0"/>
            </a:endParaRPr>
          </a:p>
        </p:txBody>
      </p:sp>
      <p:sp>
        <p:nvSpPr>
          <p:cNvPr id="2053" name="AutoShape 8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3697486" y="863204"/>
            <a:ext cx="171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350">
              <a:latin typeface="Arial" charset="0"/>
            </a:endParaRPr>
          </a:p>
        </p:txBody>
      </p:sp>
      <p:sp>
        <p:nvSpPr>
          <p:cNvPr id="2054" name="AutoShape 10" descr="https://www.wiki.ed.ac.uk/download/attachments/87891303/2Line2ColCMYK-72dpi.gif?version=1&amp;modificationDate=1260891679000&amp;api=v2"/>
          <p:cNvSpPr>
            <a:spLocks noChangeAspect="1" noChangeArrowheads="1"/>
          </p:cNvSpPr>
          <p:nvPr/>
        </p:nvSpPr>
        <p:spPr bwMode="auto">
          <a:xfrm>
            <a:off x="3783211" y="977504"/>
            <a:ext cx="171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350">
              <a:latin typeface="Arial" charset="0"/>
            </a:endParaRPr>
          </a:p>
        </p:txBody>
      </p:sp>
      <p:pic>
        <p:nvPicPr>
          <p:cNvPr id="2055" name="Picture 11" descr="M:\docs\ADRC_S\Ed Uni 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134" y="5067302"/>
            <a:ext cx="937617" cy="9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Content Placeholder 2"/>
          <p:cNvSpPr txBox="1">
            <a:spLocks/>
          </p:cNvSpPr>
          <p:nvPr/>
        </p:nvSpPr>
        <p:spPr bwMode="auto">
          <a:xfrm>
            <a:off x="3787676" y="2349107"/>
            <a:ext cx="4629150" cy="24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2475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475" dirty="0">
                <a:latin typeface="Arial" charset="0"/>
              </a:rPr>
              <a:t>Dr Diarmuid McDonnell &amp; </a:t>
            </a:r>
            <a:r>
              <a:rPr lang="en-GB" altLang="en-US" sz="2475" dirty="0" err="1">
                <a:latin typeface="Arial" charset="0"/>
              </a:rPr>
              <a:t>Prof.</a:t>
            </a:r>
            <a:r>
              <a:rPr lang="en-GB" altLang="en-US" sz="2475" dirty="0">
                <a:latin typeface="Arial" charset="0"/>
              </a:rPr>
              <a:t> Vernon Gayle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1650" dirty="0">
                <a:latin typeface="Arial" charset="0"/>
              </a:rPr>
              <a:t>AQMEN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1650" dirty="0">
                <a:latin typeface="Arial" charset="0"/>
              </a:rPr>
              <a:t>University of Edinburgh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225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250" dirty="0">
                <a:latin typeface="Arial" charset="0"/>
              </a:rPr>
              <a:t>March 2019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75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75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1050" dirty="0">
                <a:latin typeface="Symbol" pitchFamily="18" charset="2"/>
              </a:rPr>
              <a:t>Ó </a:t>
            </a:r>
            <a:r>
              <a:rPr lang="en-GB" altLang="en-US" sz="1050" dirty="0">
                <a:latin typeface="Arial" charset="0"/>
              </a:rPr>
              <a:t> Diarmuid McDonnell, Vernon Gayle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GB" altLang="en-US" sz="750" dirty="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801635" y="1063229"/>
            <a:ext cx="6534726" cy="12858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GB" sz="4725" dirty="0" smtClean="0"/>
              <a:t>Predictive Analytics</a:t>
            </a:r>
            <a:br>
              <a:rPr lang="en-GB" sz="4725" dirty="0" smtClean="0"/>
            </a:br>
            <a:r>
              <a:rPr lang="en-GB" altLang="en-US" sz="1200" dirty="0" smtClean="0">
                <a:latin typeface="Calibri Light" pitchFamily="34" charset="0"/>
              </a:rPr>
              <a:t>© </a:t>
            </a:r>
            <a:endParaRPr lang="en-GB" altLang="en-US" sz="1200" b="1" dirty="0">
              <a:latin typeface="Calibri Light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826" y="5351861"/>
            <a:ext cx="704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253426">
            <a:off x="1859894" y="2106097"/>
            <a:ext cx="9144000" cy="271517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rgbClr val="C00000"/>
                </a:solidFill>
              </a:rPr>
              <a:t>ALL SERIOUS WORK </a:t>
            </a:r>
            <a:r>
              <a:rPr lang="en-GB" sz="6000" u="sng" dirty="0">
                <a:solidFill>
                  <a:srgbClr val="C00000"/>
                </a:solidFill>
              </a:rPr>
              <a:t>MUST</a:t>
            </a:r>
            <a:r>
              <a:rPr lang="en-GB" sz="6000" dirty="0">
                <a:solidFill>
                  <a:srgbClr val="C00000"/>
                </a:solidFill>
              </a:rPr>
              <a:t> BE </a:t>
            </a:r>
            <a:endParaRPr lang="en-GB" sz="60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GB" sz="6000" dirty="0" smtClean="0">
                <a:solidFill>
                  <a:srgbClr val="C00000"/>
                </a:solidFill>
              </a:rPr>
              <a:t>REPRODUCIBLE</a:t>
            </a:r>
            <a:r>
              <a:rPr lang="en-GB" sz="6000" dirty="0">
                <a:solidFill>
                  <a:srgbClr val="C00000"/>
                </a:solidFill>
              </a:rPr>
              <a:t>!</a:t>
            </a:r>
          </a:p>
          <a:p>
            <a:pPr marL="0" indent="0" algn="ctr">
              <a:buNone/>
            </a:pPr>
            <a:endParaRPr lang="en-GB" sz="6000" u="sng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GB" sz="6000" dirty="0">
                <a:solidFill>
                  <a:srgbClr val="C00000"/>
                </a:solidFill>
              </a:rPr>
              <a:t>There </a:t>
            </a:r>
            <a:r>
              <a:rPr lang="en-GB" sz="6000" u="sng" dirty="0">
                <a:solidFill>
                  <a:srgbClr val="C00000"/>
                </a:solidFill>
              </a:rPr>
              <a:t>MUST</a:t>
            </a:r>
            <a:r>
              <a:rPr lang="en-GB" sz="6000" dirty="0">
                <a:solidFill>
                  <a:srgbClr val="C00000"/>
                </a:solidFill>
              </a:rPr>
              <a:t> be an audit trail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426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1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/>
              <a:t>Documentation</a:t>
            </a:r>
            <a:endParaRPr lang="en-GB" sz="60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6037">
            <a:off x="4487103" y="1778702"/>
            <a:ext cx="3217793" cy="4532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085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Consistent Working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315" y="2262947"/>
            <a:ext cx="10515600" cy="3956109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smtClean="0"/>
              <a:t>Standard and routinized ways of doing things</a:t>
            </a:r>
          </a:p>
          <a:p>
            <a:endParaRPr lang="en-GB" dirty="0" smtClean="0"/>
          </a:p>
          <a:p>
            <a:pPr marL="2776538" indent="-357188"/>
            <a:r>
              <a:rPr lang="en-GB" dirty="0" smtClean="0"/>
              <a:t>Style of scripts (.do .</a:t>
            </a:r>
            <a:r>
              <a:rPr lang="en-GB" dirty="0" err="1" smtClean="0"/>
              <a:t>sps</a:t>
            </a:r>
            <a:r>
              <a:rPr lang="en-GB" dirty="0" smtClean="0"/>
              <a:t> files etc.)</a:t>
            </a:r>
          </a:p>
          <a:p>
            <a:pPr marL="2776538" indent="-357188"/>
            <a:r>
              <a:rPr lang="en-GB" dirty="0" smtClean="0"/>
              <a:t>Directory structures</a:t>
            </a:r>
          </a:p>
          <a:p>
            <a:pPr marL="2776538" indent="-357188"/>
            <a:r>
              <a:rPr lang="en-GB" dirty="0" smtClean="0"/>
              <a:t>File names</a:t>
            </a:r>
          </a:p>
          <a:p>
            <a:pPr marL="2776538" indent="-357188"/>
            <a:r>
              <a:rPr lang="en-GB" dirty="0" smtClean="0"/>
              <a:t>Variable names</a:t>
            </a:r>
          </a:p>
          <a:p>
            <a:pPr marL="2776538" indent="-357188"/>
            <a:r>
              <a:rPr lang="en-GB" dirty="0" smtClean="0"/>
              <a:t>Variable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75" y="0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Estimating Work Time…</a:t>
            </a:r>
            <a:endParaRPr lang="en-GB" dirty="0"/>
          </a:p>
        </p:txBody>
      </p:sp>
      <p:sp>
        <p:nvSpPr>
          <p:cNvPr id="4" name="AutoShape 2" descr="Image result for hand five finger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://www.dpldecorating.com/img/services/paint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67" y="1999007"/>
            <a:ext cx="6894633" cy="38782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6" name="Picture 2" descr="Image result for wallpap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939">
            <a:off x="2989312" y="2099277"/>
            <a:ext cx="7902983" cy="44454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8725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628800"/>
            <a:ext cx="9144000" cy="4437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9576" y="404665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http://eprints.ncrm.ac.uk/4000/</a:t>
            </a:r>
          </a:p>
        </p:txBody>
      </p:sp>
    </p:spTree>
    <p:extLst>
      <p:ext uri="{BB962C8B-B14F-4D97-AF65-F5344CB8AC3E}">
        <p14:creationId xmlns:p14="http://schemas.microsoft.com/office/powerpoint/2010/main" val="36097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anordic.com/PICTURE/206-3-the_workflow_of_data_analysis_using_st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11" y="554634"/>
            <a:ext cx="5580966" cy="53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QSEhUUEhQWFBQXGBoYFBcXGBoUFxccGh4bGBgcHRccHyggHBolHBocITEhJSkrLi4uHB8zODMsNygtLisBCgoKDg0OGg8QGiwcHCQsLCwsLCwsLCwsLCwsLCwsLCwsLCw0LCwsLCwsLCwsLCwsLCwsLCwsLCwsLCwsLCwsLP/AABEIAP4AxwMBIgACEQEDEQH/xAAbAAACAgMBAAAAAAAAAAAAAAAAAQQFAgMGB//EAEsQAAECAgcDBQsJCAEEAwAAAAEAAgMRBBIhMUFh8FFxkQUTIoGhBhYyQlSSwdHT4fEUFSMkNFNik7EzUnJ0grKz4kMXc4TCB2Oi/8QAGAEBAQEBAQAAAAAAAAAAAAAAAAECAwT/xAAdEQEBAAMBAQEBAQAAAAAAAAAAAQIREjEhUUEy/9oADAMBAAIRAxEAPwDxNCJomujmvOSj9TpF32ii3/wUpRyd2hripHJX2OPd9oo39lKUY9Wvh2rthfj0YeMid2ikDu1rsQR/Doo81b22AbMNWIFmy/1IF2GrEBu6/wBSbQT3a+HagXi74TRw18O1A/p1NNqCd2gPUmD/AA3+tYnq1bremP6bz6U39Q2G674a7EoZ3aCGYeCkzq0JpsZE5jRQ527QB9CxIxs0UztkNW+hQBuw18FkT/DqSwcLMNqyN/i6krsIHdd6+1Mm03amsW9V3rTP9OppsE77vhJM9WHpSPV8Ja4oI/h1PXBNgnZht9PuRw1JHm7f0PuRL+FNqRulZ6b0ILbMPTehZqPXvlbvw+Yz1I+Vu/D5jPUtCF25n478z8VfdxFLqFbL7TB8UD/jpGwLzw7hoe5d/wB2Y+pH+Zg/46QuAO4aC55TVcsvTIyGjuuRLIakgjIaKKuQ1JRkgMhqxMNyF/qQBZdq5INyGpICWQ18O1OV1g+CJZDXwRVusHwmgREsBoBMDIX+tIiWGrEw3IXn05J/QMF1g+CTBZcNCabG3WBJgsuGhNAFu7RTO2Q1akW5DRTIyGrdiBObZgsi3Ialkk5tlw18Ey3IalkgxG4XevXBMi+wasSAyF3rTLb7BqxASyHwlrikW7tT11JyyHwkgsyGp66kBLIbfSiWQ1rtRLIbfSiWQ1rtQItsN3pvQhzbLhooUqPV0IQu70qfu0H1I2T+swf8dIXAEZa0F3/dmPqR/mYP9lIXASy7d/qXLL1xz9X3cpyE2kue6LMQoVWsGmTnueXVGAkENBDHEukZBsryJda3kWhiwUSF1ujuPExVWdwQ+r0iyX0sH+2MugSRrDGaQ/meieRweMb2qPmeieSQeMb2qlprXMa5iH8z0TySDxje1T+Z6J5HB4xvaqWhOYcxE+Z6J5JB4xvapfM9E8jg8Y3tVMCRTmHMRfmeieRweMb2qPmaieRweMb2qllBTmHMRDyNRPI4PGN7VA5HonkcHjG9opiQU5hzET5monkcHjG9qj5nonkcHjG9opiSvMOYifM1E8jg8Y3tUfM9E8jg8Y3tFLKE5hzET5nonkcHjG9qj5nonkcHjG9qpaE5hzET5nonkcHjG9qj5nonkkHjG9qpaE5hzET5nonkkHjG9qhS0Kcw5hIQhdGlP3Z/Yj/Mwf8AHSFwBGXbrYV3/dp9iP8AMwf8dIXAHcdBcsvXHP13HcEPq9Is/wCWD/bGVhy7TXQID4jQCRVkHTla4DAjAqv7gvs9I/7sH+2MrDl2gujwHw2kAuqyJnKxwdhPYrPG8f8ALRC5Vcx0VkcCcMMIMMONYPsADbTOdiUfl0Th1GuNaKYbwWmbSBaJfvXWbJrVH5LjO515e0RH82JNLmtqMMy2vKt0pm0BYQeRYjQ0t5ubaSYwbNwbVLatWcpzCfT6sqPypDe+oK0zWqktIa6oZOqnGRUXljld0GJDa0NLbHRSZza0vbDBFu1xv2LVyfyTFbGZEiOa4t5wF1Zxe8PM2kzEhK6qLAjlHkJ0Z8dznkV2NZDDSQLAT07LRWtsT7pfukyNyzCY8sNabXNa4hpLWl8qs3XCc0ROV2TLRWrdMNJaQ1zoYm4A4yUF3IsV3OFzmVnvgOvMvogA/DEiz0LH5limKHucwydG6Rc4uIiNIaJESaGzAkLE+pupVE5cYYQdEsfUhvcGgy+ksbV222LOPy0yT6pILWxCHFjiwmH4UiL5HDHBVh5McItFhyJ5uGBHIBqShkPZ0iAD0wbL7Vti8hxS6LIw2B7YoNUuAiF8w0vZKq0txImSm6byWMLlhhLWmsXfRhxax1QOiNm0E4T7MVlHprmx2wgBVMN7ybZzaQBjKVqgfM0XnIbgWNq80C9pc18mNAcwtAk8GV5uBuUvlGhRHRWRYVSs1j2EPJAk6VoIBtBwT6fWjk/l9rocN0QGu5ge+o1xawOcWgm+QmFth8stBcHkuPOxIbAxjp9AA1SLZnMWKA/ufiBsNrHMBYxrRFm5kRhBLnSq+G0z8FxCkUfkZ7YoeXNkI8aLjOrEbVAuvGKfSdJD+X4Ia103EOYYljSZNBkSZXCdifLHKZhQWxGS6bmCs6dVgd4zgLZD0hUFL5NfAhhoNZ5o74RDWPe103lwDSBY7pS6UhjauipFGimDDbDc1r21KwcJteAJOYbDIHaNibpLUN/K8RjYVdjX14tQOhTc1zJTDmyJk4/uzNxUp3LMOZADyZPLegZP5vwqpxkVXwuQojWgt5sOFIEaoKwhgAVaoMp9clnRuRooih73NdLnQXVnOe4P8GwiQq3VRYn0+t8Dl9nNMiRGuBLK7g1rnBrQZF0/3Z4q3BmuZicgx3Qmwy6GWiEYYFZ9VrgZh4ErSRIW3YTXSQmyaAcAArNrjv8ArNCEKqSEIWlU/dp9i/8AJg/46QuAPXoLv+7P7Eb/ALTBu/gpC4A51suC5ZeuOfruO4E/V6Rf+1g3/wAMeX6FdAvP+5vls0V7qzXRIUQBsRs5Gwktc0mwPaSb7CHOFk5jq2d1FCI/aRxkYAmOEQjtSXTWOUk+rVCrO+ehfexvyP8AdHfPQvvI35H+6vUa7iyTVZ3z0L72N+R/ujvmoX3kb8j/AHTqHcWYQVV989C+9jfkf7p981C+8jfkf7p1DuLMoKrO+ehfexvyP90DunoR/wCWN+R1/vp1DuLRAVZ3z0L7yN+R1fvo76KF97G/I/3TqJ3FkhVnfPQvvI35H+6O+ahfeRvyP906i9xNptIEOG55BIa0uIEpyFpvIFyjnlVgMnVmkGRBBMrHHCYPgkWTUeN3R0F7XNdEjFrgQ4cxeDMH/k3rTE5Z5OJmXRpznPmDfb/9n4jxTpOomxeVWBr3ScQwtabKtrnVPGlYDeVi7liGCRJxkATITvLhIbZFhmRZneoh5Y5Ok4V4/SNY/QuFoNcEHnLJEzsksfnXk6ZNaPM3nmXTxx52y1xO8k3qdHSwPK0KUy6Vkz0XHCsbhgLTsmFOVAeVOTbelGtBB+hOLap/5P3bOobApffPQvvY35H+6syJnFohVffPQvvY35H+6adQ7iyQhC6Nqfu0+xH+Zg/46QuAPXlrj2rv+7P7F/5MH/HSFwB69D4rll645+mf6tFHnI6zoo6zqXoUZAFmOvekM56lJAG/XvTGc79m6WCA87WijEeFqc0uOtFHHV6AOc5fD0Jt67z6cr0jnPQTG83+tAMw8LV6TOvQTYbr8vSkzedBAHry4/BZO65a9E1iTv0U3bzLQ/SaBOu8bWisj/VqWWrFi67HWisjfeeG7LViDEZTu9euKZ/q1NIdd3r1xRtv170D236lPW5Byranrikd51KeCCd+poHh43us9CPOS6z7uGxPrPDdkgRuxn2XoQTZjooUo9XQhC7vQp+7Q/Uj/Mwf8dIXAWbToLv+7P7EcPrMH/HSFwYE8ezJc7N1yyn0us8M9yyAzPD3Le2H+LszW8sleZY2iXX2LUxNIQh5nh7tqQG2d+zdLBWPMdKpWE51cp75bVrhtLjK8zNwnOUrbBcryukGWZ4azWOy08N81MezO3draVHfff2b5rNiWNRzPZuyTBzN5w35IdmezcgHPE4b1j+sBhut7Pckw2X9mUv0TY67pdiTDn2ZSQBOZlhZmsyMJ2burZsmlWzswszW4MuFazd1fpNWRZGsiy88NZrJ4zPDdkt+F88pYDPrlxW2mtAcQDYCRbbiMsVvTeld14etBNptPDfksjZccNm9Yl2fYsViieZ4bki7M8N6J239m7XUguz7N6iCdl54awTnmeGs0p2X9msEVs+xAibL9TQmXWX9Us0lKj1hCELu9Kp7r/sZtl9Yg/2UhcZDhg+N2Ze9d33SD6obQPrEG/8Agj/HqXOtoUoTYrj0SS0WiT5C4YjGZysvSRnX1FiUUta1znFrXisCWynb4on0tuAtG1babGZWBh1WdFls+dMwACbSW2SFksM1tjRS4Nm8dES2i8mwYD1BaS4fvt4bhtWtHLY7lBxjc4Xg9MOM4bZyGFnBY0OIx8X6V1SZcS5gNU2G2obR1cFrDhLw28OvatsGLbOu283iYwF09iHKOyGROZB6BIMgQcxxKgRzaOl2byugoUaqHgljwYbrCJhps6QtvtVTSXXdNvDbPNSw0qnnCtqwJB34sdm9bIpnZWGgAsGu/ELz6c9TXG+uV9Jjrul2a2Jwv4pdWUvSnDN3SAlr0LZAu8Nox6wJelJCQmuwrZ3Zz9Ck2WCv2ZBvrWAiysrCydsvxTlfsH6KRHcJMAe0WWnAyJZtukD29XSRuTTGkvAFjja0WEW2ifC39VnTH9Nwr+M7DNKK6sQA4TIYBZ+EWnK2a28puAiPa2K1wmbQJXyJxwu6lpVU4y8bDZv9fasC6/pdizcZeMDZ69dawL7T0hw9641zpTv6XZtlrqTMT8WzDegm/pD0WySMT8Q4b1Nodb8WV3V+iVb8WrEVrPCGz0bU6/4hqSDEvsv6pZoTL7Lxu60lKj1hCELu9LTyu2dFf0g0CNBJJExKrGzFuzOQzXNRopc0dKGGguqyNtwmPC3YC23FdPyoHGiRKtUDnoFetdKUbHC2X6Xlc9S47RBZVaysHOnEPgmwXNNmX9OdlhGulwYgYx1jWubWrESaekbZkyAlI9a08owHNe0c9R7WQyCHNAEw2+0WTtnbZJRadTHPDAYjXVRLpTMpuJs6RslLgFGjRqxmOaFjRKZPgybt2AJtLVw6gv8AlJhtdCidMCrDqmyc5VQbJC+xR4EVzYhY8sa4Fwc0tuIGwnJQ4NJIiNeXQ29MONWtMW1jLpEqXyTykRFHOc3GHSsdOZsvDjMyy34qbJUii0nwulDPQPo/FmolIeTLps+MztUygUZ0WuYVRwDCS3FuMr+kL7RfK4LSxxJFsM8cZ56sWvWlLSGzvezqlsltWlo/G2/15q5pcAlzgDDAmZSnhZK9aGwyMYV5vnnms3FjlBgC7psEtvxyW2CxwbWDmyFs5WA1Q0AmcgbdXKbAgkzNaEKonbO2Zlt3JQqOahM4fhMNv8DmgX58Zpo0iviyY0VmeE+2QmZFhlOerN62RpkQmh7CashK2fScNuakCCarWioTWeBYZm1ll9/okplMhNayEGPYXlhDzgOkRJpnjN0zlZYShpC5UIZ0WxYbiWNrkfw+DfdjPGY2GeimPNdwrwx0nfrvUukwzgYfgtGM/BGeaOUITg9wPNi03gi871TSjdZ4zTZ681gXWnpN1btUl8MifSYbPXmsJW+EzU81zsc7GnHwm7P0zTL82nRzUgQ/xQ9l+4bdWrJ1njQ8NueerE5XlFw8Juz0bckT/E3Us1LlZ4UPZ6NqC0/vQ+315q8nKE51l7dHehSnsMr2du3ehZuNTmvTEIQujsj8tOIoj5S/bQZg3HoxvTb1LiqS/H6PQ966/ujfKhusB+ng3/wR15/SHk4N6t3vTembW2JGyh6K1c6fwakPQtLtzdFKWTdSCx0x0lMfZdD1apNFjydOqw33GrhK+R/RVrRZc3Vq3wXzMpNv/SS1Ksq1oRPS8AdAgyxFlhyM1JgG1v7O/wDW1RaHK2dQdE7bcrBmpUK9tjdvGZ2LcdIlQweeEubH0l4sxAvMtq1UIEEyLB0XzM5YOxxGPBbqNRnRIwaxrSa87L5A29lurdnJlCbWc2IQCGvsY3nDMAiRAsAFtk9gsTa6RKK2Yd+zsaL52ze2+zCSdFo5MJzhV8NlpHR8BwE3XDwrtu9TqAITYcUPhguqiqCSTOsPCqiTbQLCSbD16YNNf8ncwQ4QYXtNx/dniTMzDbTmpRhFjsbBaxjWV676z7QXDozEsAbBfMgDaQtVIb0YY+j8EjH95w2Z4bFti0n6FrDCg2Pea0pGyrsIPwas6YWFkFvNNa4NILmurT6RHgkZzv27ArDSNTbJeAei3Afu5E+hKkw+kQGwwJkC/aNuKk8oUdk2iC5sQlrAQRUdOrcAb5zFgM8LVhyhR3MiOa9jWmZsOZEjdsP69diqyJRHC8MkRYSDbfcdYLS+AQbQwdStHwiGt8A9F2I2lKksnKxvgjqv9SmmdK19HIJ/ZHjK2WQOit7WFsYSDB05CU5gTI/RSaRA6Rsbh2huuK2lgEa5v7T/ANimk0raK12BYOi+ZE5nonHeEQoVjrIfgzFl1rR+hKm0eCNjfBfb/SRsWUKHY/ot8H/2YmjlC5ibC6TJzAlLbPGdlyFMLfo3GTPCbv8AH1xTV01p1iEIWEVPdefqRsn9Yg/2UhcA8TwGh713vdn9iNk/rMH+ykLgC3IaC55euWd+mW5DRRVyGpBBbkNFFXLVyywA2y4atWTDkL/0lksAyy4atTbabhf+klYsWNEddYNfFXdAq85DrtFWsC7cTPDYFztFvuGvirqjeL0Rq3gu2LtjV02OwUiTGEs5w9FpMMbASR0nWmdsuCh0GkuZOo1rAWvEhPY4yrXm7E+7BjfpQAPH9I9fao8A3yaLn/2us1ktNVlRhY6wSDRPOb232YALCCegTIHpNO/oOH6me9RoUUSNhuAwtNYG3ZKrLHFaIUYhssCZy2yb6yptNp7oraobLpAuJsErwL9vR2YojvMg2+VgtngBZsvn1KpfSJWStEz/APr3IdFNglb7pekKdJ0sKVFBtAB6LQcLQJHW5TKS4uiOmJkuNpMybQOwa21DXzE5b9datHyLiQ2wkkTsNpGFtysWVlzZk0SBMjvvOuClU2iPbVrhrZsaRMzkJk3AE9iyiU081DZzYFVrpkEitMnYR6b8FjS6RWLZQobSGNFgndO+e5WNM6UyGIpNYvaC21rAzBt1th6k2xoYpE6jiOcs6cjaSBc303LCk015il4ZDBFWQDWynJsrxNZt5Qe2kV5NBMS8NbiSNk7sVP4mmugvYCTzbrWPuiW3HENyP6pUcQ6kSbXtNUSLSHC9vhCQxI7U6HTYrSXNMiWvBIDdhwlZaEoFNitbEaCQHNE7c2jqsceKppiaMwwXvDmiTm2OBb+9iJgY44FNI06JzTm1nBpc0+Fb42N+A4IQdKhCFhFP3Zj6kbJ/WYP+OkLgC3LtyXf92n2I/wAzB/x0hcAW5dutBcsvXHP0y3LtzRVy7dyRGXbmiWXaoyAyy7t60AbBjt3IAsu7dYIA2Dt3IN0EWizt1tCuKJEkWyFs7LesKlZfdvt1lwU+iutaJWk2W8Bfl2Lri6Y1amJ9LdLpzJJwB/XHgq9rpXCV4sN99nZ2JUt3ScJEGZx1iZ8FEc/LE478+rqWrWtsg+6Td9u279FHabLp9f4fWsWm6zt4enisGDLty+C53JzuTJxy7c0EYSt39X6lYEZduaZGVu/WJCztNpEJ8vF7daCuaPI+L27lz+F3arCjxZYdu7NdMa6Y1cuhENbNuDpW5lOkNFkgPBGNxtJFw1ioYpQIALbQDbO+cyLNXLXEpAmbLd/vW9um1jFkXkhshYLbJWNFomdFZB7RFmQAK85m6UybpbMlTOpdps7d0kGlido2Y788k2nS2o4lOxo6LhMylMiqJA5/qiF4L7AJtsnLa02a2KpFJyyvxsG3am2lZdvvTZ0tCBzbjVHhNPhCfjCxvXK7FCr/AJSJXduaFdxdx3iEIWEU/dn9i/8AJg/46QuAIy7dZcF3/dp9iP8AMwf8dIXAHr0PguWXrjn6ZGR4570SyPFB69FEt+XZntUZICy48ffsTA2A37d08UhdjhrggZA3+pBkNx4+/dwWxjrrDx3yxyWrjrQTF4v1ditStStr37AZ79Y28FhPI44781g47J6ATHXft35paWhousPHhjvWLNx45etNmF+fo9KTLsdD1rLIIy7c0yMjPfrGSTpbDnxTd1z16UCN13attbI8d2a1GUsdX+hZHr1LNWVZWbYhzu279dSHPtN/HfmtQ67vWmcb9dexXpejLr7+O6SCdoPHfmsccffZJBliDl25qbTbKdmPHHjtTrZHj71hhj7/AIzT4ps2yL7MeOaa1m7HRQpcqdV6uhCF2d1P3afYjf8AaYN3/bpC4A9eh8F3/dn9ix+0wbv+3SFwBynnwXLL1xz9M/1aKPOkjzr/AEpcZfBRkC7xte5AynqU0YeNOzXBMX2Vr/VPrQLztaCeI8LU5dnpS87WgjztXdiAOVbXvTb/AFXn09qR/q0PWmP6r/Wn9DZh4WrvSsWXeNoD0psw8LV3pShnfoIA9c8eKZn+KevTJIyzz4pn+qevTJAjd42tBZH+rUlibsdaCyN/jakgxHXd6+xM3+NqaQ67vXrig4+Egfne+yWtyDnW1PXFLb4WpS1uQZY1tTQPDxvf8UedrQRh43v+KXna0EAbsZdl6EG7H0XoUqL3/qHSPuaN5j/aI/6h0j7mjeY/2i49C47v64d5frq6X3dRYrKkSj0VzKwdIsf4TQ4A/tMA53FQe+MeSUTzIvtVRITdOr+r3vjHklE8yL7VHfGPI6J5kX2qokKbp1V73xjySieZF9qgd0Q8jonmRfaqiQm6dVe98Y8konmRfao74x5JRPNi+1VEup7hoFDeY3yzmxV5tzOceWdEE86G2is6UuiJk4BNkyv6h98Y8konmRfao74x5JRPNi+1XQxKByez5ZMwCHQ2GiVYofVPyakOda2JNh59kMdIG0tbKT5jbSqHyZWdL5OIIdS+k2K4x5gU3mWsYXVSyo2jFpdIFxaJurOCnS7v65kd0Y8konmxfaoHdGPJKJ5sX2qvPknJ1flIAwui+XJ839A/R0gm2ta2xkiZivzQNhM7Sk0LkitE/YjwuaDItZpA+W80XEvmHFjaOXYhxhggFzgnRu/rj++IeR0TzIvtUd8Y8konmxfarrIXJnJzYkcO+SuYaXB5r6djg2jOca8jzwIsFtjnCYstmuS7sG0cUgGiBghGHDdJhJAcW9OYLnVTWn0axl1p0bv6O+IeR0TzIvtU++QeSUTzIvtVRIV3U6q974x5HRPMi+1R3xjySieZF9qqJCbp1V73xjySieZF9qg90Y8konmxfaqiXoX/AMbwKK+EWR2wjFfGcGc5B51xYxjS6q7m3hsq05GUyQltJlf1zXfGPJKJ5kX2qO+MeR0TzIvtV6O5lA6XQgj9z6hF23u+qfug3StnsXmndfzXyyKYAaITqjmBjSxknMa6bWkAgGc5EA2qTKru/rPviF3yOieZF9qhUaFU6oQhCMhCEIBCEIBCEIBd13N0bkwso4pNSuYESJGLnPHTEaIxjSRSGCtzYaebDWmUnVjOS4VClWV6QOQeS6rWiNAMWUcOb8oMiXl7qN9IS1kmsh1SQbS8VpEtBlv5G5HrDm3QHCUcuDqQZggu+TBodHhggtDpze20MtE+l5YhNLt23ctybyfEhNNIdCEb5XVc18bm2/J69FD3Ah/hAOiVbbWmKZksErKDybyU6o76ENfFhVpxqpax0GjE9E0mswc6+KD0YtWTgXNDay83Qmjb0ai8n8mV2w3to9j6rnGkPwonOG3n2sI+UzbObQbqwvVR3TUSgsojDR+b+UB7ecqRC41XPpQIA56I0gCHCu8Gbek/nJjkEJpNhCEKoEIQgFYUHlV0JhZUY9pnOtW8arWE2uFhqNsOxV6EHRnuzpBBEociJH9pdIj7zY46AVFS6QYji4gCxoAbYAGtDWgTJNgAWlCaNhCEIP/Z"/>
          <p:cNvSpPr>
            <a:spLocks noChangeAspect="1" noChangeArrowheads="1"/>
          </p:cNvSpPr>
          <p:nvPr/>
        </p:nvSpPr>
        <p:spPr bwMode="auto">
          <a:xfrm>
            <a:off x="1679575" y="-144463"/>
            <a:ext cx="1773257" cy="17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348136" y="6204453"/>
            <a:ext cx="7272808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J. Scott Long has posted a really good pdf version of a talk on the workflow   </a:t>
            </a:r>
            <a:r>
              <a:rPr lang="en-GB" sz="1100" dirty="0"/>
              <a:t>http://www.ihrp.uic.edu/files/Workflow%20Slides%20JSLong%20110410.pdf</a:t>
            </a:r>
          </a:p>
        </p:txBody>
      </p:sp>
    </p:spTree>
    <p:extLst>
      <p:ext uri="{BB962C8B-B14F-4D97-AF65-F5344CB8AC3E}">
        <p14:creationId xmlns:p14="http://schemas.microsoft.com/office/powerpoint/2010/main" val="3413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4381500" y="3320653"/>
            <a:ext cx="3429000" cy="168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altLang="en-US" dirty="0"/>
              <a:t>Vernon Gayle</a:t>
            </a:r>
          </a:p>
          <a:p>
            <a:pPr algn="ctr">
              <a:lnSpc>
                <a:spcPct val="90000"/>
              </a:lnSpc>
            </a:pPr>
            <a:r>
              <a:rPr lang="en-GB" altLang="en-US" sz="1350" dirty="0"/>
              <a:t>Professor of Sociology &amp; Social Statistics</a:t>
            </a:r>
          </a:p>
          <a:p>
            <a:pPr algn="ctr">
              <a:lnSpc>
                <a:spcPct val="90000"/>
              </a:lnSpc>
            </a:pPr>
            <a:r>
              <a:rPr lang="en-GB" altLang="en-US" sz="1350" dirty="0"/>
              <a:t>University of Edinburgh</a:t>
            </a:r>
          </a:p>
          <a:p>
            <a:pPr algn="ctr">
              <a:lnSpc>
                <a:spcPct val="90000"/>
              </a:lnSpc>
            </a:pPr>
            <a:endParaRPr lang="en-GB" altLang="en-US" sz="1050" dirty="0"/>
          </a:p>
          <a:p>
            <a:pPr algn="ctr">
              <a:lnSpc>
                <a:spcPct val="90000"/>
              </a:lnSpc>
            </a:pPr>
            <a:r>
              <a:rPr lang="en-GB" altLang="en-US" sz="1050" dirty="0"/>
              <a:t>vernon.gayle@ed.ac.uk</a:t>
            </a:r>
          </a:p>
          <a:p>
            <a:pPr algn="ctr">
              <a:lnSpc>
                <a:spcPct val="90000"/>
              </a:lnSpc>
            </a:pPr>
            <a:r>
              <a:rPr lang="en-GB" altLang="en-US" sz="1050" dirty="0"/>
              <a:t>@</a:t>
            </a:r>
            <a:r>
              <a:rPr lang="en-GB" altLang="en-US" sz="1050" dirty="0" err="1"/>
              <a:t>profbigvern</a:t>
            </a:r>
            <a:endParaRPr lang="en-GB" altLang="en-US" sz="1050" dirty="0"/>
          </a:p>
          <a:p>
            <a:pPr algn="ctr">
              <a:lnSpc>
                <a:spcPct val="90000"/>
              </a:lnSpc>
            </a:pPr>
            <a:r>
              <a:rPr lang="en-GB" altLang="en-US" dirty="0" smtClean="0"/>
              <a:t>2019</a:t>
            </a:r>
            <a:endParaRPr lang="en-GB" altLang="en-US" dirty="0"/>
          </a:p>
          <a:p>
            <a:pPr algn="ctr">
              <a:lnSpc>
                <a:spcPct val="90000"/>
              </a:lnSpc>
            </a:pPr>
            <a:endParaRPr lang="en-GB" altLang="en-US" sz="600" dirty="0"/>
          </a:p>
          <a:p>
            <a:pPr algn="ctr">
              <a:lnSpc>
                <a:spcPct val="90000"/>
              </a:lnSpc>
            </a:pPr>
            <a:endParaRPr lang="en-GB" altLang="en-US" sz="600" dirty="0"/>
          </a:p>
          <a:p>
            <a:pPr algn="ctr">
              <a:lnSpc>
                <a:spcPct val="90000"/>
              </a:lnSpc>
            </a:pPr>
            <a:r>
              <a:rPr lang="en-GB" altLang="en-US" sz="825" dirty="0">
                <a:latin typeface="Symbol" panose="05050102010706020507" pitchFamily="18" charset="2"/>
              </a:rPr>
              <a:t>Ó </a:t>
            </a:r>
            <a:r>
              <a:rPr lang="en-GB" altLang="en-US" sz="825" dirty="0"/>
              <a:t> Vernon Gayle</a:t>
            </a: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 bwMode="auto">
          <a:xfrm>
            <a:off x="352129" y="786629"/>
            <a:ext cx="10474897" cy="166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GB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Thinking Predictively</a:t>
            </a:r>
          </a:p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GB" altLang="en-US" sz="4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GB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(Statistical Models of Predictive Analytics for Social Research)</a:t>
            </a:r>
            <a:endParaRPr lang="en-GB" altLang="en-US" sz="20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808820"/>
            <a:ext cx="6858000" cy="405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r>
              <a:rPr lang="en-GB" sz="4500" dirty="0" smtClean="0"/>
              <a:t>Thinking Predictively</a:t>
            </a:r>
          </a:p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r>
              <a:rPr lang="en-GB" altLang="en-US" dirty="0">
                <a:cs typeface="Arial" panose="020B0604020202020204" pitchFamily="34" charset="0"/>
              </a:rPr>
              <a:t>(Statistical </a:t>
            </a:r>
            <a:r>
              <a:rPr lang="en-GB" altLang="en-US" dirty="0" smtClean="0">
                <a:cs typeface="Arial" panose="020B0604020202020204" pitchFamily="34" charset="0"/>
              </a:rPr>
              <a:t>Models/Predictive </a:t>
            </a:r>
            <a:r>
              <a:rPr lang="en-GB" altLang="en-US" dirty="0">
                <a:cs typeface="Arial" panose="020B0604020202020204" pitchFamily="34" charset="0"/>
              </a:rPr>
              <a:t>Analytics for Social Research)</a:t>
            </a:r>
            <a:endParaRPr lang="en-GB" altLang="en-US" dirty="0"/>
          </a:p>
          <a:p>
            <a:pPr marL="0" indent="0" algn="ctr">
              <a:buNone/>
            </a:pPr>
            <a:endParaRPr lang="en-GB" sz="4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66" y="735406"/>
            <a:ext cx="5205207" cy="52365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210">
            <a:off x="6919442" y="635989"/>
            <a:ext cx="4081741" cy="54500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805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3356">
            <a:off x="2315497" y="722869"/>
            <a:ext cx="7096840" cy="5308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808820"/>
            <a:ext cx="6858000" cy="405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r>
              <a:rPr lang="en-GB" sz="4500" dirty="0"/>
              <a:t>Welcome</a:t>
            </a:r>
            <a:endParaRPr lang="en-GB" sz="4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48" y="-11708"/>
            <a:ext cx="9159652" cy="686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3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dirty="0"/>
              <a:t>Rev Edward Stone (1702-1768)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Discovered the active ingredient of aspirin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He </a:t>
            </a:r>
            <a:r>
              <a:rPr lang="en-GB" dirty="0"/>
              <a:t>w</a:t>
            </a:r>
            <a:r>
              <a:rPr lang="en-GB" dirty="0" smtClean="0"/>
              <a:t>rote to the Royal Society on 25 </a:t>
            </a:r>
            <a:r>
              <a:rPr lang="en-GB" dirty="0"/>
              <a:t>April </a:t>
            </a:r>
            <a:r>
              <a:rPr lang="en-GB" dirty="0" smtClean="0"/>
              <a:t>1763</a:t>
            </a:r>
          </a:p>
          <a:p>
            <a:endParaRPr lang="en-GB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4149080"/>
            <a:ext cx="828892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24" y="34156"/>
            <a:ext cx="9153376" cy="682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7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964"/>
            <a:ext cx="9144000" cy="671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2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674181">
            <a:off x="406135" y="1274126"/>
            <a:ext cx="11589812" cy="3577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“If your experiment needs statistics, then you ought to have done a better </a:t>
            </a:r>
            <a:r>
              <a:rPr lang="en-GB" sz="4800" dirty="0" smtClean="0"/>
              <a:t>experiment” </a:t>
            </a:r>
          </a:p>
          <a:p>
            <a:pPr marL="0" indent="0">
              <a:buNone/>
            </a:pPr>
            <a:endParaRPr lang="en-GB" sz="4800" dirty="0" smtClean="0"/>
          </a:p>
          <a:p>
            <a:pPr marL="0" indent="0" algn="ctr">
              <a:buNone/>
            </a:pPr>
            <a:r>
              <a:rPr lang="en-GB" sz="4800" dirty="0" smtClean="0"/>
              <a:t>Ernest </a:t>
            </a:r>
            <a:r>
              <a:rPr lang="en-GB" sz="4800" dirty="0"/>
              <a:t>Rutherford (1871-1937</a:t>
            </a:r>
            <a:r>
              <a:rPr lang="en-GB" sz="4800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641" y="721499"/>
            <a:ext cx="9144000" cy="588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 smtClean="0"/>
              <a:t>Therein </a:t>
            </a:r>
            <a:r>
              <a:rPr lang="en-GB" b="1" i="1" dirty="0"/>
              <a:t>lies the </a:t>
            </a:r>
            <a:r>
              <a:rPr lang="en-GB" b="1" i="1" dirty="0" smtClean="0"/>
              <a:t>rub….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W</a:t>
            </a:r>
            <a:r>
              <a:rPr lang="en-GB" dirty="0" smtClean="0"/>
              <a:t>ith the notable exception of psychology, and to a lesser extent economics, in the social sciences experimentation is often not routinely possible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(e.g. we cannot randomise people to ethnic and gender groups, social housing, schools, local authorities etc. etc.)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/>
          <a:lstStyle/>
          <a:p>
            <a:r>
              <a:rPr lang="en-GB" i="1" dirty="0"/>
              <a:t>The social world is complex!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55" y="1600201"/>
            <a:ext cx="11364686" cy="2381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In the non-experimental social sciences we must use more comprehensive statistical methods which might better help us to identify, and then quantify, the multifaceted relationships that characterise contemporary social life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10900" dirty="0"/>
              <a:t>Is there a relationship between fat intake and breast cancer?</a:t>
            </a:r>
          </a:p>
          <a:p>
            <a:pPr marL="0" indent="0">
              <a:buNone/>
            </a:pPr>
            <a:r>
              <a:rPr lang="en-GB" sz="12800" dirty="0"/>
              <a:t/>
            </a:r>
            <a:br>
              <a:rPr lang="en-GB" sz="12800" dirty="0"/>
            </a:br>
            <a:r>
              <a:rPr lang="en-GB" sz="12800" dirty="0"/>
              <a:t/>
            </a:r>
            <a:br>
              <a:rPr lang="en-GB" sz="12800" dirty="0"/>
            </a:br>
            <a:endParaRPr lang="en-GB" sz="1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0"/>
            <a:ext cx="9036496" cy="653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6525345"/>
            <a:ext cx="903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Carroll, K. (1975) ‘Experimental Evidence of Dietary Factors and Hormone-dependent Cancers’, Cancer Research, 35, pp.3374-3383.</a:t>
            </a:r>
          </a:p>
        </p:txBody>
      </p:sp>
    </p:spTree>
    <p:extLst>
      <p:ext uri="{BB962C8B-B14F-4D97-AF65-F5344CB8AC3E}">
        <p14:creationId xmlns:p14="http://schemas.microsoft.com/office/powerpoint/2010/main" val="7380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63" y="3005879"/>
            <a:ext cx="11631622" cy="3054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sz="12800" dirty="0"/>
          </a:p>
          <a:p>
            <a:pPr marL="0" indent="0">
              <a:buNone/>
            </a:pPr>
            <a:r>
              <a:rPr lang="en-GB" sz="19200" dirty="0"/>
              <a:t>Yes all other things being equal </a:t>
            </a:r>
          </a:p>
          <a:p>
            <a:pPr marL="0" indent="0">
              <a:buNone/>
            </a:pPr>
            <a:endParaRPr lang="en-GB" sz="19200" dirty="0"/>
          </a:p>
          <a:p>
            <a:pPr marL="0" indent="0">
              <a:buNone/>
            </a:pPr>
            <a:r>
              <a:rPr lang="en-GB" sz="19200" dirty="0"/>
              <a:t>But all other things are not equal, </a:t>
            </a:r>
            <a:r>
              <a:rPr lang="en-GB" sz="19200" i="1" dirty="0"/>
              <a:t>or are they</a:t>
            </a:r>
            <a:r>
              <a:rPr lang="en-GB" sz="19200" dirty="0"/>
              <a:t>?</a:t>
            </a:r>
          </a:p>
          <a:p>
            <a:pPr marL="0" indent="0">
              <a:buNone/>
            </a:pPr>
            <a:r>
              <a:rPr lang="en-GB" sz="12800" dirty="0"/>
              <a:t/>
            </a:r>
            <a:br>
              <a:rPr lang="en-GB" sz="12800" dirty="0"/>
            </a:br>
            <a:endParaRPr lang="en-GB" sz="1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29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089" y="177485"/>
            <a:ext cx="114669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9600" dirty="0" smtClean="0"/>
              <a:t>Is there a relationship between fat intake and breast cancer?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800" dirty="0" smtClean="0"/>
              <a:t/>
            </a:r>
            <a:br>
              <a:rPr lang="en-GB" sz="12800" dirty="0" smtClean="0"/>
            </a:br>
            <a:r>
              <a:rPr lang="en-GB" sz="12800" dirty="0" smtClean="0"/>
              <a:t/>
            </a:r>
            <a:br>
              <a:rPr lang="en-GB" sz="12800" dirty="0" smtClean="0"/>
            </a:br>
            <a:endParaRPr lang="en-GB" sz="12800" dirty="0"/>
          </a:p>
        </p:txBody>
      </p:sp>
    </p:spTree>
    <p:extLst>
      <p:ext uri="{BB962C8B-B14F-4D97-AF65-F5344CB8AC3E}">
        <p14:creationId xmlns:p14="http://schemas.microsoft.com/office/powerpoint/2010/main" val="23404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Why are we here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U.K. Industrial Strategy aims to </a:t>
            </a:r>
            <a:r>
              <a:rPr lang="en-GB" dirty="0"/>
              <a:t>utilise big data to improve economic performance and increase </a:t>
            </a:r>
            <a:r>
              <a:rPr lang="en-GB" dirty="0" smtClean="0"/>
              <a:t>productivity.</a:t>
            </a:r>
          </a:p>
          <a:p>
            <a:pPr marL="0" indent="0">
              <a:buNone/>
            </a:pPr>
            <a:r>
              <a:rPr lang="en-GB" dirty="0" smtClean="0"/>
              <a:t>Major barrier is the lack of a suitably trained workforce.</a:t>
            </a:r>
          </a:p>
          <a:p>
            <a:pPr marL="0" indent="0">
              <a:buNone/>
            </a:pPr>
            <a:r>
              <a:rPr lang="en-GB" dirty="0" smtClean="0"/>
              <a:t>U.K. social </a:t>
            </a:r>
            <a:r>
              <a:rPr lang="en-GB" dirty="0"/>
              <a:t>s</a:t>
            </a:r>
            <a:r>
              <a:rPr lang="en-GB" dirty="0" smtClean="0"/>
              <a:t>cience stakeholders (e.g. ESRC, Nuffield) believe this discipline can make a major contribution to Industrial Strategy.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1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63" y="3005879"/>
            <a:ext cx="11631622" cy="3054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sz="12800" dirty="0"/>
          </a:p>
          <a:p>
            <a:pPr marL="0" indent="0">
              <a:buNone/>
            </a:pPr>
            <a:r>
              <a:rPr lang="en-GB" sz="19200" dirty="0"/>
              <a:t>For example countries with a lot of fat in their diet might also have a lot of sugar in their diet</a:t>
            </a:r>
          </a:p>
          <a:p>
            <a:pPr marL="0" indent="0">
              <a:buNone/>
            </a:pPr>
            <a:endParaRPr lang="en-GB" sz="19200" dirty="0"/>
          </a:p>
          <a:p>
            <a:pPr marL="0" indent="0">
              <a:buNone/>
            </a:pPr>
            <a:r>
              <a:rPr lang="en-GB" sz="19200" dirty="0"/>
              <a:t>In richer countries people tend to eat more fat and more sugar</a:t>
            </a:r>
          </a:p>
          <a:p>
            <a:pPr marL="0" indent="0">
              <a:buNone/>
            </a:pPr>
            <a:r>
              <a:rPr lang="en-GB" sz="12800" dirty="0"/>
              <a:t/>
            </a:r>
            <a:br>
              <a:rPr lang="en-GB" sz="12800" dirty="0"/>
            </a:br>
            <a:endParaRPr lang="en-GB" sz="1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30</a:t>
            </a:fld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089" y="177485"/>
            <a:ext cx="114669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9600" dirty="0" smtClean="0"/>
              <a:t>Is there a relationship between fat intake and breast cancer</a:t>
            </a:r>
            <a:r>
              <a:rPr lang="en-GB" sz="11000" dirty="0" smtClean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800" dirty="0" smtClean="0"/>
              <a:t/>
            </a:r>
            <a:br>
              <a:rPr lang="en-GB" sz="12800" dirty="0" smtClean="0"/>
            </a:br>
            <a:r>
              <a:rPr lang="en-GB" sz="12800" dirty="0" smtClean="0"/>
              <a:t/>
            </a:r>
            <a:br>
              <a:rPr lang="en-GB" sz="12800" dirty="0" smtClean="0"/>
            </a:br>
            <a:endParaRPr lang="en-GB" sz="12800" dirty="0"/>
          </a:p>
        </p:txBody>
      </p:sp>
    </p:spTree>
    <p:extLst>
      <p:ext uri="{BB962C8B-B14F-4D97-AF65-F5344CB8AC3E}">
        <p14:creationId xmlns:p14="http://schemas.microsoft.com/office/powerpoint/2010/main" val="25871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2245" y="5953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2700" dirty="0"/>
              <a:t>The American Cancer Society website (www.cancer.org) suggests a series of Breast Cancer Risks related to lifestyle choices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0284" y="89104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Risks</a:t>
            </a:r>
          </a:p>
          <a:p>
            <a:endParaRPr lang="en-GB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0284" y="1409246"/>
            <a:ext cx="5577292" cy="3684588"/>
          </a:xfrm>
        </p:spPr>
        <p:txBody>
          <a:bodyPr>
            <a:normAutofit/>
          </a:bodyPr>
          <a:lstStyle/>
          <a:p>
            <a:r>
              <a:rPr lang="en-GB" dirty="0"/>
              <a:t>Recent use of birth control pills </a:t>
            </a:r>
          </a:p>
          <a:p>
            <a:r>
              <a:rPr lang="en-GB" dirty="0"/>
              <a:t>Not having children / late childbirth</a:t>
            </a:r>
          </a:p>
          <a:p>
            <a:r>
              <a:rPr lang="en-GB" dirty="0"/>
              <a:t>Not breastfeeding</a:t>
            </a:r>
          </a:p>
          <a:p>
            <a:r>
              <a:rPr lang="en-GB" dirty="0"/>
              <a:t>Alcohol use</a:t>
            </a:r>
          </a:p>
          <a:p>
            <a:r>
              <a:rPr lang="en-GB" dirty="0"/>
              <a:t>Being overweight or obese</a:t>
            </a: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535510" y="835233"/>
            <a:ext cx="5183188" cy="823912"/>
          </a:xfrm>
        </p:spPr>
        <p:txBody>
          <a:bodyPr/>
          <a:lstStyle/>
          <a:p>
            <a:r>
              <a:rPr lang="en-GB" sz="3200" dirty="0" smtClean="0"/>
              <a:t>Suggested Risks?</a:t>
            </a:r>
          </a:p>
          <a:p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35510" y="1409246"/>
            <a:ext cx="5183188" cy="3684588"/>
          </a:xfrm>
        </p:spPr>
        <p:txBody>
          <a:bodyPr/>
          <a:lstStyle/>
          <a:p>
            <a:r>
              <a:rPr lang="en-GB" dirty="0"/>
              <a:t>Diet</a:t>
            </a:r>
          </a:p>
          <a:p>
            <a:r>
              <a:rPr lang="en-GB" dirty="0"/>
              <a:t>Antiperspirants</a:t>
            </a:r>
          </a:p>
          <a:p>
            <a:r>
              <a:rPr lang="en-GB" dirty="0"/>
              <a:t>Bras</a:t>
            </a:r>
          </a:p>
          <a:p>
            <a:r>
              <a:rPr lang="en-GB" dirty="0"/>
              <a:t>Pollution</a:t>
            </a:r>
          </a:p>
          <a:p>
            <a:r>
              <a:rPr lang="en-GB" dirty="0"/>
              <a:t>Tobacco smoke</a:t>
            </a:r>
          </a:p>
          <a:p>
            <a:r>
              <a:rPr lang="en-GB" dirty="0"/>
              <a:t>Night 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4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0907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smtClean="0">
                <a:latin typeface="+mn-lt"/>
              </a:rPr>
              <a:t>Thinking Predictively</a:t>
            </a:r>
            <a:endParaRPr lang="en-GB" sz="5400" dirty="0"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75725" y="3052398"/>
            <a:ext cx="10515600" cy="33086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 smtClean="0"/>
              <a:t>Simple question – </a:t>
            </a:r>
          </a:p>
          <a:p>
            <a:pPr marL="0" indent="0">
              <a:buNone/>
            </a:pPr>
            <a:r>
              <a:rPr lang="en-GB" sz="4000" b="1" dirty="0"/>
              <a:t>	</a:t>
            </a:r>
            <a:r>
              <a:rPr lang="en-GB" sz="4000" b="1" dirty="0" smtClean="0"/>
              <a:t>		but deceptively difficult to answer</a:t>
            </a:r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sz="5400" dirty="0" smtClean="0"/>
          </a:p>
          <a:p>
            <a:pPr marL="0" indent="0" algn="ctr">
              <a:buNone/>
            </a:pPr>
            <a:r>
              <a:rPr lang="en-GB" sz="5400" dirty="0" smtClean="0"/>
              <a:t>What lies on the causal pathway?</a:t>
            </a:r>
          </a:p>
        </p:txBody>
      </p:sp>
    </p:spTree>
    <p:extLst>
      <p:ext uri="{BB962C8B-B14F-4D97-AF65-F5344CB8AC3E}">
        <p14:creationId xmlns:p14="http://schemas.microsoft.com/office/powerpoint/2010/main" val="12833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0907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 smtClean="0"/>
              <a:t>Thinking Predictively</a:t>
            </a:r>
            <a:endParaRPr lang="en-GB" sz="5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23393" y="23140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What lies on the causal pathway?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Experimental Data</a:t>
            </a:r>
            <a:r>
              <a:rPr lang="en-GB" dirty="0" smtClean="0"/>
              <a:t> are easy – it is part of the design!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Observational Data </a:t>
            </a:r>
            <a:r>
              <a:rPr lang="en-GB" dirty="0" smtClean="0"/>
              <a:t>require ‘sophisticated multivariate analyses’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89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75710"/>
            <a:ext cx="280423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/>
              <a:t>Outcome </a:t>
            </a:r>
          </a:p>
          <a:p>
            <a:pPr algn="ctr"/>
            <a:r>
              <a:rPr lang="en-GB" sz="2800" b="1" i="1" dirty="0"/>
              <a:t>variable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56596" y="1844825"/>
            <a:ext cx="3499935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b="1" i="1" dirty="0">
                <a:solidFill>
                  <a:srgbClr val="002060"/>
                </a:solidFill>
              </a:rPr>
              <a:t>Explanatory variables</a:t>
            </a:r>
          </a:p>
          <a:p>
            <a:pPr algn="r"/>
            <a:endParaRPr lang="en-GB" sz="2800" dirty="0"/>
          </a:p>
          <a:p>
            <a:r>
              <a:rPr lang="en-GB" sz="2400" dirty="0" smtClean="0"/>
              <a:t>X</a:t>
            </a:r>
            <a:r>
              <a:rPr lang="en-GB" sz="2400" baseline="-25000" dirty="0" smtClean="0"/>
              <a:t>1</a:t>
            </a:r>
          </a:p>
          <a:p>
            <a:r>
              <a:rPr lang="en-GB" sz="2400" dirty="0" smtClean="0"/>
              <a:t>X</a:t>
            </a:r>
            <a:r>
              <a:rPr lang="en-GB" sz="2400" baseline="-25000" dirty="0"/>
              <a:t>2</a:t>
            </a:r>
            <a:endParaRPr lang="en-GB" sz="2400" baseline="-25000" dirty="0" smtClean="0"/>
          </a:p>
          <a:p>
            <a:r>
              <a:rPr lang="en-GB" sz="2400" dirty="0" smtClean="0"/>
              <a:t>X</a:t>
            </a:r>
            <a:r>
              <a:rPr lang="en-GB" sz="2400" baseline="-25000" dirty="0"/>
              <a:t>3</a:t>
            </a:r>
            <a:endParaRPr lang="en-GB" sz="2400" baseline="-25000" dirty="0" smtClean="0"/>
          </a:p>
          <a:p>
            <a:r>
              <a:rPr lang="en-GB" sz="2400" dirty="0" smtClean="0"/>
              <a:t>X</a:t>
            </a:r>
            <a:r>
              <a:rPr lang="en-GB" sz="2400" baseline="-25000" dirty="0"/>
              <a:t>4</a:t>
            </a:r>
            <a:endParaRPr lang="en-GB" sz="2400" baseline="-25000" dirty="0" smtClean="0"/>
          </a:p>
          <a:p>
            <a:r>
              <a:rPr lang="en-GB" sz="2400" dirty="0" smtClean="0"/>
              <a:t>X</a:t>
            </a:r>
            <a:r>
              <a:rPr lang="en-GB" sz="2400" baseline="-25000" dirty="0" smtClean="0"/>
              <a:t>….</a:t>
            </a:r>
          </a:p>
          <a:p>
            <a:r>
              <a:rPr lang="en-GB" sz="2400" dirty="0"/>
              <a:t>X</a:t>
            </a:r>
            <a:r>
              <a:rPr lang="en-GB" sz="2400" baseline="-25000" dirty="0"/>
              <a:t>….</a:t>
            </a:r>
          </a:p>
          <a:p>
            <a:r>
              <a:rPr lang="en-GB" sz="2400" dirty="0"/>
              <a:t>X</a:t>
            </a:r>
            <a:r>
              <a:rPr lang="en-GB" sz="2400" baseline="-25000" dirty="0"/>
              <a:t>….</a:t>
            </a:r>
          </a:p>
          <a:p>
            <a:r>
              <a:rPr lang="en-GB" sz="2400" dirty="0" err="1" smtClean="0"/>
              <a:t>X</a:t>
            </a:r>
            <a:r>
              <a:rPr lang="en-GB" sz="2400" baseline="-25000" dirty="0" err="1" smtClean="0"/>
              <a:t>n</a:t>
            </a:r>
            <a:endParaRPr lang="en-GB" sz="2400" dirty="0"/>
          </a:p>
          <a:p>
            <a:endParaRPr lang="en-GB" sz="2800" strike="sngStrike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328233" y="3399096"/>
            <a:ext cx="28283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We need a statistical model </a:t>
            </a:r>
          </a:p>
          <a:p>
            <a:r>
              <a:rPr lang="en-GB" dirty="0" smtClean="0"/>
              <a:t>i.e. a multivariate statistical approach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4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75710"/>
            <a:ext cx="280423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/>
              <a:t>Outcome </a:t>
            </a:r>
          </a:p>
          <a:p>
            <a:pPr algn="ctr"/>
            <a:r>
              <a:rPr lang="en-GB" sz="2800" b="1" i="1" dirty="0"/>
              <a:t>variable</a:t>
            </a:r>
          </a:p>
          <a:p>
            <a:endParaRPr lang="en-GB" sz="2800" dirty="0"/>
          </a:p>
          <a:p>
            <a:r>
              <a:rPr lang="en-GB" sz="2800" dirty="0"/>
              <a:t>GCSE attainment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6596" y="1844825"/>
            <a:ext cx="349993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2800" b="1" i="1" dirty="0">
                <a:solidFill>
                  <a:srgbClr val="002060"/>
                </a:solidFill>
              </a:rPr>
              <a:t>Explanatory variables</a:t>
            </a:r>
          </a:p>
          <a:p>
            <a:pPr algn="r"/>
            <a:endParaRPr lang="en-GB" sz="2800" dirty="0"/>
          </a:p>
          <a:p>
            <a:pPr algn="r"/>
            <a:r>
              <a:rPr lang="en-GB" sz="2800" dirty="0">
                <a:solidFill>
                  <a:srgbClr val="002060"/>
                </a:solidFill>
              </a:rPr>
              <a:t>Gender</a:t>
            </a:r>
          </a:p>
          <a:p>
            <a:pPr algn="r"/>
            <a:r>
              <a:rPr lang="en-GB" sz="2800" dirty="0">
                <a:solidFill>
                  <a:srgbClr val="002060"/>
                </a:solidFill>
              </a:rPr>
              <a:t>Parental social class</a:t>
            </a:r>
          </a:p>
          <a:p>
            <a:pPr algn="r"/>
            <a:r>
              <a:rPr lang="en-GB" sz="2800" dirty="0">
                <a:solidFill>
                  <a:srgbClr val="002060"/>
                </a:solidFill>
              </a:rPr>
              <a:t>School year</a:t>
            </a:r>
          </a:p>
          <a:p>
            <a:pPr algn="r"/>
            <a:r>
              <a:rPr lang="en-GB" sz="2800" dirty="0">
                <a:solidFill>
                  <a:srgbClr val="002060"/>
                </a:solidFill>
              </a:rPr>
              <a:t>Parental education</a:t>
            </a:r>
          </a:p>
          <a:p>
            <a:pPr algn="r"/>
            <a:r>
              <a:rPr lang="en-GB" sz="2800" dirty="0">
                <a:solidFill>
                  <a:srgbClr val="002060"/>
                </a:solidFill>
              </a:rPr>
              <a:t>Housing tenure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328233" y="3399096"/>
            <a:ext cx="28283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Examples variables in a </a:t>
            </a:r>
            <a:r>
              <a:rPr lang="en-GB" dirty="0" smtClean="0"/>
              <a:t>real </a:t>
            </a:r>
            <a:r>
              <a:rPr lang="en-GB" dirty="0"/>
              <a:t>paper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24000" y="6260182"/>
            <a:ext cx="8229600" cy="5715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Connelly, Murray and Gayle (2013) </a:t>
            </a:r>
            <a:r>
              <a:rPr lang="en-GB" sz="2400" i="1" dirty="0"/>
              <a:t>Sociological Research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-1240"/>
            <a:ext cx="8229600" cy="1143000"/>
          </a:xfrm>
        </p:spPr>
        <p:txBody>
          <a:bodyPr/>
          <a:lstStyle/>
          <a:p>
            <a:r>
              <a:rPr lang="en-GB" dirty="0"/>
              <a:t>Sir Francis Galton (1822-1911)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608" y="1412776"/>
            <a:ext cx="9116392" cy="4752528"/>
          </a:xfrm>
        </p:spPr>
        <p:txBody>
          <a:bodyPr>
            <a:normAutofit/>
          </a:bodyPr>
          <a:lstStyle/>
          <a:p>
            <a:r>
              <a:rPr lang="en-GB" dirty="0" smtClean="0"/>
              <a:t>Darwin’s cousin</a:t>
            </a:r>
          </a:p>
          <a:p>
            <a:r>
              <a:rPr lang="en-GB" dirty="0" smtClean="0"/>
              <a:t>Developed finger printing</a:t>
            </a:r>
          </a:p>
          <a:p>
            <a:r>
              <a:rPr lang="en-GB" dirty="0" smtClean="0"/>
              <a:t>First weather map (Times 1</a:t>
            </a:r>
            <a:r>
              <a:rPr lang="en-GB" baseline="30000" dirty="0" smtClean="0"/>
              <a:t>st</a:t>
            </a:r>
            <a:r>
              <a:rPr lang="en-GB" dirty="0" smtClean="0"/>
              <a:t> April 1875)</a:t>
            </a:r>
          </a:p>
          <a:p>
            <a:r>
              <a:rPr lang="en-GB" dirty="0" smtClean="0"/>
              <a:t>Cutting a Round Cake on Scientific Principles (Nature 1906)</a:t>
            </a:r>
          </a:p>
          <a:p>
            <a:r>
              <a:rPr lang="en-GB" dirty="0" smtClean="0"/>
              <a:t>Strawberry Cure for Gout (Nature 1899)</a:t>
            </a:r>
          </a:p>
          <a:p>
            <a:r>
              <a:rPr lang="en-GB" dirty="0" smtClean="0"/>
              <a:t>On Spectacles for Divers</a:t>
            </a:r>
          </a:p>
          <a:p>
            <a:r>
              <a:rPr lang="en-GB" dirty="0"/>
              <a:t>Beauty Map of Britain (</a:t>
            </a:r>
            <a:r>
              <a:rPr lang="en-GB" i="1" dirty="0"/>
              <a:t>I found London to rank highest for beauty: Aberdeen lowest, Memoire p.153)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lang="en-GB" dirty="0" smtClean="0"/>
              <a:t>A Statistical Model - 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268760"/>
            <a:ext cx="8640960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sz="3500" dirty="0" smtClean="0"/>
          </a:p>
          <a:p>
            <a:pPr marL="0" indent="0">
              <a:buNone/>
            </a:pPr>
            <a:r>
              <a:rPr lang="en-GB" sz="3500" dirty="0" smtClean="0"/>
              <a:t>Simplest </a:t>
            </a:r>
            <a:r>
              <a:rPr lang="en-GB" sz="3500" dirty="0"/>
              <a:t>statistical model</a:t>
            </a:r>
          </a:p>
          <a:p>
            <a:pPr marL="0" indent="0">
              <a:buNone/>
            </a:pPr>
            <a:endParaRPr lang="en-GB" sz="3500" dirty="0"/>
          </a:p>
          <a:p>
            <a:pPr marL="1968500" indent="-533400"/>
            <a:r>
              <a:rPr lang="en-GB" sz="3500" dirty="0"/>
              <a:t>A regression model</a:t>
            </a:r>
          </a:p>
          <a:p>
            <a:pPr marL="1968500" indent="-533400"/>
            <a:r>
              <a:rPr lang="en-GB" sz="3500" dirty="0"/>
              <a:t>Multiple regression</a:t>
            </a:r>
          </a:p>
          <a:p>
            <a:pPr marL="1968500" indent="-533400"/>
            <a:r>
              <a:rPr lang="en-GB" sz="3500" dirty="0"/>
              <a:t>Linear regression model</a:t>
            </a:r>
          </a:p>
          <a:p>
            <a:pPr marL="1968500" indent="-533400"/>
            <a:r>
              <a:rPr lang="en-GB" sz="3500" dirty="0"/>
              <a:t>General linear model </a:t>
            </a:r>
          </a:p>
          <a:p>
            <a:pPr marL="1968500" indent="-533400"/>
            <a:r>
              <a:rPr lang="en-GB" sz="3500" dirty="0"/>
              <a:t>Vanilla regression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A (slightly drunk) statistician once said to me “Vernon, if we didn’t have so many confusing terms we couldn’t charge high consultancy fees”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Down </a:t>
            </a:r>
            <a:r>
              <a:rPr lang="en-GB" dirty="0"/>
              <a:t>A</a:t>
            </a:r>
            <a:r>
              <a:rPr lang="en-GB" dirty="0" smtClean="0"/>
              <a:t> Simple Statistical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GB" sz="4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4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GB" sz="40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40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GB" sz="40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40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40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1i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+…+</a:t>
            </a:r>
            <a:r>
              <a:rPr lang="en-GB" sz="40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dirty="0" err="1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40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GB" sz="4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40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GB" sz="4000" dirty="0" err="1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GB" sz="40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GB" sz="4000" dirty="0"/>
          </a:p>
          <a:p>
            <a:pPr marL="0" indent="0">
              <a:buNone/>
            </a:pPr>
            <a:endParaRPr lang="en-GB" sz="40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These equations are all Greek to me…</a:t>
            </a:r>
          </a:p>
        </p:txBody>
      </p:sp>
    </p:spTree>
    <p:extLst>
      <p:ext uri="{BB962C8B-B14F-4D97-AF65-F5344CB8AC3E}">
        <p14:creationId xmlns:p14="http://schemas.microsoft.com/office/powerpoint/2010/main" val="7760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6" y="2658383"/>
            <a:ext cx="11557000" cy="1572531"/>
          </a:xfrm>
        </p:spPr>
        <p:txBody>
          <a:bodyPr/>
          <a:lstStyle/>
          <a:p>
            <a:r>
              <a:rPr lang="en-GB" b="1" dirty="0" smtClean="0"/>
              <a:t>Left Hand Side  =  Right Hand Side   +  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513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Why this type of training?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“</a:t>
            </a:r>
            <a:r>
              <a:rPr lang="en-GB" i="1" dirty="0"/>
              <a:t>Many organizations can barely find a way to use their R/Python programmers on reasonable datasets.”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“The piece missing from the data science movement right now is really simple: intelligent application of data science tools.”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https://www.linkedin.com/pulse/data-science-dead-5-years-less-justin-b-dickerson-phd-mba-pstat-</a:t>
            </a:r>
            <a:r>
              <a:rPr lang="en-GB" sz="2400" dirty="0"/>
              <a:t> accessed 16.07.2018.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2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Hand Side (e.g. outcome variable) 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5112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Hand Side  (possibly add a subscript)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9632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GB" sz="6000" dirty="0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5236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X variable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GB" sz="6000" baseline="-25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GB" sz="6000" dirty="0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51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X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GB" sz="6000" baseline="-25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GB" sz="6000" dirty="0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</a:t>
            </a:r>
            <a:r>
              <a:rPr lang="en-GB" sz="6000" dirty="0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 b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036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Right Hand Side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GB" sz="6000" dirty="0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GB" sz="6000" dirty="0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+…+</a:t>
            </a:r>
            <a:r>
              <a:rPr lang="en-GB" sz="60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 err="1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GB" sz="6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6695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Error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GB" sz="6000" baseline="-25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1i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+…+</a:t>
            </a:r>
            <a:r>
              <a:rPr lang="en-GB" sz="6000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 err="1" smtClean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GB" sz="6000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</a:t>
            </a:r>
            <a:r>
              <a:rPr lang="en-GB" sz="6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GB" sz="6000" dirty="0" err="1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GB" sz="6000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7465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57" y="2273990"/>
            <a:ext cx="10515600" cy="138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GB" sz="6000" dirty="0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GB" sz="6000" dirty="0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+…+</a:t>
            </a:r>
            <a:r>
              <a:rPr lang="en-GB" sz="60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 err="1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6000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GB" sz="6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6000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</a:t>
            </a:r>
            <a:r>
              <a:rPr lang="en-GB" sz="6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6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GB" sz="6000" dirty="0" err="1" smtClean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GB" sz="6000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GB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58" y="375223"/>
            <a:ext cx="11557000" cy="157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Left Hand Side  =  Right Hand Side   +   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69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Decoding a more exotic model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746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GB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GB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48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48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en-GB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GB" sz="48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GB" sz="48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lang="en-GB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GB" sz="48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48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GB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48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1it</a:t>
            </a:r>
            <a:r>
              <a:rPr lang="en-GB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+…+</a:t>
            </a:r>
            <a:r>
              <a:rPr lang="en-GB" sz="4800" dirty="0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800" dirty="0" err="1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GB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GB" sz="4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GB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</a:t>
            </a:r>
            <a:r>
              <a:rPr lang="en-GB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GB" sz="4800" dirty="0" err="1">
                <a:latin typeface="Symbol" panose="05050102010706020507" pitchFamily="18" charset="2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GB" sz="48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en-GB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ck image of 'Shell of walnut in closeup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948" y="4679910"/>
            <a:ext cx="4339140" cy="21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9548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Statistical Models in a Nutshell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1" y="1052736"/>
            <a:ext cx="3641541" cy="4590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024">
            <a:off x="6168890" y="831602"/>
            <a:ext cx="2881313" cy="49274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491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135014"/>
              </p:ext>
            </p:extLst>
          </p:nvPr>
        </p:nvGraphicFramePr>
        <p:xfrm>
          <a:off x="838200" y="403245"/>
          <a:ext cx="10515600" cy="57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8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755463"/>
              </p:ext>
            </p:extLst>
          </p:nvPr>
        </p:nvGraphicFramePr>
        <p:xfrm>
          <a:off x="838200" y="403245"/>
          <a:ext cx="10515600" cy="57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6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403245"/>
          <a:ext cx="10515600" cy="57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11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what we’ve uncovered important?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063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8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847" y="2332"/>
            <a:ext cx="1051276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Four Important Components of a Statistical Model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19130" y="2126568"/>
            <a:ext cx="8712968" cy="386530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GB" baseline="30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Beta</a:t>
            </a:r>
            <a:r>
              <a:rPr lang="en-GB" baseline="30000" dirty="0"/>
              <a:t> </a:t>
            </a:r>
            <a:r>
              <a:rPr lang="en-GB" dirty="0"/>
              <a:t>(</a:t>
            </a:r>
            <a:r>
              <a:rPr lang="en-GB" dirty="0">
                <a:latin typeface="Symbol" pitchFamily="18" charset="2"/>
              </a:rPr>
              <a:t>b</a:t>
            </a:r>
            <a:r>
              <a:rPr lang="en-GB" dirty="0"/>
              <a:t>) size for each </a:t>
            </a:r>
            <a:r>
              <a:rPr lang="en-GB" dirty="0" err="1"/>
              <a:t>e</a:t>
            </a:r>
            <a:r>
              <a:rPr lang="en-GB" b="1" dirty="0" err="1"/>
              <a:t>X</a:t>
            </a:r>
            <a:r>
              <a:rPr lang="en-GB" dirty="0" err="1"/>
              <a:t>planatory</a:t>
            </a:r>
            <a:r>
              <a:rPr lang="en-GB" dirty="0"/>
              <a:t> variable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Beta</a:t>
            </a:r>
            <a:r>
              <a:rPr lang="en-GB" baseline="30000" dirty="0"/>
              <a:t> </a:t>
            </a:r>
            <a:r>
              <a:rPr lang="en-GB" dirty="0"/>
              <a:t>(</a:t>
            </a:r>
            <a:r>
              <a:rPr lang="en-GB" dirty="0">
                <a:latin typeface="Symbol" pitchFamily="18" charset="2"/>
              </a:rPr>
              <a:t>b</a:t>
            </a:r>
            <a:r>
              <a:rPr lang="en-GB" dirty="0"/>
              <a:t>) sign for each </a:t>
            </a:r>
            <a:r>
              <a:rPr lang="en-GB" dirty="0" err="1"/>
              <a:t>e</a:t>
            </a:r>
            <a:r>
              <a:rPr lang="en-GB" b="1" dirty="0" err="1"/>
              <a:t>X</a:t>
            </a:r>
            <a:r>
              <a:rPr lang="en-GB" dirty="0" err="1"/>
              <a:t>planatory</a:t>
            </a:r>
            <a:r>
              <a:rPr lang="en-GB" dirty="0"/>
              <a:t> variable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 values for each </a:t>
            </a:r>
            <a:r>
              <a:rPr lang="en-GB" dirty="0" err="1" smtClean="0"/>
              <a:t>e</a:t>
            </a:r>
            <a:r>
              <a:rPr lang="en-GB" b="1" dirty="0" err="1" smtClean="0"/>
              <a:t>X</a:t>
            </a:r>
            <a:r>
              <a:rPr lang="en-GB" dirty="0" err="1" smtClean="0"/>
              <a:t>planatory</a:t>
            </a:r>
            <a:r>
              <a:rPr lang="en-GB" dirty="0" smtClean="0"/>
              <a:t> variable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Goodness </a:t>
            </a:r>
            <a:r>
              <a:rPr lang="en-GB" dirty="0"/>
              <a:t>of fit - R</a:t>
            </a:r>
            <a:r>
              <a:rPr lang="en-GB" baseline="30000" dirty="0"/>
              <a:t>2 </a:t>
            </a:r>
            <a:r>
              <a:rPr lang="en-GB" dirty="0"/>
              <a:t>, Adj. R</a:t>
            </a:r>
            <a:r>
              <a:rPr lang="en-GB" baseline="30000" dirty="0"/>
              <a:t>2</a:t>
            </a:r>
            <a:r>
              <a:rPr lang="en-GB" dirty="0"/>
              <a:t>, BIC,  etc.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 smtClean="0"/>
          </a:p>
          <a:p>
            <a:endParaRPr lang="en-GB" baseline="30000" dirty="0"/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Component # 1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size of Beta</a:t>
            </a:r>
            <a:r>
              <a:rPr lang="en-GB" baseline="30000" dirty="0" smtClean="0"/>
              <a:t> </a:t>
            </a:r>
            <a:r>
              <a:rPr lang="en-GB" dirty="0"/>
              <a:t>(</a:t>
            </a:r>
            <a:r>
              <a:rPr lang="en-GB" dirty="0">
                <a:latin typeface="Symbol" pitchFamily="18" charset="2"/>
              </a:rPr>
              <a:t>b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</a:t>
            </a:r>
            <a:r>
              <a:rPr lang="en-GB" dirty="0" smtClean="0"/>
              <a:t>hen Beta</a:t>
            </a:r>
            <a:r>
              <a:rPr lang="en-GB" baseline="30000" dirty="0" smtClean="0"/>
              <a:t> </a:t>
            </a:r>
            <a:r>
              <a:rPr lang="en-GB" dirty="0"/>
              <a:t>(</a:t>
            </a:r>
            <a:r>
              <a:rPr lang="en-GB" dirty="0">
                <a:latin typeface="Symbol" pitchFamily="18" charset="2"/>
              </a:rPr>
              <a:t>b</a:t>
            </a:r>
            <a:r>
              <a:rPr lang="en-GB" dirty="0"/>
              <a:t>) </a:t>
            </a:r>
            <a:r>
              <a:rPr lang="en-GB" dirty="0" smtClean="0"/>
              <a:t>is LARGE a one unit change has a BIG effect on Y (net of all the other  </a:t>
            </a:r>
            <a:r>
              <a:rPr lang="en-GB" dirty="0" err="1" smtClean="0"/>
              <a:t>e</a:t>
            </a:r>
            <a:r>
              <a:rPr lang="en-GB" b="1" dirty="0" err="1" smtClean="0"/>
              <a:t>X</a:t>
            </a:r>
            <a:r>
              <a:rPr lang="en-GB" dirty="0" err="1" smtClean="0"/>
              <a:t>planatory</a:t>
            </a:r>
            <a:r>
              <a:rPr lang="en-GB" dirty="0" smtClean="0"/>
              <a:t> variables)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(In some example </a:t>
            </a:r>
            <a:r>
              <a:rPr lang="en-GB" dirty="0"/>
              <a:t>(</a:t>
            </a:r>
            <a:r>
              <a:rPr lang="en-GB" dirty="0">
                <a:latin typeface="Symbol" pitchFamily="18" charset="2"/>
              </a:rPr>
              <a:t>b</a:t>
            </a:r>
            <a:r>
              <a:rPr lang="en-GB" dirty="0"/>
              <a:t>) </a:t>
            </a:r>
            <a:r>
              <a:rPr lang="en-GB" dirty="0" smtClean="0"/>
              <a:t>is standardized so all </a:t>
            </a:r>
            <a:r>
              <a:rPr lang="en-GB" dirty="0" err="1"/>
              <a:t>e</a:t>
            </a:r>
            <a:r>
              <a:rPr lang="en-GB" b="1" dirty="0" err="1"/>
              <a:t>X</a:t>
            </a:r>
            <a:r>
              <a:rPr lang="en-GB" dirty="0" err="1"/>
              <a:t>planatory</a:t>
            </a:r>
            <a:r>
              <a:rPr lang="en-GB" dirty="0"/>
              <a:t> </a:t>
            </a:r>
            <a:r>
              <a:rPr lang="en-GB" dirty="0" smtClean="0"/>
              <a:t>variables are on the same scale)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85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212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# 1 </a:t>
            </a:r>
            <a:r>
              <a:rPr lang="en-GB" i="1" dirty="0" smtClean="0"/>
              <a:t>continued</a:t>
            </a:r>
            <a:endParaRPr lang="en-GB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56</a:t>
            </a:fld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12" y="836712"/>
            <a:ext cx="9144000" cy="54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Constant is Beta Zero</a:t>
            </a:r>
            <a:r>
              <a:rPr lang="en-GB" baseline="30000" dirty="0" smtClean="0"/>
              <a:t> </a:t>
            </a:r>
            <a:r>
              <a:rPr lang="en-GB" dirty="0"/>
              <a:t>(</a:t>
            </a:r>
            <a:r>
              <a:rPr lang="en-GB" dirty="0" smtClean="0">
                <a:latin typeface="Symbol" pitchFamily="18" charset="2"/>
              </a:rPr>
              <a:t>b</a:t>
            </a:r>
            <a:r>
              <a:rPr lang="en-GB" baseline="-25000" dirty="0" smtClean="0">
                <a:latin typeface="Symbol" pitchFamily="18" charset="2"/>
              </a:rPr>
              <a:t>0</a:t>
            </a:r>
            <a:r>
              <a:rPr lang="en-GB" dirty="0" smtClean="0"/>
              <a:t>)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57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70" y="1844825"/>
            <a:ext cx="8071682" cy="471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1544" y="2332"/>
            <a:ext cx="8229600" cy="1143000"/>
          </a:xfrm>
        </p:spPr>
        <p:txBody>
          <a:bodyPr/>
          <a:lstStyle/>
          <a:p>
            <a:r>
              <a:rPr lang="en-GB" dirty="0" smtClean="0"/>
              <a:t>Component # 2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47528" y="1412776"/>
            <a:ext cx="8712968" cy="5112568"/>
          </a:xfrm>
        </p:spPr>
        <p:txBody>
          <a:bodyPr>
            <a:normAutofit/>
          </a:bodyPr>
          <a:lstStyle/>
          <a:p>
            <a:r>
              <a:rPr lang="en-GB" dirty="0" smtClean="0"/>
              <a:t>Beta</a:t>
            </a:r>
            <a:r>
              <a:rPr lang="en-GB" baseline="30000" dirty="0" smtClean="0"/>
              <a:t> </a:t>
            </a:r>
            <a:r>
              <a:rPr lang="en-GB" dirty="0" smtClean="0"/>
              <a:t>(</a:t>
            </a:r>
            <a:r>
              <a:rPr lang="en-GB" dirty="0" smtClean="0">
                <a:latin typeface="Symbol" pitchFamily="18" charset="2"/>
              </a:rPr>
              <a:t>b</a:t>
            </a:r>
            <a:r>
              <a:rPr lang="en-GB" dirty="0" smtClean="0"/>
              <a:t>) – one for each </a:t>
            </a:r>
            <a:r>
              <a:rPr lang="en-GB" dirty="0" err="1" smtClean="0"/>
              <a:t>e</a:t>
            </a:r>
            <a:r>
              <a:rPr lang="en-GB" b="1" dirty="0" err="1" smtClean="0"/>
              <a:t>X</a:t>
            </a:r>
            <a:r>
              <a:rPr lang="en-GB" dirty="0" err="1" smtClean="0"/>
              <a:t>planatory</a:t>
            </a:r>
            <a:r>
              <a:rPr lang="en-GB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If it is positive (+) increasing X has a positive effect on Y (net of all the other variables)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it is </a:t>
            </a:r>
            <a:r>
              <a:rPr lang="en-GB" dirty="0" smtClean="0"/>
              <a:t>negative (-) increasing </a:t>
            </a:r>
            <a:r>
              <a:rPr lang="en-GB" dirty="0"/>
              <a:t>X has a </a:t>
            </a:r>
            <a:r>
              <a:rPr lang="en-GB" dirty="0" smtClean="0"/>
              <a:t>negative </a:t>
            </a:r>
            <a:r>
              <a:rPr lang="en-GB" dirty="0"/>
              <a:t>effect on Y (net of all the other variables)</a:t>
            </a:r>
          </a:p>
          <a:p>
            <a:endParaRPr lang="en-GB" dirty="0" smtClean="0"/>
          </a:p>
          <a:p>
            <a:endParaRPr lang="en-GB" baseline="30000" dirty="0"/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47528" y="1412776"/>
            <a:ext cx="8712968" cy="5112568"/>
          </a:xfrm>
        </p:spPr>
        <p:txBody>
          <a:bodyPr>
            <a:normAutofit/>
          </a:bodyPr>
          <a:lstStyle/>
          <a:p>
            <a:r>
              <a:rPr lang="en-GB" b="1" dirty="0" smtClean="0"/>
              <a:t>p value </a:t>
            </a:r>
            <a:r>
              <a:rPr lang="en-GB" dirty="0" smtClean="0"/>
              <a:t>for EACH variable in the model</a:t>
            </a:r>
          </a:p>
          <a:p>
            <a:endParaRPr lang="en-GB" b="1" dirty="0" smtClean="0"/>
          </a:p>
          <a:p>
            <a:r>
              <a:rPr lang="en-GB" b="1" dirty="0" smtClean="0"/>
              <a:t>p </a:t>
            </a:r>
            <a:r>
              <a:rPr lang="en-GB" b="1" dirty="0"/>
              <a:t>value</a:t>
            </a:r>
            <a:r>
              <a:rPr lang="en-GB" dirty="0" smtClean="0"/>
              <a:t> tells us if the variable is significant, </a:t>
            </a:r>
            <a:r>
              <a:rPr lang="en-GB" b="1" dirty="0" smtClean="0"/>
              <a:t>NET</a:t>
            </a:r>
            <a:r>
              <a:rPr lang="en-GB" dirty="0" smtClean="0"/>
              <a:t> of all of the </a:t>
            </a:r>
            <a:r>
              <a:rPr lang="en-GB" b="1" dirty="0" smtClean="0"/>
              <a:t>OTHER</a:t>
            </a:r>
            <a:r>
              <a:rPr lang="en-GB" dirty="0" smtClean="0"/>
              <a:t> variables in the model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(</a:t>
            </a:r>
            <a:r>
              <a:rPr lang="en-GB" dirty="0" smtClean="0"/>
              <a:t>The old text books used to say </a:t>
            </a:r>
            <a:r>
              <a:rPr lang="la-Latn" i="1" dirty="0"/>
              <a:t>Ceteris </a:t>
            </a:r>
            <a:r>
              <a:rPr lang="la-Latn" i="1" dirty="0" smtClean="0"/>
              <a:t>paribus</a:t>
            </a:r>
            <a:r>
              <a:rPr lang="en-GB" i="1" dirty="0" smtClean="0"/>
              <a:t> </a:t>
            </a:r>
            <a:r>
              <a:rPr lang="en-GB" dirty="0" smtClean="0"/>
              <a:t>or ‘all other things being equal’)</a:t>
            </a:r>
          </a:p>
          <a:p>
            <a:pPr marL="457200" lvl="1" indent="0">
              <a:buNone/>
            </a:pPr>
            <a:endParaRPr lang="en-GB" i="1" dirty="0"/>
          </a:p>
          <a:p>
            <a:r>
              <a:rPr lang="en-GB" dirty="0" smtClean="0"/>
              <a:t>Debates rage about interpreting the </a:t>
            </a:r>
            <a:r>
              <a:rPr lang="en-GB" b="1" dirty="0"/>
              <a:t>p </a:t>
            </a:r>
            <a:r>
              <a:rPr lang="en-GB" b="1" dirty="0" smtClean="0"/>
              <a:t>value </a:t>
            </a:r>
            <a:r>
              <a:rPr lang="en-GB" dirty="0" smtClean="0"/>
              <a:t>(i.e. is it less than .05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endParaRPr lang="en-GB" baseline="30000" dirty="0"/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59</a:t>
            </a:fld>
            <a:endParaRPr lang="en-GB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991544" y="23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Component #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36327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What is the social science contribution?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Data Science ≠ Computer Science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Big Data ≈ Small Data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QM Social Scientists = Data Literate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4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1544" y="2332"/>
            <a:ext cx="8229600" cy="1143000"/>
          </a:xfrm>
        </p:spPr>
        <p:txBody>
          <a:bodyPr/>
          <a:lstStyle/>
          <a:p>
            <a:r>
              <a:rPr lang="en-GB" dirty="0" smtClean="0"/>
              <a:t>Component # </a:t>
            </a:r>
            <a:r>
              <a:rPr lang="en-GB" dirty="0"/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15682" y="1685392"/>
            <a:ext cx="8712968" cy="4510946"/>
          </a:xfrm>
        </p:spPr>
        <p:txBody>
          <a:bodyPr>
            <a:normAutofit/>
          </a:bodyPr>
          <a:lstStyle/>
          <a:p>
            <a:r>
              <a:rPr lang="en-GB" dirty="0" smtClean="0"/>
              <a:t>R</a:t>
            </a:r>
            <a:r>
              <a:rPr lang="en-GB" baseline="30000" dirty="0" smtClean="0"/>
              <a:t>2 </a:t>
            </a:r>
            <a:r>
              <a:rPr lang="en-GB" dirty="0"/>
              <a:t>t</a:t>
            </a:r>
            <a:r>
              <a:rPr lang="en-GB" dirty="0" smtClean="0"/>
              <a:t>he Coefficient of Multiple Determination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i="1" dirty="0" smtClean="0"/>
              <a:t>Takes on values between 0 and 1</a:t>
            </a:r>
          </a:p>
          <a:p>
            <a:pPr marL="0" indent="0">
              <a:buNone/>
            </a:pPr>
            <a:r>
              <a:rPr lang="en-GB" i="1" dirty="0"/>
              <a:t>	</a:t>
            </a:r>
            <a:endParaRPr lang="en-GB" i="1" dirty="0" smtClean="0"/>
          </a:p>
          <a:p>
            <a:endParaRPr lang="en-GB" dirty="0" smtClean="0"/>
          </a:p>
          <a:p>
            <a:r>
              <a:rPr lang="en-GB" dirty="0" smtClean="0"/>
              <a:t>The proportion of variability in </a:t>
            </a:r>
            <a:r>
              <a:rPr lang="en-GB" b="1" dirty="0" smtClean="0"/>
              <a:t>Y</a:t>
            </a:r>
            <a:r>
              <a:rPr lang="en-GB" dirty="0" smtClean="0"/>
              <a:t> that is explained by </a:t>
            </a:r>
            <a:r>
              <a:rPr lang="en-GB" b="1" dirty="0" smtClean="0"/>
              <a:t>ALL</a:t>
            </a:r>
            <a:r>
              <a:rPr lang="en-GB" dirty="0" smtClean="0"/>
              <a:t> of the E</a:t>
            </a:r>
            <a:r>
              <a:rPr lang="en-GB" b="1" dirty="0" smtClean="0"/>
              <a:t>X</a:t>
            </a:r>
            <a:r>
              <a:rPr lang="en-GB" dirty="0" smtClean="0"/>
              <a:t>PLANATORY variables in the model</a:t>
            </a:r>
          </a:p>
          <a:p>
            <a:endParaRPr lang="en-GB" dirty="0"/>
          </a:p>
          <a:p>
            <a:r>
              <a:rPr lang="en-GB" dirty="0" smtClean="0"/>
              <a:t>In practice a R</a:t>
            </a:r>
            <a:r>
              <a:rPr lang="en-GB" baseline="30000" dirty="0" smtClean="0"/>
              <a:t>2 </a:t>
            </a:r>
            <a:r>
              <a:rPr lang="en-GB" dirty="0" smtClean="0"/>
              <a:t>value of .25 could be quite high in many studies </a:t>
            </a:r>
          </a:p>
          <a:p>
            <a:endParaRPr lang="en-GB" dirty="0" smtClean="0"/>
          </a:p>
          <a:p>
            <a:endParaRPr lang="en-GB" baseline="30000" dirty="0"/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3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1544" y="2332"/>
            <a:ext cx="8229600" cy="1143000"/>
          </a:xfrm>
        </p:spPr>
        <p:txBody>
          <a:bodyPr/>
          <a:lstStyle/>
          <a:p>
            <a:r>
              <a:rPr lang="en-GB" dirty="0" smtClean="0"/>
              <a:t>Component # </a:t>
            </a:r>
            <a:r>
              <a:rPr lang="en-GB" dirty="0"/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15682" y="1685392"/>
            <a:ext cx="8712968" cy="4510946"/>
          </a:xfrm>
        </p:spPr>
        <p:txBody>
          <a:bodyPr>
            <a:normAutofit/>
          </a:bodyPr>
          <a:lstStyle/>
          <a:p>
            <a:r>
              <a:rPr lang="en-GB" dirty="0" smtClean="0"/>
              <a:t>Adjusted R</a:t>
            </a:r>
            <a:r>
              <a:rPr lang="en-GB" baseline="30000" dirty="0" smtClean="0"/>
              <a:t>2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BIC Bayesian Information Criterion</a:t>
            </a:r>
          </a:p>
          <a:p>
            <a:endParaRPr lang="en-GB" dirty="0"/>
          </a:p>
          <a:p>
            <a:r>
              <a:rPr lang="en-GB" dirty="0" smtClean="0"/>
              <a:t>AIK </a:t>
            </a:r>
            <a:r>
              <a:rPr lang="en-GB" dirty="0" err="1" smtClean="0"/>
              <a:t>Akaike’s</a:t>
            </a:r>
            <a:r>
              <a:rPr lang="en-GB" dirty="0" smtClean="0"/>
              <a:t> Information Criterion</a:t>
            </a:r>
          </a:p>
          <a:p>
            <a:endParaRPr lang="en-GB" baseline="30000" dirty="0"/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4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847" y="2332"/>
            <a:ext cx="1051276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Four Important Components of a Statistical Model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19130" y="2126568"/>
            <a:ext cx="8712968" cy="386530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GB" baseline="30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Beta</a:t>
            </a:r>
            <a:r>
              <a:rPr lang="en-GB" baseline="30000" dirty="0"/>
              <a:t> </a:t>
            </a:r>
            <a:r>
              <a:rPr lang="en-GB" dirty="0"/>
              <a:t>(</a:t>
            </a:r>
            <a:r>
              <a:rPr lang="en-GB" dirty="0">
                <a:latin typeface="Symbol" pitchFamily="18" charset="2"/>
              </a:rPr>
              <a:t>b</a:t>
            </a:r>
            <a:r>
              <a:rPr lang="en-GB" dirty="0"/>
              <a:t>) size for each </a:t>
            </a:r>
            <a:r>
              <a:rPr lang="en-GB" dirty="0" err="1"/>
              <a:t>e</a:t>
            </a:r>
            <a:r>
              <a:rPr lang="en-GB" b="1" dirty="0" err="1"/>
              <a:t>X</a:t>
            </a:r>
            <a:r>
              <a:rPr lang="en-GB" dirty="0" err="1"/>
              <a:t>planatory</a:t>
            </a:r>
            <a:r>
              <a:rPr lang="en-GB" dirty="0"/>
              <a:t> variable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Beta</a:t>
            </a:r>
            <a:r>
              <a:rPr lang="en-GB" baseline="30000" dirty="0"/>
              <a:t> </a:t>
            </a:r>
            <a:r>
              <a:rPr lang="en-GB" dirty="0"/>
              <a:t>(</a:t>
            </a:r>
            <a:r>
              <a:rPr lang="en-GB" dirty="0">
                <a:latin typeface="Symbol" pitchFamily="18" charset="2"/>
              </a:rPr>
              <a:t>b</a:t>
            </a:r>
            <a:r>
              <a:rPr lang="en-GB" dirty="0"/>
              <a:t>) sign for each </a:t>
            </a:r>
            <a:r>
              <a:rPr lang="en-GB" dirty="0" err="1"/>
              <a:t>e</a:t>
            </a:r>
            <a:r>
              <a:rPr lang="en-GB" b="1" dirty="0" err="1"/>
              <a:t>X</a:t>
            </a:r>
            <a:r>
              <a:rPr lang="en-GB" dirty="0" err="1"/>
              <a:t>planatory</a:t>
            </a:r>
            <a:r>
              <a:rPr lang="en-GB" dirty="0"/>
              <a:t> variable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 values for each </a:t>
            </a:r>
            <a:r>
              <a:rPr lang="en-GB" dirty="0" err="1" smtClean="0"/>
              <a:t>e</a:t>
            </a:r>
            <a:r>
              <a:rPr lang="en-GB" b="1" dirty="0" err="1" smtClean="0"/>
              <a:t>X</a:t>
            </a:r>
            <a:r>
              <a:rPr lang="en-GB" dirty="0" err="1" smtClean="0"/>
              <a:t>planatory</a:t>
            </a:r>
            <a:r>
              <a:rPr lang="en-GB" dirty="0" smtClean="0"/>
              <a:t> variable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Goodness </a:t>
            </a:r>
            <a:r>
              <a:rPr lang="en-GB" dirty="0"/>
              <a:t>of fit - R</a:t>
            </a:r>
            <a:r>
              <a:rPr lang="en-GB" baseline="30000" dirty="0"/>
              <a:t>2 </a:t>
            </a:r>
            <a:r>
              <a:rPr lang="en-GB" dirty="0"/>
              <a:t>, Adj. R</a:t>
            </a:r>
            <a:r>
              <a:rPr lang="en-GB" baseline="30000" dirty="0"/>
              <a:t>2</a:t>
            </a:r>
            <a:r>
              <a:rPr lang="en-GB" dirty="0"/>
              <a:t>, BIC,  etc.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 smtClean="0"/>
          </a:p>
          <a:p>
            <a:endParaRPr lang="en-GB" baseline="30000" dirty="0"/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6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Model Building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40769"/>
            <a:ext cx="9753600" cy="4525963"/>
          </a:xfrm>
        </p:spPr>
        <p:txBody>
          <a:bodyPr/>
          <a:lstStyle/>
          <a:p>
            <a:r>
              <a:rPr lang="en-GB" dirty="0" smtClean="0"/>
              <a:t>John </a:t>
            </a:r>
            <a:r>
              <a:rPr lang="en-GB" dirty="0" err="1" smtClean="0"/>
              <a:t>Tukey</a:t>
            </a:r>
            <a:r>
              <a:rPr lang="en-GB" dirty="0" smtClean="0"/>
              <a:t> – Exploratory Data Analysis</a:t>
            </a:r>
          </a:p>
          <a:p>
            <a:endParaRPr lang="en-GB" dirty="0" smtClean="0"/>
          </a:p>
          <a:p>
            <a:r>
              <a:rPr lang="en-GB" dirty="0" smtClean="0"/>
              <a:t>X variables should have the means, the motive and the opportunity to commit the crime of changing the Y variable –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Robert </a:t>
            </a:r>
            <a:r>
              <a:rPr lang="en-GB" dirty="0" err="1" smtClean="0"/>
              <a:t>Luskin</a:t>
            </a:r>
            <a:r>
              <a:rPr lang="en-GB" dirty="0" smtClean="0"/>
              <a:t>, U. of Texas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2D4-DB22-488E-98D8-14F24873D8F6}" type="slidenum">
              <a:rPr lang="en-GB" smtClean="0"/>
              <a:t>63</a:t>
            </a:fld>
            <a:endParaRPr lang="en-GB"/>
          </a:p>
        </p:txBody>
      </p:sp>
      <p:pic>
        <p:nvPicPr>
          <p:cNvPr id="26626" name="Picture 2" descr="Cluedo - Sherlock E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817" y="3267697"/>
            <a:ext cx="4019328" cy="336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Model…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92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Generally…..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Depends on the outcomes (or outcomes) you are modelling?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Depends on the structure of your data?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Depends on the underlying process</a:t>
            </a:r>
            <a:r>
              <a:rPr lang="en-GB" dirty="0"/>
              <a:t> </a:t>
            </a:r>
            <a:r>
              <a:rPr lang="en-GB" dirty="0" smtClean="0"/>
              <a:t>that has generated the data?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7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akland car rental california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48" y="469758"/>
            <a:ext cx="8749138" cy="58269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689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tool?</a:t>
            </a:r>
            <a:endParaRPr lang="en-GB" dirty="0"/>
          </a:p>
        </p:txBody>
      </p:sp>
      <p:pic>
        <p:nvPicPr>
          <p:cNvPr id="29698" name="Picture 2" descr="http://1.bp.blogspot.com/-_Pol37iUL0Q/UZaUK_DoeRI/AAAAAAAAAPI/RkmXXQmMmFE/s320/hammer+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340768"/>
            <a:ext cx="7542074" cy="45016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umbrella outline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373"/>
            <a:ext cx="5238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20" y="19619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			Generalized Linear Latent and Mixed Models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Generalized Linear Mixed Models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	Generalized Linear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6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709792"/>
              </p:ext>
            </p:extLst>
          </p:nvPr>
        </p:nvGraphicFramePr>
        <p:xfrm>
          <a:off x="838200" y="1275413"/>
          <a:ext cx="10515600" cy="5317713"/>
        </p:xfrm>
        <a:graphic>
          <a:graphicData uri="http://schemas.openxmlformats.org/drawingml/2006/table">
            <a:tbl>
              <a:tblPr firstRow="1" firstCol="1" band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2231642516"/>
                    </a:ext>
                  </a:extLst>
                </a:gridCol>
                <a:gridCol w="2162007">
                  <a:extLst>
                    <a:ext uri="{9D8B030D-6E8A-4147-A177-3AD203B41FA5}">
                      <a16:colId xmlns:a16="http://schemas.microsoft.com/office/drawing/2014/main" val="2691766520"/>
                    </a:ext>
                  </a:extLst>
                </a:gridCol>
                <a:gridCol w="3095793">
                  <a:extLst>
                    <a:ext uri="{9D8B030D-6E8A-4147-A177-3AD203B41FA5}">
                      <a16:colId xmlns:a16="http://schemas.microsoft.com/office/drawing/2014/main" val="23125775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0568115"/>
                    </a:ext>
                  </a:extLst>
                </a:gridCol>
              </a:tblGrid>
              <a:tr h="815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STRUCTURE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 GENERATING THE DATA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09622"/>
                  </a:ext>
                </a:extLst>
              </a:tr>
              <a:tr h="815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Tabular – wide format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cross-section (e.g. one off)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471957"/>
                  </a:ext>
                </a:extLst>
              </a:tr>
              <a:tr h="815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Binary (0,1)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Tabular – wide format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cross-section (e.g. one off)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138809"/>
                  </a:ext>
                </a:extLst>
              </a:tr>
              <a:tr h="815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Poisson Regression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 (e.g. beach visits)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Tabular – wide format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cross-section (e.g. one off)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78440"/>
                  </a:ext>
                </a:extLst>
              </a:tr>
              <a:tr h="9819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Panel Regression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Various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Tabular – long format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Repeated contacts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10539"/>
                  </a:ext>
                </a:extLst>
              </a:tr>
              <a:tr h="815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 Regression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or ‘Hazard’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Tabular – wide or long format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 to event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05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7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808820"/>
            <a:ext cx="6858000" cy="405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r>
              <a:rPr lang="en-GB" sz="4500" dirty="0"/>
              <a:t>Workshop</a:t>
            </a:r>
            <a:endParaRPr lang="en-GB" sz="4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808820"/>
            <a:ext cx="6858000" cy="405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endParaRPr lang="en-GB" sz="4500" dirty="0"/>
          </a:p>
          <a:p>
            <a:pPr marL="0" indent="0" algn="ctr">
              <a:buNone/>
            </a:pPr>
            <a:r>
              <a:rPr lang="en-GB" sz="4500" dirty="0" smtClean="0"/>
              <a:t>The Workflow</a:t>
            </a:r>
            <a:endParaRPr lang="en-GB" sz="4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Growing in popularity </a:t>
            </a:r>
            <a:r>
              <a:rPr lang="en-GB" sz="1950" dirty="0"/>
              <a:t>(e.g. data science, statistics, science etc.)</a:t>
            </a:r>
          </a:p>
          <a:p>
            <a:endParaRPr lang="en-GB" dirty="0"/>
          </a:p>
          <a:p>
            <a:r>
              <a:rPr lang="en-GB" dirty="0"/>
              <a:t>Popular with statisticians</a:t>
            </a:r>
          </a:p>
          <a:p>
            <a:endParaRPr lang="en-GB" dirty="0"/>
          </a:p>
          <a:p>
            <a:r>
              <a:rPr lang="en-GB" dirty="0"/>
              <a:t>Free (open source)</a:t>
            </a:r>
          </a:p>
          <a:p>
            <a:endParaRPr lang="en-GB" dirty="0"/>
          </a:p>
          <a:p>
            <a:r>
              <a:rPr lang="en-GB" dirty="0"/>
              <a:t>Difficult to learn</a:t>
            </a:r>
          </a:p>
          <a:p>
            <a:endParaRPr lang="en-GB" dirty="0"/>
          </a:p>
          <a:p>
            <a:r>
              <a:rPr lang="en-GB" dirty="0"/>
              <a:t>Development and support is not commercial</a:t>
            </a:r>
          </a:p>
          <a:p>
            <a:endParaRPr lang="en-GB" dirty="0"/>
          </a:p>
          <a:p>
            <a:r>
              <a:rPr lang="en-GB" dirty="0"/>
              <a:t>Help resources are </a:t>
            </a:r>
            <a:r>
              <a:rPr lang="en-GB" dirty="0" smtClean="0"/>
              <a:t>under-developed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9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Programme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Mix of talks and self-directed practical activities.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Predictive Analytics challenge </a:t>
            </a:r>
            <a:r>
              <a:rPr lang="en-GB" dirty="0" smtClean="0"/>
              <a:t>(“Hackathon”).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Tutor and peer support.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Use of a variety of data sets, especially messy administrative records.</a:t>
            </a:r>
          </a:p>
        </p:txBody>
      </p:sp>
    </p:spTree>
    <p:extLst>
      <p:ext uri="{BB962C8B-B14F-4D97-AF65-F5344CB8AC3E}">
        <p14:creationId xmlns:p14="http://schemas.microsoft.com/office/powerpoint/2010/main" val="40809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Top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Ask plenty of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Take your time.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Complete as many of the tasks and exercises, and answer as many of the questions as you can.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Annotate your work.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Be positive.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63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2281" y="857250"/>
            <a:ext cx="6172200" cy="857250"/>
          </a:xfrm>
        </p:spPr>
        <p:txBody>
          <a:bodyPr/>
          <a:lstStyle/>
          <a:p>
            <a:r>
              <a:rPr lang="en-GB" dirty="0" smtClean="0"/>
              <a:t>Estimating Work Time…</a:t>
            </a:r>
            <a:endParaRPr lang="en-GB" dirty="0"/>
          </a:p>
        </p:txBody>
      </p:sp>
      <p:sp>
        <p:nvSpPr>
          <p:cNvPr id="4" name="AutoShape 2" descr="Image result for hand five fingers"/>
          <p:cNvSpPr>
            <a:spLocks noChangeAspect="1" noChangeArrowheads="1"/>
          </p:cNvSpPr>
          <p:nvPr/>
        </p:nvSpPr>
        <p:spPr bwMode="auto">
          <a:xfrm>
            <a:off x="2783681" y="7489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48" y="2132856"/>
            <a:ext cx="4887162" cy="325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79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Good Luck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dirty="0" smtClean="0"/>
              <a:t>aim is </a:t>
            </a:r>
            <a:r>
              <a:rPr lang="en-GB" dirty="0"/>
              <a:t>to equip you, as rapidly and painlessly as </a:t>
            </a:r>
            <a:r>
              <a:rPr lang="en-GB" dirty="0" smtClean="0"/>
              <a:t>possible, with </a:t>
            </a:r>
            <a:r>
              <a:rPr lang="en-GB" dirty="0"/>
              <a:t>a proficiency in </a:t>
            </a:r>
            <a:r>
              <a:rPr lang="en-GB" dirty="0" smtClean="0"/>
              <a:t>predictive analytics </a:t>
            </a:r>
            <a:r>
              <a:rPr lang="en-GB" dirty="0"/>
              <a:t>using 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think it is an ambitious yet achievable goal.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Them: “Are you any good at </a:t>
            </a:r>
            <a:r>
              <a:rPr lang="en-GB" dirty="0" smtClean="0"/>
              <a:t>predictive analytics/statistical modelling?”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You: “Yes, yes I am.”</a:t>
            </a:r>
          </a:p>
        </p:txBody>
      </p:sp>
    </p:spTree>
    <p:extLst>
      <p:ext uri="{BB962C8B-B14F-4D97-AF65-F5344CB8AC3E}">
        <p14:creationId xmlns:p14="http://schemas.microsoft.com/office/powerpoint/2010/main" val="30942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13462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0580" y="13599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The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7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022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Academic / Commercial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2947"/>
            <a:ext cx="11083077" cy="4351338"/>
          </a:xfrm>
        </p:spPr>
        <p:txBody>
          <a:bodyPr/>
          <a:lstStyle/>
          <a:p>
            <a:pPr marL="742950" indent="-742950" algn="ctr">
              <a:buFont typeface="+mj-lt"/>
              <a:buAutoNum type="arabicPeriod"/>
            </a:pPr>
            <a:r>
              <a:rPr lang="en-GB" sz="4000" dirty="0" smtClean="0"/>
              <a:t>Measured </a:t>
            </a:r>
            <a:r>
              <a:rPr lang="en-GB" sz="4000" dirty="0"/>
              <a:t>by outputs </a:t>
            </a:r>
            <a:endParaRPr lang="en-GB" sz="4000" dirty="0" smtClean="0"/>
          </a:p>
          <a:p>
            <a:pPr marL="742950" indent="-742950" algn="ctr">
              <a:buFont typeface="+mj-lt"/>
              <a:buAutoNum type="arabicPeriod"/>
            </a:pPr>
            <a:endParaRPr lang="en-GB" sz="4000" dirty="0" smtClean="0"/>
          </a:p>
          <a:p>
            <a:pPr marL="742950" indent="-742950" algn="ctr">
              <a:buFont typeface="+mj-lt"/>
              <a:buAutoNum type="arabicPeriod"/>
            </a:pPr>
            <a:r>
              <a:rPr lang="en-GB" sz="4000" dirty="0" smtClean="0"/>
              <a:t>Structured </a:t>
            </a:r>
            <a:r>
              <a:rPr lang="en-GB" sz="4000" dirty="0"/>
              <a:t>by </a:t>
            </a:r>
            <a:r>
              <a:rPr lang="en-GB" sz="4000" dirty="0" smtClean="0"/>
              <a:t>deadlines</a:t>
            </a:r>
          </a:p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Organised </a:t>
            </a:r>
            <a:r>
              <a:rPr lang="en-GB" dirty="0"/>
              <a:t>workflow </a:t>
            </a:r>
            <a:r>
              <a:rPr lang="en-GB" dirty="0" smtClean="0"/>
              <a:t>helps to make progress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843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1609</Words>
  <Application>Microsoft Office PowerPoint</Application>
  <PresentationFormat>Widescreen</PresentationFormat>
  <Paragraphs>405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Why are we here today?</vt:lpstr>
      <vt:lpstr>Why this type of training?</vt:lpstr>
      <vt:lpstr>PowerPoint Presentation</vt:lpstr>
      <vt:lpstr>What is the social science contribution?</vt:lpstr>
      <vt:lpstr>PowerPoint Presentation</vt:lpstr>
      <vt:lpstr>The Workflow</vt:lpstr>
      <vt:lpstr>Academic / Commercial Life</vt:lpstr>
      <vt:lpstr>PowerPoint Presentation</vt:lpstr>
      <vt:lpstr>Documentation</vt:lpstr>
      <vt:lpstr>Consistent Working Practices</vt:lpstr>
      <vt:lpstr>Estimating Work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social world is complex!</vt:lpstr>
      <vt:lpstr>PowerPoint Presentation</vt:lpstr>
      <vt:lpstr>PowerPoint Presentation</vt:lpstr>
      <vt:lpstr>PowerPoint Presentation</vt:lpstr>
      <vt:lpstr>PowerPoint Presentation</vt:lpstr>
      <vt:lpstr>The American Cancer Society website (www.cancer.org) suggests a series of Breast Cancer Risks related to lifestyle choices </vt:lpstr>
      <vt:lpstr>Thinking Predictively</vt:lpstr>
      <vt:lpstr>Thinking Predictively</vt:lpstr>
      <vt:lpstr>PowerPoint Presentation</vt:lpstr>
      <vt:lpstr>PowerPoint Presentation</vt:lpstr>
      <vt:lpstr>Sir Francis Galton (1822-1911)</vt:lpstr>
      <vt:lpstr>A Statistical Model - AKA</vt:lpstr>
      <vt:lpstr>Writing Down A Simple Statistical Model</vt:lpstr>
      <vt:lpstr>Left Hand Side  =  Right Hand Side   +   Error</vt:lpstr>
      <vt:lpstr>Left Hand Side (e.g. outcome variable) ….</vt:lpstr>
      <vt:lpstr>Left Hand Side  (possibly add a subscript) </vt:lpstr>
      <vt:lpstr>Constant</vt:lpstr>
      <vt:lpstr>First X variable</vt:lpstr>
      <vt:lpstr>More X variables</vt:lpstr>
      <vt:lpstr>Right Hand Side</vt:lpstr>
      <vt:lpstr>Error term</vt:lpstr>
      <vt:lpstr>PowerPoint Presentation</vt:lpstr>
      <vt:lpstr>Decoding a more exotic model …</vt:lpstr>
      <vt:lpstr>Statistical Models in a Nutshell</vt:lpstr>
      <vt:lpstr>PowerPoint Presentation</vt:lpstr>
      <vt:lpstr>PowerPoint Presentation</vt:lpstr>
      <vt:lpstr>PowerPoint Presentation</vt:lpstr>
      <vt:lpstr>Is what we’ve uncovered important?</vt:lpstr>
      <vt:lpstr>Four Important Components of a Statistical Model</vt:lpstr>
      <vt:lpstr>Component # 1</vt:lpstr>
      <vt:lpstr>Component # 1 continued</vt:lpstr>
      <vt:lpstr>The Constant is Beta Zero (b0) </vt:lpstr>
      <vt:lpstr>Component # 2</vt:lpstr>
      <vt:lpstr>PowerPoint Presentation</vt:lpstr>
      <vt:lpstr>Component # 4</vt:lpstr>
      <vt:lpstr>Component # 4</vt:lpstr>
      <vt:lpstr>Four Important Components of a Statistical Model</vt:lpstr>
      <vt:lpstr>Model Building</vt:lpstr>
      <vt:lpstr>Which Model…</vt:lpstr>
      <vt:lpstr>PowerPoint Presentation</vt:lpstr>
      <vt:lpstr>Which tool?</vt:lpstr>
      <vt:lpstr>PowerPoint Presentation</vt:lpstr>
      <vt:lpstr>PowerPoint Presentation</vt:lpstr>
      <vt:lpstr>PowerPoint Presentation</vt:lpstr>
      <vt:lpstr>R</vt:lpstr>
      <vt:lpstr>Programme</vt:lpstr>
      <vt:lpstr>Top tips</vt:lpstr>
      <vt:lpstr>Estimating Work Time…</vt:lpstr>
      <vt:lpstr>Good Luck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GAYLE Vernon</dc:creator>
  <cp:lastModifiedBy>DiarmuidMc</cp:lastModifiedBy>
  <cp:revision>58</cp:revision>
  <dcterms:created xsi:type="dcterms:W3CDTF">2019-03-04T18:30:39Z</dcterms:created>
  <dcterms:modified xsi:type="dcterms:W3CDTF">2019-03-18T20:01:13Z</dcterms:modified>
</cp:coreProperties>
</file>