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4" r:id="rId3"/>
    <p:sldId id="276" r:id="rId4"/>
    <p:sldId id="262" r:id="rId5"/>
    <p:sldId id="282" r:id="rId6"/>
    <p:sldId id="283" r:id="rId7"/>
    <p:sldId id="285" r:id="rId8"/>
    <p:sldId id="277" r:id="rId9"/>
    <p:sldId id="278" r:id="rId10"/>
    <p:sldId id="279" r:id="rId11"/>
    <p:sldId id="287" r:id="rId12"/>
    <p:sldId id="288" r:id="rId13"/>
    <p:sldId id="280" r:id="rId14"/>
    <p:sldId id="289" r:id="rId15"/>
    <p:sldId id="286" r:id="rId16"/>
    <p:sldId id="271" r:id="rId17"/>
    <p:sldId id="291" r:id="rId18"/>
    <p:sldId id="43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930" autoAdjust="0"/>
  </p:normalViewPr>
  <p:slideViewPr>
    <p:cSldViewPr snapToGrid="0">
      <p:cViewPr varScale="1">
        <p:scale>
          <a:sx n="79" d="100"/>
          <a:sy n="79" d="100"/>
        </p:scale>
        <p:origin x="17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3DA80-68D8-469E-86DA-A09B4B546F1B}" type="datetimeFigureOut">
              <a:rPr lang="en-GB" smtClean="0"/>
              <a:t>13/09/2023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D35BF-7DB7-4601-82A4-4F9D15826B8B}" type="slidenum">
              <a:rPr lang="en-GB" smtClean="0"/>
              <a:t>‹#›</a:t>
            </a:fld>
            <a:endParaRPr lang="en-GB"/>
          </a:p>
        </p:txBody>
      </p:sp>
    </p:spTree>
    <p:extLst>
      <p:ext uri="{BB962C8B-B14F-4D97-AF65-F5344CB8AC3E}">
        <p14:creationId xmlns:p14="http://schemas.microsoft.com/office/powerpoint/2010/main" val="388881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everyone to the first of two lectures on quantitative data analysis.</a:t>
            </a:r>
          </a:p>
          <a:p>
            <a:endParaRPr lang="en-GB" dirty="0"/>
          </a:p>
          <a:p>
            <a:r>
              <a:rPr lang="en-GB" dirty="0"/>
              <a:t>Our focus today is on two important topics:</a:t>
            </a:r>
          </a:p>
          <a:p>
            <a:pPr marL="228600" indent="-228600">
              <a:buFont typeface="+mj-lt"/>
              <a:buAutoNum type="arabicPeriod"/>
            </a:pPr>
            <a:r>
              <a:rPr lang="en-GB" dirty="0"/>
              <a:t>How we design a piece of analysis</a:t>
            </a:r>
          </a:p>
          <a:p>
            <a:pPr marL="228600" indent="-228600">
              <a:buFont typeface="+mj-lt"/>
              <a:buAutoNum type="arabicPeriod"/>
            </a:pPr>
            <a:r>
              <a:rPr lang="en-GB" dirty="0"/>
              <a:t>How quantitative data are structured</a:t>
            </a:r>
          </a:p>
        </p:txBody>
      </p:sp>
      <p:sp>
        <p:nvSpPr>
          <p:cNvPr id="4" name="Slide Number Placeholder 3"/>
          <p:cNvSpPr>
            <a:spLocks noGrp="1"/>
          </p:cNvSpPr>
          <p:nvPr>
            <p:ph type="sldNum" sz="quarter" idx="5"/>
          </p:nvPr>
        </p:nvSpPr>
        <p:spPr/>
        <p:txBody>
          <a:bodyPr/>
          <a:lstStyle/>
          <a:p>
            <a:fld id="{47AD35BF-7DB7-4601-82A4-4F9D15826B8B}" type="slidenum">
              <a:rPr lang="en-GB" smtClean="0"/>
              <a:t>1</a:t>
            </a:fld>
            <a:endParaRPr lang="en-GB"/>
          </a:p>
        </p:txBody>
      </p:sp>
    </p:spTree>
    <p:extLst>
      <p:ext uri="{BB962C8B-B14F-4D97-AF65-F5344CB8AC3E}">
        <p14:creationId xmlns:p14="http://schemas.microsoft.com/office/powerpoint/2010/main" val="3690267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 a couple of moments to think about some definitions of these topics. That is, what do we mean by these terms?</a:t>
            </a:r>
          </a:p>
        </p:txBody>
      </p:sp>
      <p:sp>
        <p:nvSpPr>
          <p:cNvPr id="4" name="Slide Number Placeholder 3"/>
          <p:cNvSpPr>
            <a:spLocks noGrp="1"/>
          </p:cNvSpPr>
          <p:nvPr>
            <p:ph type="sldNum" sz="quarter" idx="5"/>
          </p:nvPr>
        </p:nvSpPr>
        <p:spPr/>
        <p:txBody>
          <a:bodyPr/>
          <a:lstStyle/>
          <a:p>
            <a:fld id="{47AD35BF-7DB7-4601-82A4-4F9D15826B8B}" type="slidenum">
              <a:rPr lang="en-GB" smtClean="0"/>
              <a:t>10</a:t>
            </a:fld>
            <a:endParaRPr lang="en-GB"/>
          </a:p>
        </p:txBody>
      </p:sp>
    </p:spTree>
    <p:extLst>
      <p:ext uri="{BB962C8B-B14F-4D97-AF65-F5344CB8AC3E}">
        <p14:creationId xmlns:p14="http://schemas.microsoft.com/office/powerpoint/2010/main" val="1359694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Operationalisation is the process of applying a rule for measuring our concept.</a:t>
            </a:r>
          </a:p>
          <a:p>
            <a:endParaRPr lang="en-GB" dirty="0"/>
          </a:p>
          <a:p>
            <a:r>
              <a:rPr lang="en-GB" dirty="0"/>
              <a:t>The trick here is think about what values go in the column for fuel poverty in our data.  </a:t>
            </a:r>
          </a:p>
        </p:txBody>
      </p:sp>
      <p:sp>
        <p:nvSpPr>
          <p:cNvPr id="4" name="Slide Number Placeholder 3"/>
          <p:cNvSpPr>
            <a:spLocks noGrp="1"/>
          </p:cNvSpPr>
          <p:nvPr>
            <p:ph type="sldNum" sz="quarter" idx="5"/>
          </p:nvPr>
        </p:nvSpPr>
        <p:spPr/>
        <p:txBody>
          <a:bodyPr/>
          <a:lstStyle/>
          <a:p>
            <a:fld id="{47AD35BF-7DB7-4601-82A4-4F9D15826B8B}" type="slidenum">
              <a:rPr lang="en-GB" smtClean="0"/>
              <a:t>11</a:t>
            </a:fld>
            <a:endParaRPr lang="en-GB"/>
          </a:p>
        </p:txBody>
      </p:sp>
    </p:spTree>
    <p:extLst>
      <p:ext uri="{BB962C8B-B14F-4D97-AF65-F5344CB8AC3E}">
        <p14:creationId xmlns:p14="http://schemas.microsoft.com/office/powerpoint/2010/main" val="5106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12</a:t>
            </a:fld>
            <a:endParaRPr lang="en-GB"/>
          </a:p>
        </p:txBody>
      </p:sp>
    </p:spTree>
    <p:extLst>
      <p:ext uri="{BB962C8B-B14F-4D97-AF65-F5344CB8AC3E}">
        <p14:creationId xmlns:p14="http://schemas.microsoft.com/office/powerpoint/2010/main" val="2614755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how you conceptualised fuel poverty in order to decide what values the ‘</a:t>
            </a:r>
            <a:r>
              <a:rPr lang="en-GB" dirty="0" err="1"/>
              <a:t>in_fuel_poverty</a:t>
            </a:r>
            <a:r>
              <a:rPr lang="en-GB" dirty="0"/>
              <a:t>’ column can take.</a:t>
            </a:r>
          </a:p>
        </p:txBody>
      </p:sp>
      <p:sp>
        <p:nvSpPr>
          <p:cNvPr id="4" name="Slide Number Placeholder 3"/>
          <p:cNvSpPr>
            <a:spLocks noGrp="1"/>
          </p:cNvSpPr>
          <p:nvPr>
            <p:ph type="sldNum" sz="quarter" idx="5"/>
          </p:nvPr>
        </p:nvSpPr>
        <p:spPr/>
        <p:txBody>
          <a:bodyPr/>
          <a:lstStyle/>
          <a:p>
            <a:fld id="{47AD35BF-7DB7-4601-82A4-4F9D15826B8B}" type="slidenum">
              <a:rPr lang="en-GB" smtClean="0"/>
              <a:t>13</a:t>
            </a:fld>
            <a:endParaRPr lang="en-GB"/>
          </a:p>
        </p:txBody>
      </p:sp>
    </p:spTree>
    <p:extLst>
      <p:ext uri="{BB962C8B-B14F-4D97-AF65-F5344CB8AC3E}">
        <p14:creationId xmlns:p14="http://schemas.microsoft.com/office/powerpoint/2010/main" val="92037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14</a:t>
            </a:fld>
            <a:endParaRPr lang="en-GB"/>
          </a:p>
        </p:txBody>
      </p:sp>
    </p:spTree>
    <p:extLst>
      <p:ext uri="{BB962C8B-B14F-4D97-AF65-F5344CB8AC3E}">
        <p14:creationId xmlns:p14="http://schemas.microsoft.com/office/powerpoint/2010/main" val="4732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15</a:t>
            </a:fld>
            <a:endParaRPr lang="en-GB"/>
          </a:p>
        </p:txBody>
      </p:sp>
    </p:spTree>
    <p:extLst>
      <p:ext uri="{BB962C8B-B14F-4D97-AF65-F5344CB8AC3E}">
        <p14:creationId xmlns:p14="http://schemas.microsoft.com/office/powerpoint/2010/main" val="1029014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Identifying and understanding which level(s) of measurement are present in your data is crucial, as it determines which analytical techniques you can use (e.g., does it make sense to calculate average marital status?).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Intervals can be discrete or continuous.</a:t>
            </a:r>
          </a:p>
        </p:txBody>
      </p:sp>
      <p:sp>
        <p:nvSpPr>
          <p:cNvPr id="4" name="Slide Number Placeholder 3"/>
          <p:cNvSpPr>
            <a:spLocks noGrp="1"/>
          </p:cNvSpPr>
          <p:nvPr>
            <p:ph type="sldNum" sz="quarter" idx="5"/>
          </p:nvPr>
        </p:nvSpPr>
        <p:spPr/>
        <p:txBody>
          <a:bodyPr/>
          <a:lstStyle/>
          <a:p>
            <a:fld id="{47AD35BF-7DB7-4601-82A4-4F9D15826B8B}" type="slidenum">
              <a:rPr lang="en-GB" smtClean="0"/>
              <a:t>16</a:t>
            </a:fld>
            <a:endParaRPr lang="en-GB"/>
          </a:p>
        </p:txBody>
      </p:sp>
    </p:spTree>
    <p:extLst>
      <p:ext uri="{BB962C8B-B14F-4D97-AF65-F5344CB8AC3E}">
        <p14:creationId xmlns:p14="http://schemas.microsoft.com/office/powerpoint/2010/main" val="362459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you identify the level of measurement for each column in the table? </a:t>
            </a:r>
          </a:p>
        </p:txBody>
      </p:sp>
      <p:sp>
        <p:nvSpPr>
          <p:cNvPr id="4" name="Slide Number Placeholder 3"/>
          <p:cNvSpPr>
            <a:spLocks noGrp="1"/>
          </p:cNvSpPr>
          <p:nvPr>
            <p:ph type="sldNum" sz="quarter" idx="5"/>
          </p:nvPr>
        </p:nvSpPr>
        <p:spPr/>
        <p:txBody>
          <a:bodyPr/>
          <a:lstStyle/>
          <a:p>
            <a:fld id="{47AD35BF-7DB7-4601-82A4-4F9D15826B8B}" type="slidenum">
              <a:rPr lang="en-GB" smtClean="0"/>
              <a:t>17</a:t>
            </a:fld>
            <a:endParaRPr lang="en-GB"/>
          </a:p>
        </p:txBody>
      </p:sp>
    </p:spTree>
    <p:extLst>
      <p:ext uri="{BB962C8B-B14F-4D97-AF65-F5344CB8AC3E}">
        <p14:creationId xmlns:p14="http://schemas.microsoft.com/office/powerpoint/2010/main" val="846847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Aft>
                <a:spcPts val="600"/>
              </a:spcAft>
              <a:buNone/>
            </a:pPr>
            <a:r>
              <a:rPr lang="en-GB" dirty="0"/>
              <a:t>Regardless of the measurement scale / level of measurement, we want our measures to possess two properties:</a:t>
            </a:r>
          </a:p>
          <a:p>
            <a:pPr marL="0" indent="0">
              <a:lnSpc>
                <a:spcPct val="120000"/>
              </a:lnSpc>
              <a:spcAft>
                <a:spcPts val="600"/>
              </a:spcAft>
              <a:buNone/>
            </a:pPr>
            <a:r>
              <a:rPr lang="en-GB" dirty="0"/>
              <a:t>Reliable: produces the same results under equivalent conditions.</a:t>
            </a:r>
          </a:p>
          <a:p>
            <a:pPr marL="0" indent="0">
              <a:lnSpc>
                <a:spcPct val="120000"/>
              </a:lnSpc>
              <a:spcAft>
                <a:spcPts val="600"/>
              </a:spcAft>
              <a:buNone/>
            </a:pPr>
            <a:r>
              <a:rPr lang="en-GB" dirty="0"/>
              <a:t>Valid: actually measures the concept we are interested in.</a:t>
            </a:r>
          </a:p>
        </p:txBody>
      </p:sp>
      <p:sp>
        <p:nvSpPr>
          <p:cNvPr id="4" name="Slide Number Placeholder 3"/>
          <p:cNvSpPr>
            <a:spLocks noGrp="1"/>
          </p:cNvSpPr>
          <p:nvPr>
            <p:ph type="sldNum" sz="quarter" idx="5"/>
          </p:nvPr>
        </p:nvSpPr>
        <p:spPr/>
        <p:txBody>
          <a:bodyPr/>
          <a:lstStyle/>
          <a:p>
            <a:fld id="{47AD35BF-7DB7-4601-82A4-4F9D15826B8B}" type="slidenum">
              <a:rPr lang="en-GB" smtClean="0"/>
              <a:t>18</a:t>
            </a:fld>
            <a:endParaRPr lang="en-GB"/>
          </a:p>
        </p:txBody>
      </p:sp>
    </p:spTree>
    <p:extLst>
      <p:ext uri="{BB962C8B-B14F-4D97-AF65-F5344CB8AC3E}">
        <p14:creationId xmlns:p14="http://schemas.microsoft.com/office/powerpoint/2010/main" val="395670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2</a:t>
            </a:fld>
            <a:endParaRPr lang="en-GB"/>
          </a:p>
        </p:txBody>
      </p:sp>
    </p:spTree>
    <p:extLst>
      <p:ext uri="{BB962C8B-B14F-4D97-AF65-F5344CB8AC3E}">
        <p14:creationId xmlns:p14="http://schemas.microsoft.com/office/powerpoint/2010/main" val="149880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Numbers are everywhere (whether you like them or not). On the positive side, you are much more adept at understanding and using numbers than you may give yourself credit for (think of your ability to manage finances, bills, academic and personal lives) – this translates into research also. On the negative side, people and institutions have been known to manipulate numbers to their advantage (and thus your disadvantage).</a:t>
            </a:r>
          </a:p>
          <a:p>
            <a:endParaRPr lang="en-GB" dirty="0"/>
          </a:p>
          <a:p>
            <a:r>
              <a:rPr lang="en-GB" dirty="0"/>
              <a:t>Some numbers are real i.e., the thing you are measuring is naturally numeric (bank balance, height, distance from Paisley campus to your accommodation).</a:t>
            </a:r>
          </a:p>
          <a:p>
            <a:endParaRPr lang="en-GB" dirty="0"/>
          </a:p>
          <a:p>
            <a:r>
              <a:rPr lang="en-GB" dirty="0"/>
              <a:t>Some numbers are labels i.e., we use numbers to represent characteristics, qualities or emotions so that we may count these things and make comparisons.</a:t>
            </a:r>
          </a:p>
        </p:txBody>
      </p:sp>
      <p:sp>
        <p:nvSpPr>
          <p:cNvPr id="4" name="Slide Number Placeholder 3"/>
          <p:cNvSpPr>
            <a:spLocks noGrp="1"/>
          </p:cNvSpPr>
          <p:nvPr>
            <p:ph type="sldNum" sz="quarter" idx="5"/>
          </p:nvPr>
        </p:nvSpPr>
        <p:spPr/>
        <p:txBody>
          <a:bodyPr/>
          <a:lstStyle/>
          <a:p>
            <a:fld id="{47AD35BF-7DB7-4601-82A4-4F9D15826B8B}" type="slidenum">
              <a:rPr lang="en-GB" smtClean="0"/>
              <a:t>3</a:t>
            </a:fld>
            <a:endParaRPr lang="en-GB"/>
          </a:p>
        </p:txBody>
      </p:sp>
    </p:spTree>
    <p:extLst>
      <p:ext uri="{BB962C8B-B14F-4D97-AF65-F5344CB8AC3E}">
        <p14:creationId xmlns:p14="http://schemas.microsoft.com/office/powerpoint/2010/main" val="396242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with a simple definition (</a:t>
            </a:r>
            <a:r>
              <a:rPr lang="en-GB" dirty="0" err="1"/>
              <a:t>Agresti</a:t>
            </a:r>
            <a:r>
              <a:rPr lang="en-GB" dirty="0"/>
              <a:t>, 2018).</a:t>
            </a:r>
          </a:p>
          <a:p>
            <a:endParaRPr lang="en-GB" dirty="0"/>
          </a:p>
          <a:p>
            <a:pPr marL="0" indent="0">
              <a:buFont typeface="Arial" panose="020B0604020202020204" pitchFamily="34" charset="0"/>
              <a:buNone/>
            </a:pPr>
            <a:r>
              <a:rPr lang="en-GB" dirty="0"/>
              <a:t>This definition applies to qualitative or quantitative data.</a:t>
            </a:r>
          </a:p>
        </p:txBody>
      </p:sp>
      <p:sp>
        <p:nvSpPr>
          <p:cNvPr id="4" name="Slide Number Placeholder 3"/>
          <p:cNvSpPr>
            <a:spLocks noGrp="1"/>
          </p:cNvSpPr>
          <p:nvPr>
            <p:ph type="sldNum" sz="quarter" idx="5"/>
          </p:nvPr>
        </p:nvSpPr>
        <p:spPr/>
        <p:txBody>
          <a:bodyPr/>
          <a:lstStyle/>
          <a:p>
            <a:fld id="{47AD35BF-7DB7-4601-82A4-4F9D15826B8B}" type="slidenum">
              <a:rPr lang="en-GB" smtClean="0"/>
              <a:t>4</a:t>
            </a:fld>
            <a:endParaRPr lang="en-GB"/>
          </a:p>
        </p:txBody>
      </p:sp>
    </p:spTree>
    <p:extLst>
      <p:ext uri="{BB962C8B-B14F-4D97-AF65-F5344CB8AC3E}">
        <p14:creationId xmlns:p14="http://schemas.microsoft.com/office/powerpoint/2010/main" val="230470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Quantitative data are data arranged in a particular format.</a:t>
            </a:r>
          </a:p>
        </p:txBody>
      </p:sp>
      <p:sp>
        <p:nvSpPr>
          <p:cNvPr id="4" name="Slide Number Placeholder 3"/>
          <p:cNvSpPr>
            <a:spLocks noGrp="1"/>
          </p:cNvSpPr>
          <p:nvPr>
            <p:ph type="sldNum" sz="quarter" idx="5"/>
          </p:nvPr>
        </p:nvSpPr>
        <p:spPr/>
        <p:txBody>
          <a:bodyPr/>
          <a:lstStyle/>
          <a:p>
            <a:fld id="{47AD35BF-7DB7-4601-82A4-4F9D15826B8B}" type="slidenum">
              <a:rPr lang="en-GB" smtClean="0"/>
              <a:t>5</a:t>
            </a:fld>
            <a:endParaRPr lang="en-GB"/>
          </a:p>
        </p:txBody>
      </p:sp>
    </p:spTree>
    <p:extLst>
      <p:ext uri="{BB962C8B-B14F-4D97-AF65-F5344CB8AC3E}">
        <p14:creationId xmlns:p14="http://schemas.microsoft.com/office/powerpoint/2010/main" val="1068400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what a variable-by-case matrix looks like.</a:t>
            </a:r>
          </a:p>
          <a:p>
            <a:endParaRPr lang="en-GB" dirty="0"/>
          </a:p>
          <a:p>
            <a:r>
              <a:rPr lang="en-GB" dirty="0"/>
              <a:t>We’ll see real examples in the lab later today.</a:t>
            </a:r>
          </a:p>
        </p:txBody>
      </p:sp>
      <p:sp>
        <p:nvSpPr>
          <p:cNvPr id="4" name="Slide Number Placeholder 3"/>
          <p:cNvSpPr>
            <a:spLocks noGrp="1"/>
          </p:cNvSpPr>
          <p:nvPr>
            <p:ph type="sldNum" sz="quarter" idx="5"/>
          </p:nvPr>
        </p:nvSpPr>
        <p:spPr/>
        <p:txBody>
          <a:bodyPr/>
          <a:lstStyle/>
          <a:p>
            <a:fld id="{47AD35BF-7DB7-4601-82A4-4F9D15826B8B}" type="slidenum">
              <a:rPr lang="en-GB" smtClean="0"/>
              <a:t>6</a:t>
            </a:fld>
            <a:endParaRPr lang="en-GB"/>
          </a:p>
        </p:txBody>
      </p:sp>
    </p:spTree>
    <p:extLst>
      <p:ext uri="{BB962C8B-B14F-4D97-AF65-F5344CB8AC3E}">
        <p14:creationId xmlns:p14="http://schemas.microsoft.com/office/powerpoint/2010/main" val="299220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7</a:t>
            </a:fld>
            <a:endParaRPr lang="en-GB"/>
          </a:p>
        </p:txBody>
      </p:sp>
    </p:spTree>
    <p:extLst>
      <p:ext uri="{BB962C8B-B14F-4D97-AF65-F5344CB8AC3E}">
        <p14:creationId xmlns:p14="http://schemas.microsoft.com/office/powerpoint/2010/main" val="22615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of this will be (should be?) familiar to those of you who took Foundations of Quantitative Research Methods at level 8.</a:t>
            </a:r>
          </a:p>
        </p:txBody>
      </p:sp>
      <p:sp>
        <p:nvSpPr>
          <p:cNvPr id="4" name="Slide Number Placeholder 3"/>
          <p:cNvSpPr>
            <a:spLocks noGrp="1"/>
          </p:cNvSpPr>
          <p:nvPr>
            <p:ph type="sldNum" sz="quarter" idx="5"/>
          </p:nvPr>
        </p:nvSpPr>
        <p:spPr/>
        <p:txBody>
          <a:bodyPr/>
          <a:lstStyle/>
          <a:p>
            <a:fld id="{47AD35BF-7DB7-4601-82A4-4F9D15826B8B}" type="slidenum">
              <a:rPr lang="en-GB" smtClean="0"/>
              <a:t>8</a:t>
            </a:fld>
            <a:endParaRPr lang="en-GB"/>
          </a:p>
        </p:txBody>
      </p:sp>
    </p:spTree>
    <p:extLst>
      <p:ext uri="{BB962C8B-B14F-4D97-AF65-F5344CB8AC3E}">
        <p14:creationId xmlns:p14="http://schemas.microsoft.com/office/powerpoint/2010/main" val="333126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AD35BF-7DB7-4601-82A4-4F9D15826B8B}" type="slidenum">
              <a:rPr lang="en-GB" smtClean="0"/>
              <a:t>9</a:t>
            </a:fld>
            <a:endParaRPr lang="en-GB"/>
          </a:p>
        </p:txBody>
      </p:sp>
    </p:spTree>
    <p:extLst>
      <p:ext uri="{BB962C8B-B14F-4D97-AF65-F5344CB8AC3E}">
        <p14:creationId xmlns:p14="http://schemas.microsoft.com/office/powerpoint/2010/main" val="276214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6611-0DC4-4CD9-95D9-1F2F2DE39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5CAE73-2733-44A5-9EF8-3AAB2E3C7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43CB87-84F9-44DD-B624-E92E37FAC6D5}"/>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5" name="Footer Placeholder 4">
            <a:extLst>
              <a:ext uri="{FF2B5EF4-FFF2-40B4-BE49-F238E27FC236}">
                <a16:creationId xmlns:a16="http://schemas.microsoft.com/office/drawing/2014/main" id="{1D12138C-83BC-4214-9A7A-B10094A5D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DBD6BB-70D4-4D97-82C8-68E5D0F9B31B}"/>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361539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3D96-4A0E-4492-A7A3-532135E5D8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36355D-9B42-4A49-A9CF-B73DE1054A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2B7142-AE5A-45B0-BD54-AAF5175F11A1}"/>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5" name="Footer Placeholder 4">
            <a:extLst>
              <a:ext uri="{FF2B5EF4-FFF2-40B4-BE49-F238E27FC236}">
                <a16:creationId xmlns:a16="http://schemas.microsoft.com/office/drawing/2014/main" id="{985E9BB3-D256-4A4C-A76A-2279946837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665E3F-DE57-4B2D-AF1F-A83944005727}"/>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346211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8BBC3-254C-4C2D-A18F-6F1DF0034F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34AB49-E0CE-480C-8939-A3ABFD7248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581269-BA35-481E-BCA5-86FA5578C9E8}"/>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5" name="Footer Placeholder 4">
            <a:extLst>
              <a:ext uri="{FF2B5EF4-FFF2-40B4-BE49-F238E27FC236}">
                <a16:creationId xmlns:a16="http://schemas.microsoft.com/office/drawing/2014/main" id="{C487DE2F-C4C3-4F71-AD98-19F356411C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3D3504-31B3-456D-A6B2-1FD89E7846D5}"/>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278760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2DF-E087-4A49-B00C-AB46AAC993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53FEE6-1BA4-4718-82A2-F2A0183C76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CE6D23-9505-46F7-93D5-E16778BDEBB3}"/>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5" name="Footer Placeholder 4">
            <a:extLst>
              <a:ext uri="{FF2B5EF4-FFF2-40B4-BE49-F238E27FC236}">
                <a16:creationId xmlns:a16="http://schemas.microsoft.com/office/drawing/2014/main" id="{8C8C3EA8-47F0-46BD-8A5A-D9AEB3F86B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A13555-0086-4B19-B528-DAD62A1F6A91}"/>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322403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036B-3524-47BD-AC22-436C543D6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AA3882A-4D91-4EF7-879C-205E3D6D6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4DEF3A-31B9-4EAD-864B-3F2222C7DE7E}"/>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5" name="Footer Placeholder 4">
            <a:extLst>
              <a:ext uri="{FF2B5EF4-FFF2-40B4-BE49-F238E27FC236}">
                <a16:creationId xmlns:a16="http://schemas.microsoft.com/office/drawing/2014/main" id="{ED254999-F734-473D-BF13-C713C5369D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647539-6676-44F7-ADCD-03D376F16200}"/>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260919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A765-757D-4DE2-B136-B1B52DECF5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01065A-CAE6-4DFE-B4CA-B49BCED5EF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88B1C6-8238-4DEA-9A4C-7FDCB73959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8E25AF-9E97-49E3-A277-27B064CDBF05}"/>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6" name="Footer Placeholder 5">
            <a:extLst>
              <a:ext uri="{FF2B5EF4-FFF2-40B4-BE49-F238E27FC236}">
                <a16:creationId xmlns:a16="http://schemas.microsoft.com/office/drawing/2014/main" id="{BF5F71C2-2233-49B6-B479-4A65CFCA92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AA78AF-591A-4D5A-A118-F358817E382C}"/>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322140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3196-25ED-43AF-9D02-7491A41D97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30305F-CBA9-4293-8DB9-CD191F6E9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52B802-F980-404A-80F6-ECDF360D52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168021B-F042-4918-A842-3E44AA296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52DD1E-3279-4DE6-8047-1790A289F3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90461D6-C041-48DC-AADF-0A79F0FB544F}"/>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8" name="Footer Placeholder 7">
            <a:extLst>
              <a:ext uri="{FF2B5EF4-FFF2-40B4-BE49-F238E27FC236}">
                <a16:creationId xmlns:a16="http://schemas.microsoft.com/office/drawing/2014/main" id="{0A6ACBF5-5DDB-4369-83C1-6DA9E07603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8F1AA85-D3F1-46F5-B4B6-2A637E2CB68C}"/>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12696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58B4-04C3-409A-A9EE-F391F3DDF45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2B10D6E-2C5A-4F50-8B7F-655D116541E8}"/>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4" name="Footer Placeholder 3">
            <a:extLst>
              <a:ext uri="{FF2B5EF4-FFF2-40B4-BE49-F238E27FC236}">
                <a16:creationId xmlns:a16="http://schemas.microsoft.com/office/drawing/2014/main" id="{02E3E726-05D3-49C6-987F-DA3606C737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61E4EE-16F6-4551-B7B1-E4465D7C923A}"/>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139897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CA900-F70F-4169-94AB-D1744B70F9D8}"/>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3" name="Footer Placeholder 2">
            <a:extLst>
              <a:ext uri="{FF2B5EF4-FFF2-40B4-BE49-F238E27FC236}">
                <a16:creationId xmlns:a16="http://schemas.microsoft.com/office/drawing/2014/main" id="{CBBC944B-625A-48C6-B6FB-B1EB7D58A8A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04D647-B341-41B5-97D8-AD6CF4C12486}"/>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209039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17FA-75ED-4954-96EC-98CFE3544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7F2BE1-3B33-4EE5-8FDD-B962EBD0D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884EA4-BEE1-46F8-BE91-B703D12FA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394157-7E06-49EE-B1B3-E7A279BECA11}"/>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6" name="Footer Placeholder 5">
            <a:extLst>
              <a:ext uri="{FF2B5EF4-FFF2-40B4-BE49-F238E27FC236}">
                <a16:creationId xmlns:a16="http://schemas.microsoft.com/office/drawing/2014/main" id="{9B44D6B6-915D-4D62-A69C-C263CBAC18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B12F30-DFFA-4071-9444-08464E37EF33}"/>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75501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3CD8-E15E-48EE-A03E-F652F6D14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A151CD-94F0-42B6-A525-F47DF6491D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01DCBD4-6FD1-4C8C-A139-76D229872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A6E49-4306-497C-9781-99EBACDD3849}"/>
              </a:ext>
            </a:extLst>
          </p:cNvPr>
          <p:cNvSpPr>
            <a:spLocks noGrp="1"/>
          </p:cNvSpPr>
          <p:nvPr>
            <p:ph type="dt" sz="half" idx="10"/>
          </p:nvPr>
        </p:nvSpPr>
        <p:spPr/>
        <p:txBody>
          <a:bodyPr/>
          <a:lstStyle/>
          <a:p>
            <a:fld id="{AD6B7774-91DF-4F35-BE0F-B55A34C0A0D5}" type="datetimeFigureOut">
              <a:rPr lang="en-GB" smtClean="0"/>
              <a:t>13/09/2023</a:t>
            </a:fld>
            <a:endParaRPr lang="en-GB"/>
          </a:p>
        </p:txBody>
      </p:sp>
      <p:sp>
        <p:nvSpPr>
          <p:cNvPr id="6" name="Footer Placeholder 5">
            <a:extLst>
              <a:ext uri="{FF2B5EF4-FFF2-40B4-BE49-F238E27FC236}">
                <a16:creationId xmlns:a16="http://schemas.microsoft.com/office/drawing/2014/main" id="{021186A3-1BB4-4499-A46B-48A7CF0E8F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DC74EE-9A75-4FB4-874E-809E3A1C438C}"/>
              </a:ext>
            </a:extLst>
          </p:cNvPr>
          <p:cNvSpPr>
            <a:spLocks noGrp="1"/>
          </p:cNvSpPr>
          <p:nvPr>
            <p:ph type="sldNum" sz="quarter" idx="12"/>
          </p:nvPr>
        </p:nvSpPr>
        <p:spPr/>
        <p:txBody>
          <a:bodyPr/>
          <a:lstStyle/>
          <a:p>
            <a:fld id="{A332669A-BB57-490C-9168-FC0ED251D9A8}" type="slidenum">
              <a:rPr lang="en-GB" smtClean="0"/>
              <a:t>‹#›</a:t>
            </a:fld>
            <a:endParaRPr lang="en-GB"/>
          </a:p>
        </p:txBody>
      </p:sp>
    </p:spTree>
    <p:extLst>
      <p:ext uri="{BB962C8B-B14F-4D97-AF65-F5344CB8AC3E}">
        <p14:creationId xmlns:p14="http://schemas.microsoft.com/office/powerpoint/2010/main" val="405437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FC27BF-1DA8-4458-87E2-AD68CA3B7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CF01C2-75A6-4E59-882A-C1521B7CB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C2EEC0-3E13-4E14-9D8F-08C328936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B7774-91DF-4F35-BE0F-B55A34C0A0D5}" type="datetimeFigureOut">
              <a:rPr lang="en-GB" smtClean="0"/>
              <a:t>13/09/2023</a:t>
            </a:fld>
            <a:endParaRPr lang="en-GB"/>
          </a:p>
        </p:txBody>
      </p:sp>
      <p:sp>
        <p:nvSpPr>
          <p:cNvPr id="5" name="Footer Placeholder 4">
            <a:extLst>
              <a:ext uri="{FF2B5EF4-FFF2-40B4-BE49-F238E27FC236}">
                <a16:creationId xmlns:a16="http://schemas.microsoft.com/office/drawing/2014/main" id="{93A0573A-1C74-4319-94FC-F27E18945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1E05590-355D-4C42-AB20-31C4EECCD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2669A-BB57-490C-9168-FC0ED251D9A8}" type="slidenum">
              <a:rPr lang="en-GB" smtClean="0"/>
              <a:t>‹#›</a:t>
            </a:fld>
            <a:endParaRPr lang="en-GB"/>
          </a:p>
        </p:txBody>
      </p:sp>
    </p:spTree>
    <p:extLst>
      <p:ext uri="{BB962C8B-B14F-4D97-AF65-F5344CB8AC3E}">
        <p14:creationId xmlns:p14="http://schemas.microsoft.com/office/powerpoint/2010/main" val="2586497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09A9-3FEC-44D7-B6B7-87DD508DDFC8}"/>
              </a:ext>
            </a:extLst>
          </p:cNvPr>
          <p:cNvSpPr>
            <a:spLocks noGrp="1"/>
          </p:cNvSpPr>
          <p:nvPr>
            <p:ph type="ctrTitle"/>
          </p:nvPr>
        </p:nvSpPr>
        <p:spPr/>
        <p:txBody>
          <a:bodyPr/>
          <a:lstStyle/>
          <a:p>
            <a:r>
              <a:rPr lang="en-GB" dirty="0"/>
              <a:t>Data Analysis for the Social Sciences</a:t>
            </a:r>
          </a:p>
        </p:txBody>
      </p:sp>
      <p:sp>
        <p:nvSpPr>
          <p:cNvPr id="3" name="Subtitle 2">
            <a:extLst>
              <a:ext uri="{FF2B5EF4-FFF2-40B4-BE49-F238E27FC236}">
                <a16:creationId xmlns:a16="http://schemas.microsoft.com/office/drawing/2014/main" id="{6B0136C7-D14B-4A48-92C3-E3B63269A801}"/>
              </a:ext>
            </a:extLst>
          </p:cNvPr>
          <p:cNvSpPr>
            <a:spLocks noGrp="1"/>
          </p:cNvSpPr>
          <p:nvPr>
            <p:ph type="subTitle" idx="1"/>
          </p:nvPr>
        </p:nvSpPr>
        <p:spPr/>
        <p:txBody>
          <a:bodyPr/>
          <a:lstStyle/>
          <a:p>
            <a:endParaRPr lang="en-GB" dirty="0"/>
          </a:p>
          <a:p>
            <a:r>
              <a:rPr lang="en-GB" dirty="0"/>
              <a:t>Quantitative Data Analysis I</a:t>
            </a:r>
          </a:p>
          <a:p>
            <a:r>
              <a:rPr lang="en-GB" dirty="0"/>
              <a:t>2023-09-19</a:t>
            </a:r>
          </a:p>
        </p:txBody>
      </p:sp>
    </p:spTree>
    <p:extLst>
      <p:ext uri="{BB962C8B-B14F-4D97-AF65-F5344CB8AC3E}">
        <p14:creationId xmlns:p14="http://schemas.microsoft.com/office/powerpoint/2010/main" val="269567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Conceptualisation</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endParaRPr lang="en-GB" dirty="0"/>
          </a:p>
          <a:p>
            <a:pPr marL="0" indent="0">
              <a:lnSpc>
                <a:spcPct val="120000"/>
              </a:lnSpc>
              <a:spcAft>
                <a:spcPts val="600"/>
              </a:spcAft>
              <a:buNone/>
            </a:pPr>
            <a:br>
              <a:rPr lang="en-GB" dirty="0"/>
            </a:br>
            <a:r>
              <a:rPr lang="en-GB" dirty="0"/>
              <a:t>Unit of analysis = Individual</a:t>
            </a:r>
          </a:p>
          <a:p>
            <a:pPr marL="0" indent="0">
              <a:lnSpc>
                <a:spcPct val="120000"/>
              </a:lnSpc>
              <a:spcAft>
                <a:spcPts val="600"/>
              </a:spcAft>
              <a:buNone/>
            </a:pPr>
            <a:endParaRPr lang="en-GB" dirty="0"/>
          </a:p>
        </p:txBody>
      </p:sp>
      <p:graphicFrame>
        <p:nvGraphicFramePr>
          <p:cNvPr id="4" name="Table 4">
            <a:extLst>
              <a:ext uri="{FF2B5EF4-FFF2-40B4-BE49-F238E27FC236}">
                <a16:creationId xmlns:a16="http://schemas.microsoft.com/office/drawing/2014/main" id="{3FB25F3B-096A-E99D-D71A-555000ECEA04}"/>
              </a:ext>
            </a:extLst>
          </p:cNvPr>
          <p:cNvGraphicFramePr>
            <a:graphicFrameLocks noGrp="1"/>
          </p:cNvGraphicFramePr>
          <p:nvPr>
            <p:extLst>
              <p:ext uri="{D42A27DB-BD31-4B8C-83A1-F6EECF244321}">
                <p14:modId xmlns:p14="http://schemas.microsoft.com/office/powerpoint/2010/main" val="939759351"/>
              </p:ext>
            </p:extLst>
          </p:nvPr>
        </p:nvGraphicFramePr>
        <p:xfrm>
          <a:off x="689113" y="3997785"/>
          <a:ext cx="10813774" cy="2683934"/>
        </p:xfrm>
        <a:graphic>
          <a:graphicData uri="http://schemas.openxmlformats.org/drawingml/2006/table">
            <a:tbl>
              <a:tblPr firstRow="1" bandRow="1">
                <a:tableStyleId>{5940675A-B579-460E-94D1-54222C63F5DA}</a:tableStyleId>
              </a:tblPr>
              <a:tblGrid>
                <a:gridCol w="2862470">
                  <a:extLst>
                    <a:ext uri="{9D8B030D-6E8A-4147-A177-3AD203B41FA5}">
                      <a16:colId xmlns:a16="http://schemas.microsoft.com/office/drawing/2014/main" val="2809048539"/>
                    </a:ext>
                  </a:extLst>
                </a:gridCol>
                <a:gridCol w="7951304">
                  <a:extLst>
                    <a:ext uri="{9D8B030D-6E8A-4147-A177-3AD203B41FA5}">
                      <a16:colId xmlns:a16="http://schemas.microsoft.com/office/drawing/2014/main" val="1501044630"/>
                    </a:ext>
                  </a:extLst>
                </a:gridCol>
              </a:tblGrid>
              <a:tr h="573156">
                <a:tc>
                  <a:txBody>
                    <a:bodyPr/>
                    <a:lstStyle/>
                    <a:p>
                      <a:r>
                        <a:rPr lang="en-GB" sz="2200" b="1" dirty="0"/>
                        <a:t>Object of inquiry / Topic</a:t>
                      </a:r>
                    </a:p>
                  </a:txBody>
                  <a:tcPr/>
                </a:tc>
                <a:tc>
                  <a:txBody>
                    <a:bodyPr/>
                    <a:lstStyle/>
                    <a:p>
                      <a:r>
                        <a:rPr lang="en-GB" sz="2200" b="1" dirty="0"/>
                        <a:t>Conceptualisation</a:t>
                      </a:r>
                    </a:p>
                  </a:txBody>
                  <a:tcPr/>
                </a:tc>
                <a:extLst>
                  <a:ext uri="{0D108BD9-81ED-4DB2-BD59-A6C34878D82A}">
                    <a16:rowId xmlns:a16="http://schemas.microsoft.com/office/drawing/2014/main" val="1859694180"/>
                  </a:ext>
                </a:extLst>
              </a:tr>
              <a:tr h="960967">
                <a:tc>
                  <a:txBody>
                    <a:bodyPr/>
                    <a:lstStyle/>
                    <a:p>
                      <a:r>
                        <a:rPr lang="en-GB" sz="2200" dirty="0"/>
                        <a:t>Food insecurity</a:t>
                      </a:r>
                    </a:p>
                  </a:txBody>
                  <a:tcPr/>
                </a:tc>
                <a:tc>
                  <a:txBody>
                    <a:bodyPr/>
                    <a:lstStyle/>
                    <a:p>
                      <a:endParaRPr lang="en-GB" sz="2200" dirty="0"/>
                    </a:p>
                  </a:txBody>
                  <a:tcPr/>
                </a:tc>
                <a:extLst>
                  <a:ext uri="{0D108BD9-81ED-4DB2-BD59-A6C34878D82A}">
                    <a16:rowId xmlns:a16="http://schemas.microsoft.com/office/drawing/2014/main" val="1926285083"/>
                  </a:ext>
                </a:extLst>
              </a:tr>
              <a:tr h="960967">
                <a:tc>
                  <a:txBody>
                    <a:bodyPr/>
                    <a:lstStyle/>
                    <a:p>
                      <a:r>
                        <a:rPr lang="en-GB" sz="2200" dirty="0"/>
                        <a:t>General wellbeing</a:t>
                      </a:r>
                    </a:p>
                  </a:txBody>
                  <a:tcPr/>
                </a:tc>
                <a:tc>
                  <a:txBody>
                    <a:bodyPr/>
                    <a:lstStyle/>
                    <a:p>
                      <a:endParaRPr lang="en-GB" sz="2200" dirty="0"/>
                    </a:p>
                  </a:txBody>
                  <a:tcPr/>
                </a:tc>
                <a:extLst>
                  <a:ext uri="{0D108BD9-81ED-4DB2-BD59-A6C34878D82A}">
                    <a16:rowId xmlns:a16="http://schemas.microsoft.com/office/drawing/2014/main" val="1057544080"/>
                  </a:ext>
                </a:extLst>
              </a:tr>
            </a:tbl>
          </a:graphicData>
        </a:graphic>
      </p:graphicFrame>
    </p:spTree>
    <p:extLst>
      <p:ext uri="{BB962C8B-B14F-4D97-AF65-F5344CB8AC3E}">
        <p14:creationId xmlns:p14="http://schemas.microsoft.com/office/powerpoint/2010/main" val="387415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Operationalisation</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a:t>
            </a:r>
            <a:r>
              <a:rPr lang="en-GB" i="1" dirty="0"/>
              <a:t>We must convert our ideas about social phenomena into data by deciding what to measure and </a:t>
            </a:r>
            <a:r>
              <a:rPr lang="en-GB" b="1" i="1" dirty="0"/>
              <a:t>how to measure it</a:t>
            </a:r>
            <a:r>
              <a:rPr lang="en-GB" i="1" dirty="0"/>
              <a:t>.</a:t>
            </a:r>
            <a:r>
              <a:rPr lang="en-GB" dirty="0"/>
              <a:t>” (</a:t>
            </a:r>
            <a:r>
              <a:rPr lang="en-GB" dirty="0" err="1"/>
              <a:t>Agresti</a:t>
            </a:r>
            <a:r>
              <a:rPr lang="en-GB" dirty="0"/>
              <a:t>, 2018: 23)</a:t>
            </a:r>
          </a:p>
          <a:p>
            <a:pPr marL="0" indent="0">
              <a:lnSpc>
                <a:spcPct val="120000"/>
              </a:lnSpc>
              <a:spcAft>
                <a:spcPts val="600"/>
              </a:spcAft>
              <a:buNone/>
            </a:pPr>
            <a:r>
              <a:rPr lang="en-GB" dirty="0"/>
              <a:t>Unit of analysis = Individual</a:t>
            </a:r>
          </a:p>
          <a:p>
            <a:pPr marL="0" indent="0">
              <a:lnSpc>
                <a:spcPct val="120000"/>
              </a:lnSpc>
              <a:spcAft>
                <a:spcPts val="600"/>
              </a:spcAft>
              <a:buNone/>
            </a:pPr>
            <a:endParaRPr lang="en-GB" dirty="0"/>
          </a:p>
        </p:txBody>
      </p:sp>
      <p:graphicFrame>
        <p:nvGraphicFramePr>
          <p:cNvPr id="4" name="Table 4">
            <a:extLst>
              <a:ext uri="{FF2B5EF4-FFF2-40B4-BE49-F238E27FC236}">
                <a16:creationId xmlns:a16="http://schemas.microsoft.com/office/drawing/2014/main" id="{3FB25F3B-096A-E99D-D71A-555000ECEA04}"/>
              </a:ext>
            </a:extLst>
          </p:cNvPr>
          <p:cNvGraphicFramePr>
            <a:graphicFrameLocks noGrp="1"/>
          </p:cNvGraphicFramePr>
          <p:nvPr>
            <p:extLst>
              <p:ext uri="{D42A27DB-BD31-4B8C-83A1-F6EECF244321}">
                <p14:modId xmlns:p14="http://schemas.microsoft.com/office/powerpoint/2010/main" val="3006922438"/>
              </p:ext>
            </p:extLst>
          </p:nvPr>
        </p:nvGraphicFramePr>
        <p:xfrm>
          <a:off x="689113" y="3997785"/>
          <a:ext cx="10813773" cy="2194560"/>
        </p:xfrm>
        <a:graphic>
          <a:graphicData uri="http://schemas.openxmlformats.org/drawingml/2006/table">
            <a:tbl>
              <a:tblPr firstRow="1" bandRow="1">
                <a:tableStyleId>{5940675A-B579-460E-94D1-54222C63F5DA}</a:tableStyleId>
              </a:tblPr>
              <a:tblGrid>
                <a:gridCol w="1649559">
                  <a:extLst>
                    <a:ext uri="{9D8B030D-6E8A-4147-A177-3AD203B41FA5}">
                      <a16:colId xmlns:a16="http://schemas.microsoft.com/office/drawing/2014/main" val="2809048539"/>
                    </a:ext>
                  </a:extLst>
                </a:gridCol>
                <a:gridCol w="4009119">
                  <a:extLst>
                    <a:ext uri="{9D8B030D-6E8A-4147-A177-3AD203B41FA5}">
                      <a16:colId xmlns:a16="http://schemas.microsoft.com/office/drawing/2014/main" val="1501044630"/>
                    </a:ext>
                  </a:extLst>
                </a:gridCol>
                <a:gridCol w="5155095">
                  <a:extLst>
                    <a:ext uri="{9D8B030D-6E8A-4147-A177-3AD203B41FA5}">
                      <a16:colId xmlns:a16="http://schemas.microsoft.com/office/drawing/2014/main" val="4152080220"/>
                    </a:ext>
                  </a:extLst>
                </a:gridCol>
              </a:tblGrid>
              <a:tr h="573156">
                <a:tc>
                  <a:txBody>
                    <a:bodyPr/>
                    <a:lstStyle/>
                    <a:p>
                      <a:r>
                        <a:rPr lang="en-GB" sz="2200" b="1" dirty="0"/>
                        <a:t>Object of inquiry / Topic</a:t>
                      </a:r>
                    </a:p>
                  </a:txBody>
                  <a:tcPr/>
                </a:tc>
                <a:tc>
                  <a:txBody>
                    <a:bodyPr/>
                    <a:lstStyle/>
                    <a:p>
                      <a:r>
                        <a:rPr lang="en-GB" sz="2200" b="1" dirty="0"/>
                        <a:t>Conceptualisation</a:t>
                      </a:r>
                    </a:p>
                  </a:txBody>
                  <a:tcPr/>
                </a:tc>
                <a:tc>
                  <a:txBody>
                    <a:bodyPr/>
                    <a:lstStyle/>
                    <a:p>
                      <a:r>
                        <a:rPr lang="en-GB" sz="2200" b="1" dirty="0"/>
                        <a:t>Operationalisation</a:t>
                      </a:r>
                    </a:p>
                  </a:txBody>
                  <a:tcPr/>
                </a:tc>
                <a:extLst>
                  <a:ext uri="{0D108BD9-81ED-4DB2-BD59-A6C34878D82A}">
                    <a16:rowId xmlns:a16="http://schemas.microsoft.com/office/drawing/2014/main" val="1859694180"/>
                  </a:ext>
                </a:extLst>
              </a:tr>
              <a:tr h="960967">
                <a:tc>
                  <a:txBody>
                    <a:bodyPr/>
                    <a:lstStyle/>
                    <a:p>
                      <a:r>
                        <a:rPr lang="en-GB" sz="2200" dirty="0"/>
                        <a:t>Fuel poverty</a:t>
                      </a:r>
                    </a:p>
                  </a:txBody>
                  <a:tcPr/>
                </a:tc>
                <a:tc>
                  <a:txBody>
                    <a:bodyPr/>
                    <a:lstStyle/>
                    <a:p>
                      <a:r>
                        <a:rPr lang="en-GB" sz="2200" dirty="0"/>
                        <a:t>Spending more than 10% of net household income on energy costs</a:t>
                      </a:r>
                    </a:p>
                  </a:txBody>
                  <a:tcPr/>
                </a:tc>
                <a:tc>
                  <a:txBody>
                    <a:bodyPr/>
                    <a:lstStyle/>
                    <a:p>
                      <a:r>
                        <a:rPr lang="en-GB" sz="2200" dirty="0"/>
                        <a:t>?</a:t>
                      </a:r>
                    </a:p>
                  </a:txBody>
                  <a:tcPr/>
                </a:tc>
                <a:extLst>
                  <a:ext uri="{0D108BD9-81ED-4DB2-BD59-A6C34878D82A}">
                    <a16:rowId xmlns:a16="http://schemas.microsoft.com/office/drawing/2014/main" val="1926285083"/>
                  </a:ext>
                </a:extLst>
              </a:tr>
            </a:tbl>
          </a:graphicData>
        </a:graphic>
      </p:graphicFrame>
    </p:spTree>
    <p:extLst>
      <p:ext uri="{BB962C8B-B14F-4D97-AF65-F5344CB8AC3E}">
        <p14:creationId xmlns:p14="http://schemas.microsoft.com/office/powerpoint/2010/main" val="288927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Operationalisation</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endParaRPr lang="en-GB" dirty="0"/>
          </a:p>
        </p:txBody>
      </p:sp>
      <p:pic>
        <p:nvPicPr>
          <p:cNvPr id="6" name="Picture 5">
            <a:extLst>
              <a:ext uri="{FF2B5EF4-FFF2-40B4-BE49-F238E27FC236}">
                <a16:creationId xmlns:a16="http://schemas.microsoft.com/office/drawing/2014/main" id="{7DF9768D-9AE7-1A00-B0C4-055A7F6A27FA}"/>
              </a:ext>
            </a:extLst>
          </p:cNvPr>
          <p:cNvPicPr>
            <a:picLocks noChangeAspect="1"/>
          </p:cNvPicPr>
          <p:nvPr/>
        </p:nvPicPr>
        <p:blipFill rotWithShape="1">
          <a:blip r:embed="rId3"/>
          <a:srcRect l="1260" t="10526" r="70854" b="79840"/>
          <a:stretch/>
        </p:blipFill>
        <p:spPr>
          <a:xfrm>
            <a:off x="1987826" y="2404406"/>
            <a:ext cx="8216348" cy="3193775"/>
          </a:xfrm>
          <a:prstGeom prst="rect">
            <a:avLst/>
          </a:prstGeom>
        </p:spPr>
      </p:pic>
    </p:spTree>
    <p:extLst>
      <p:ext uri="{BB962C8B-B14F-4D97-AF65-F5344CB8AC3E}">
        <p14:creationId xmlns:p14="http://schemas.microsoft.com/office/powerpoint/2010/main" val="326784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Operationalisation</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a:t>
            </a:r>
            <a:r>
              <a:rPr lang="en-GB" i="1" dirty="0"/>
              <a:t>We must convert our ideas about social phenomena into data by deciding what to measure and </a:t>
            </a:r>
            <a:r>
              <a:rPr lang="en-GB" b="1" i="1" dirty="0"/>
              <a:t>how to measure it</a:t>
            </a:r>
            <a:r>
              <a:rPr lang="en-GB" i="1" dirty="0"/>
              <a:t>.</a:t>
            </a:r>
            <a:r>
              <a:rPr lang="en-GB" dirty="0"/>
              <a:t>” (</a:t>
            </a:r>
            <a:r>
              <a:rPr lang="en-GB" dirty="0" err="1"/>
              <a:t>Agresti</a:t>
            </a:r>
            <a:r>
              <a:rPr lang="en-GB" dirty="0"/>
              <a:t>, 2018: 23)</a:t>
            </a:r>
          </a:p>
          <a:p>
            <a:pPr marL="0" indent="0">
              <a:lnSpc>
                <a:spcPct val="120000"/>
              </a:lnSpc>
              <a:spcAft>
                <a:spcPts val="600"/>
              </a:spcAft>
              <a:buNone/>
            </a:pPr>
            <a:r>
              <a:rPr lang="en-GB" dirty="0"/>
              <a:t>Unit of analysis = Individual</a:t>
            </a:r>
          </a:p>
          <a:p>
            <a:pPr marL="0" indent="0">
              <a:lnSpc>
                <a:spcPct val="120000"/>
              </a:lnSpc>
              <a:spcAft>
                <a:spcPts val="600"/>
              </a:spcAft>
              <a:buNone/>
            </a:pPr>
            <a:endParaRPr lang="en-GB" dirty="0"/>
          </a:p>
        </p:txBody>
      </p:sp>
      <p:graphicFrame>
        <p:nvGraphicFramePr>
          <p:cNvPr id="4" name="Table 4">
            <a:extLst>
              <a:ext uri="{FF2B5EF4-FFF2-40B4-BE49-F238E27FC236}">
                <a16:creationId xmlns:a16="http://schemas.microsoft.com/office/drawing/2014/main" id="{3FB25F3B-096A-E99D-D71A-555000ECEA04}"/>
              </a:ext>
            </a:extLst>
          </p:cNvPr>
          <p:cNvGraphicFramePr>
            <a:graphicFrameLocks noGrp="1"/>
          </p:cNvGraphicFramePr>
          <p:nvPr>
            <p:extLst>
              <p:ext uri="{D42A27DB-BD31-4B8C-83A1-F6EECF244321}">
                <p14:modId xmlns:p14="http://schemas.microsoft.com/office/powerpoint/2010/main" val="4256539813"/>
              </p:ext>
            </p:extLst>
          </p:nvPr>
        </p:nvGraphicFramePr>
        <p:xfrm>
          <a:off x="689113" y="3997785"/>
          <a:ext cx="10813773" cy="1859280"/>
        </p:xfrm>
        <a:graphic>
          <a:graphicData uri="http://schemas.openxmlformats.org/drawingml/2006/table">
            <a:tbl>
              <a:tblPr firstRow="1" bandRow="1">
                <a:tableStyleId>{5940675A-B579-460E-94D1-54222C63F5DA}</a:tableStyleId>
              </a:tblPr>
              <a:tblGrid>
                <a:gridCol w="1649559">
                  <a:extLst>
                    <a:ext uri="{9D8B030D-6E8A-4147-A177-3AD203B41FA5}">
                      <a16:colId xmlns:a16="http://schemas.microsoft.com/office/drawing/2014/main" val="2809048539"/>
                    </a:ext>
                  </a:extLst>
                </a:gridCol>
                <a:gridCol w="4009119">
                  <a:extLst>
                    <a:ext uri="{9D8B030D-6E8A-4147-A177-3AD203B41FA5}">
                      <a16:colId xmlns:a16="http://schemas.microsoft.com/office/drawing/2014/main" val="1501044630"/>
                    </a:ext>
                  </a:extLst>
                </a:gridCol>
                <a:gridCol w="5155095">
                  <a:extLst>
                    <a:ext uri="{9D8B030D-6E8A-4147-A177-3AD203B41FA5}">
                      <a16:colId xmlns:a16="http://schemas.microsoft.com/office/drawing/2014/main" val="4152080220"/>
                    </a:ext>
                  </a:extLst>
                </a:gridCol>
              </a:tblGrid>
              <a:tr h="573156">
                <a:tc>
                  <a:txBody>
                    <a:bodyPr/>
                    <a:lstStyle/>
                    <a:p>
                      <a:r>
                        <a:rPr lang="en-GB" sz="2200" b="1" dirty="0"/>
                        <a:t>Object / Topic</a:t>
                      </a:r>
                    </a:p>
                  </a:txBody>
                  <a:tcPr/>
                </a:tc>
                <a:tc>
                  <a:txBody>
                    <a:bodyPr/>
                    <a:lstStyle/>
                    <a:p>
                      <a:r>
                        <a:rPr lang="en-GB" sz="2200" b="1" dirty="0"/>
                        <a:t>Conceptualisation</a:t>
                      </a:r>
                    </a:p>
                  </a:txBody>
                  <a:tcPr/>
                </a:tc>
                <a:tc>
                  <a:txBody>
                    <a:bodyPr/>
                    <a:lstStyle/>
                    <a:p>
                      <a:r>
                        <a:rPr lang="en-GB" sz="2200" b="1" dirty="0"/>
                        <a:t>Operationalisation</a:t>
                      </a:r>
                    </a:p>
                  </a:txBody>
                  <a:tcPr/>
                </a:tc>
                <a:extLst>
                  <a:ext uri="{0D108BD9-81ED-4DB2-BD59-A6C34878D82A}">
                    <a16:rowId xmlns:a16="http://schemas.microsoft.com/office/drawing/2014/main" val="1859694180"/>
                  </a:ext>
                </a:extLst>
              </a:tr>
              <a:tr h="960967">
                <a:tc>
                  <a:txBody>
                    <a:bodyPr/>
                    <a:lstStyle/>
                    <a:p>
                      <a:r>
                        <a:rPr lang="en-GB" sz="2200" dirty="0"/>
                        <a:t>Fuel poverty</a:t>
                      </a:r>
                    </a:p>
                  </a:txBody>
                  <a:tcPr/>
                </a:tc>
                <a:tc>
                  <a:txBody>
                    <a:bodyPr/>
                    <a:lstStyle/>
                    <a:p>
                      <a:r>
                        <a:rPr lang="en-GB" sz="2200" dirty="0"/>
                        <a:t>Spending more than 10% of net household income on energy costs</a:t>
                      </a:r>
                    </a:p>
                  </a:txBody>
                  <a:tcPr/>
                </a:tc>
                <a:tc>
                  <a:txBody>
                    <a:bodyPr/>
                    <a:lstStyle/>
                    <a:p>
                      <a:r>
                        <a:rPr lang="en-GB" sz="2200" dirty="0"/>
                        <a:t>Categorical variable with two categories:</a:t>
                      </a:r>
                    </a:p>
                    <a:p>
                      <a:pPr marL="342900" indent="-342900">
                        <a:buFont typeface="Arial" panose="020B0604020202020204" pitchFamily="34" charset="0"/>
                        <a:buChar char="•"/>
                      </a:pPr>
                      <a:r>
                        <a:rPr lang="en-GB" sz="2200" dirty="0"/>
                        <a:t>In fuel poverty (1)</a:t>
                      </a:r>
                    </a:p>
                    <a:p>
                      <a:pPr marL="342900" indent="-342900">
                        <a:buFont typeface="Arial" panose="020B0604020202020204" pitchFamily="34" charset="0"/>
                        <a:buChar char="•"/>
                      </a:pPr>
                      <a:r>
                        <a:rPr lang="en-GB" sz="2200" dirty="0"/>
                        <a:t>Not in fuel poverty (0)</a:t>
                      </a:r>
                    </a:p>
                  </a:txBody>
                  <a:tcPr/>
                </a:tc>
                <a:extLst>
                  <a:ext uri="{0D108BD9-81ED-4DB2-BD59-A6C34878D82A}">
                    <a16:rowId xmlns:a16="http://schemas.microsoft.com/office/drawing/2014/main" val="1926285083"/>
                  </a:ext>
                </a:extLst>
              </a:tr>
            </a:tbl>
          </a:graphicData>
        </a:graphic>
      </p:graphicFrame>
    </p:spTree>
    <p:extLst>
      <p:ext uri="{BB962C8B-B14F-4D97-AF65-F5344CB8AC3E}">
        <p14:creationId xmlns:p14="http://schemas.microsoft.com/office/powerpoint/2010/main" val="28312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Operationalisation</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endParaRPr lang="en-GB" dirty="0"/>
          </a:p>
        </p:txBody>
      </p:sp>
      <p:pic>
        <p:nvPicPr>
          <p:cNvPr id="5" name="Picture 4">
            <a:extLst>
              <a:ext uri="{FF2B5EF4-FFF2-40B4-BE49-F238E27FC236}">
                <a16:creationId xmlns:a16="http://schemas.microsoft.com/office/drawing/2014/main" id="{E427A9C8-22A9-5905-CE45-682D9A6788C9}"/>
              </a:ext>
            </a:extLst>
          </p:cNvPr>
          <p:cNvPicPr>
            <a:picLocks noChangeAspect="1"/>
          </p:cNvPicPr>
          <p:nvPr/>
        </p:nvPicPr>
        <p:blipFill rotWithShape="1">
          <a:blip r:embed="rId3"/>
          <a:srcRect l="1441" t="10700" r="70799" b="79664"/>
          <a:stretch/>
        </p:blipFill>
        <p:spPr>
          <a:xfrm>
            <a:off x="2206486" y="2482332"/>
            <a:ext cx="7779027" cy="3037923"/>
          </a:xfrm>
          <a:prstGeom prst="rect">
            <a:avLst/>
          </a:prstGeom>
        </p:spPr>
      </p:pic>
    </p:spTree>
    <p:extLst>
      <p:ext uri="{BB962C8B-B14F-4D97-AF65-F5344CB8AC3E}">
        <p14:creationId xmlns:p14="http://schemas.microsoft.com/office/powerpoint/2010/main" val="341832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endParaRPr lang="en-GB" b="1" dirty="0"/>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gn="ctr">
              <a:lnSpc>
                <a:spcPct val="120000"/>
              </a:lnSpc>
              <a:spcAft>
                <a:spcPts val="600"/>
              </a:spcAft>
              <a:buNone/>
            </a:pPr>
            <a:br>
              <a:rPr lang="en-GB" sz="7000" b="1" dirty="0"/>
            </a:br>
            <a:r>
              <a:rPr lang="en-GB" sz="7000" b="1" dirty="0"/>
              <a:t>Measuring</a:t>
            </a:r>
          </a:p>
        </p:txBody>
      </p:sp>
    </p:spTree>
    <p:extLst>
      <p:ext uri="{BB962C8B-B14F-4D97-AF65-F5344CB8AC3E}">
        <p14:creationId xmlns:p14="http://schemas.microsoft.com/office/powerpoint/2010/main" val="328371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Measurement</a:t>
            </a:r>
          </a:p>
        </p:txBody>
      </p:sp>
      <p:sp>
        <p:nvSpPr>
          <p:cNvPr id="3" name="Content Placeholder 2">
            <a:extLst>
              <a:ext uri="{FF2B5EF4-FFF2-40B4-BE49-F238E27FC236}">
                <a16:creationId xmlns:a16="http://schemas.microsoft.com/office/drawing/2014/main" id="{18FD8B0F-9948-40FC-8191-9D410EF674B7}"/>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r">
              <a:buNone/>
            </a:pPr>
            <a:endParaRPr lang="en-GB" dirty="0"/>
          </a:p>
        </p:txBody>
      </p:sp>
      <p:graphicFrame>
        <p:nvGraphicFramePr>
          <p:cNvPr id="4" name="Content Placeholder 3">
            <a:extLst>
              <a:ext uri="{FF2B5EF4-FFF2-40B4-BE49-F238E27FC236}">
                <a16:creationId xmlns:a16="http://schemas.microsoft.com/office/drawing/2014/main" id="{2D288A73-34C1-42A6-A856-4CBED2BDDB52}"/>
              </a:ext>
            </a:extLst>
          </p:cNvPr>
          <p:cNvGraphicFramePr>
            <a:graphicFrameLocks/>
          </p:cNvGraphicFramePr>
          <p:nvPr>
            <p:extLst>
              <p:ext uri="{D42A27DB-BD31-4B8C-83A1-F6EECF244321}">
                <p14:modId xmlns:p14="http://schemas.microsoft.com/office/powerpoint/2010/main" val="770508935"/>
              </p:ext>
            </p:extLst>
          </p:nvPr>
        </p:nvGraphicFramePr>
        <p:xfrm>
          <a:off x="838200" y="1932842"/>
          <a:ext cx="10427676" cy="4351339"/>
        </p:xfrm>
        <a:graphic>
          <a:graphicData uri="http://schemas.openxmlformats.org/drawingml/2006/table">
            <a:tbl>
              <a:tblPr firstRow="1" bandRow="1">
                <a:tableStyleId>{2D5ABB26-0587-4C30-8999-92F81FD0307C}</a:tableStyleId>
              </a:tblPr>
              <a:tblGrid>
                <a:gridCol w="2624421">
                  <a:extLst>
                    <a:ext uri="{9D8B030D-6E8A-4147-A177-3AD203B41FA5}">
                      <a16:colId xmlns:a16="http://schemas.microsoft.com/office/drawing/2014/main" val="543953115"/>
                    </a:ext>
                  </a:extLst>
                </a:gridCol>
                <a:gridCol w="2624421">
                  <a:extLst>
                    <a:ext uri="{9D8B030D-6E8A-4147-A177-3AD203B41FA5}">
                      <a16:colId xmlns:a16="http://schemas.microsoft.com/office/drawing/2014/main" val="1811549420"/>
                    </a:ext>
                  </a:extLst>
                </a:gridCol>
                <a:gridCol w="2682027">
                  <a:extLst>
                    <a:ext uri="{9D8B030D-6E8A-4147-A177-3AD203B41FA5}">
                      <a16:colId xmlns:a16="http://schemas.microsoft.com/office/drawing/2014/main" val="1422632710"/>
                    </a:ext>
                  </a:extLst>
                </a:gridCol>
                <a:gridCol w="2496807">
                  <a:extLst>
                    <a:ext uri="{9D8B030D-6E8A-4147-A177-3AD203B41FA5}">
                      <a16:colId xmlns:a16="http://schemas.microsoft.com/office/drawing/2014/main" val="3330882154"/>
                    </a:ext>
                  </a:extLst>
                </a:gridCol>
              </a:tblGrid>
              <a:tr h="1056938">
                <a:tc>
                  <a:txBody>
                    <a:bodyPr/>
                    <a:lstStyle/>
                    <a:p>
                      <a:pPr algn="ctr"/>
                      <a:r>
                        <a:rPr lang="en-GB" sz="2200" b="1" dirty="0"/>
                        <a:t>Measurement Scale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b="1" dirty="0"/>
                        <a:t>Level of Measurement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b="1"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b="1" dirty="0"/>
                        <a:t>Example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939039"/>
                  </a:ext>
                </a:extLst>
              </a:tr>
              <a:tr h="1056938">
                <a:tc>
                  <a:txBody>
                    <a:bodyPr/>
                    <a:lstStyle/>
                    <a:p>
                      <a:pPr algn="ctr"/>
                      <a:r>
                        <a:rPr lang="en-GB" sz="2200" dirty="0"/>
                        <a:t>Categorical</a:t>
                      </a:r>
                    </a:p>
                  </a:txBody>
                  <a:tcPr>
                    <a:lnT w="12700" cap="flat" cmpd="sng" algn="ctr">
                      <a:solidFill>
                        <a:schemeClr val="tx1"/>
                      </a:solidFill>
                      <a:prstDash val="solid"/>
                      <a:round/>
                      <a:headEnd type="none" w="med" len="med"/>
                      <a:tailEnd type="none" w="med" len="med"/>
                    </a:lnT>
                  </a:tcPr>
                </a:tc>
                <a:tc>
                  <a:txBody>
                    <a:bodyPr/>
                    <a:lstStyle/>
                    <a:p>
                      <a:pPr algn="ctr"/>
                      <a:r>
                        <a:rPr lang="en-GB" sz="2200" dirty="0"/>
                        <a:t>Nominal</a:t>
                      </a:r>
                    </a:p>
                  </a:txBody>
                  <a:tcPr>
                    <a:lnT w="12700" cap="flat" cmpd="sng" algn="ctr">
                      <a:solidFill>
                        <a:schemeClr val="tx1"/>
                      </a:solidFill>
                      <a:prstDash val="solid"/>
                      <a:round/>
                      <a:headEnd type="none" w="med" len="med"/>
                      <a:tailEnd type="none" w="med" len="med"/>
                    </a:lnT>
                  </a:tcPr>
                </a:tc>
                <a:tc>
                  <a:txBody>
                    <a:bodyPr/>
                    <a:lstStyle/>
                    <a:p>
                      <a:pPr algn="ctr"/>
                      <a:r>
                        <a:rPr lang="en-GB" sz="2200" dirty="0"/>
                        <a:t>Presence of some attribute</a:t>
                      </a:r>
                    </a:p>
                  </a:txBody>
                  <a:tcPr>
                    <a:lnT w="12700" cap="flat" cmpd="sng" algn="ctr">
                      <a:solidFill>
                        <a:schemeClr val="tx1"/>
                      </a:solidFill>
                      <a:prstDash val="solid"/>
                      <a:round/>
                      <a:headEnd type="none" w="med" len="med"/>
                      <a:tailEnd type="none" w="med" len="med"/>
                    </a:lnT>
                  </a:tcPr>
                </a:tc>
                <a:tc>
                  <a:txBody>
                    <a:bodyPr/>
                    <a:lstStyle/>
                    <a:p>
                      <a:pPr algn="ctr"/>
                      <a:r>
                        <a:rPr lang="en-GB" sz="2200" dirty="0"/>
                        <a:t>Sex at birth, Ethnicity</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61452380"/>
                  </a:ext>
                </a:extLst>
              </a:tr>
              <a:tr h="1056938">
                <a:tc>
                  <a:txBody>
                    <a:bodyPr/>
                    <a:lstStyle/>
                    <a:p>
                      <a:pPr algn="ctr"/>
                      <a:r>
                        <a:rPr lang="en-GB" sz="2200" dirty="0"/>
                        <a:t>Categorical</a:t>
                      </a:r>
                    </a:p>
                  </a:txBody>
                  <a:tcPr/>
                </a:tc>
                <a:tc>
                  <a:txBody>
                    <a:bodyPr/>
                    <a:lstStyle/>
                    <a:p>
                      <a:pPr algn="ctr"/>
                      <a:r>
                        <a:rPr lang="en-GB" sz="2200" dirty="0"/>
                        <a:t>Ordinal</a:t>
                      </a:r>
                    </a:p>
                  </a:txBody>
                  <a:tcPr/>
                </a:tc>
                <a:tc>
                  <a:txBody>
                    <a:bodyPr/>
                    <a:lstStyle/>
                    <a:p>
                      <a:pPr algn="ctr"/>
                      <a:r>
                        <a:rPr lang="en-GB" sz="2200" dirty="0"/>
                        <a:t>More or less of some attribute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Social class, Degree classification</a:t>
                      </a:r>
                    </a:p>
                  </a:txBody>
                  <a:tcPr/>
                </a:tc>
                <a:extLst>
                  <a:ext uri="{0D108BD9-81ED-4DB2-BD59-A6C34878D82A}">
                    <a16:rowId xmlns:a16="http://schemas.microsoft.com/office/drawing/2014/main" val="3368129855"/>
                  </a:ext>
                </a:extLst>
              </a:tr>
              <a:tr h="1180525">
                <a:tc>
                  <a:txBody>
                    <a:bodyPr/>
                    <a:lstStyle/>
                    <a:p>
                      <a:pPr algn="ctr"/>
                      <a:r>
                        <a:rPr lang="en-GB" sz="2200" dirty="0"/>
                        <a:t>Numeric</a:t>
                      </a:r>
                    </a:p>
                  </a:txBody>
                  <a:tcPr>
                    <a:lnB w="12700" cap="flat" cmpd="sng" algn="ctr">
                      <a:solidFill>
                        <a:schemeClr val="tx1"/>
                      </a:solidFill>
                      <a:prstDash val="solid"/>
                      <a:round/>
                      <a:headEnd type="none" w="med" len="med"/>
                      <a:tailEnd type="none" w="med" len="med"/>
                    </a:lnB>
                  </a:tcPr>
                </a:tc>
                <a:tc>
                  <a:txBody>
                    <a:bodyPr/>
                    <a:lstStyle/>
                    <a:p>
                      <a:pPr algn="ctr"/>
                      <a:r>
                        <a:rPr lang="en-GB" sz="2200" dirty="0"/>
                        <a:t>Interval</a:t>
                      </a:r>
                    </a:p>
                  </a:txBody>
                  <a:tcPr>
                    <a:lnB w="12700" cap="flat" cmpd="sng" algn="ctr">
                      <a:solidFill>
                        <a:schemeClr val="tx1"/>
                      </a:solidFill>
                      <a:prstDash val="solid"/>
                      <a:round/>
                      <a:headEnd type="none" w="med" len="med"/>
                      <a:tailEnd type="none" w="med" len="med"/>
                    </a:lnB>
                  </a:tcPr>
                </a:tc>
                <a:tc>
                  <a:txBody>
                    <a:bodyPr/>
                    <a:lstStyle/>
                    <a:p>
                      <a:pPr algn="ctr"/>
                      <a:r>
                        <a:rPr lang="en-GB" sz="2200" dirty="0"/>
                        <a:t>More or less of some attribute (and by how much)</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Income, Number of deaths, Age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262293"/>
                  </a:ext>
                </a:extLst>
              </a:tr>
            </a:tbl>
          </a:graphicData>
        </a:graphic>
      </p:graphicFrame>
    </p:spTree>
    <p:extLst>
      <p:ext uri="{BB962C8B-B14F-4D97-AF65-F5344CB8AC3E}">
        <p14:creationId xmlns:p14="http://schemas.microsoft.com/office/powerpoint/2010/main" val="305265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Measurement</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endParaRPr lang="en-GB" dirty="0"/>
          </a:p>
        </p:txBody>
      </p:sp>
      <p:pic>
        <p:nvPicPr>
          <p:cNvPr id="5" name="Picture 4">
            <a:extLst>
              <a:ext uri="{FF2B5EF4-FFF2-40B4-BE49-F238E27FC236}">
                <a16:creationId xmlns:a16="http://schemas.microsoft.com/office/drawing/2014/main" id="{E427A9C8-22A9-5905-CE45-682D9A6788C9}"/>
              </a:ext>
            </a:extLst>
          </p:cNvPr>
          <p:cNvPicPr>
            <a:picLocks noChangeAspect="1"/>
          </p:cNvPicPr>
          <p:nvPr/>
        </p:nvPicPr>
        <p:blipFill rotWithShape="1">
          <a:blip r:embed="rId3"/>
          <a:srcRect l="1441" t="10700" r="70799" b="79664"/>
          <a:stretch/>
        </p:blipFill>
        <p:spPr>
          <a:xfrm>
            <a:off x="2206486" y="2482332"/>
            <a:ext cx="7779027" cy="3037923"/>
          </a:xfrm>
          <a:prstGeom prst="rect">
            <a:avLst/>
          </a:prstGeom>
        </p:spPr>
      </p:pic>
    </p:spTree>
    <p:extLst>
      <p:ext uri="{BB962C8B-B14F-4D97-AF65-F5344CB8AC3E}">
        <p14:creationId xmlns:p14="http://schemas.microsoft.com/office/powerpoint/2010/main" val="3195897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Measurement</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a:xfrm>
            <a:off x="838200" y="1825625"/>
            <a:ext cx="10515600" cy="4351338"/>
          </a:xfrm>
        </p:spPr>
        <p:txBody>
          <a:bodyPr>
            <a:normAutofit/>
          </a:bodyPr>
          <a:lstStyle/>
          <a:p>
            <a:pPr marL="0" indent="0">
              <a:lnSpc>
                <a:spcPct val="120000"/>
              </a:lnSpc>
              <a:spcAft>
                <a:spcPts val="600"/>
              </a:spcAft>
              <a:buNone/>
            </a:pPr>
            <a:r>
              <a:rPr lang="en-GB" dirty="0"/>
              <a:t>Properties of good measures:</a:t>
            </a:r>
          </a:p>
          <a:p>
            <a:pPr marL="514350" indent="-514350">
              <a:lnSpc>
                <a:spcPct val="120000"/>
              </a:lnSpc>
              <a:spcAft>
                <a:spcPts val="600"/>
              </a:spcAft>
              <a:buFont typeface="+mj-lt"/>
              <a:buAutoNum type="arabicPeriod"/>
            </a:pPr>
            <a:r>
              <a:rPr lang="en-GB" dirty="0"/>
              <a:t>Reliable</a:t>
            </a:r>
          </a:p>
          <a:p>
            <a:pPr marL="514350" indent="-514350">
              <a:lnSpc>
                <a:spcPct val="120000"/>
              </a:lnSpc>
              <a:spcAft>
                <a:spcPts val="600"/>
              </a:spcAft>
              <a:buFont typeface="+mj-lt"/>
              <a:buAutoNum type="arabicPeriod"/>
            </a:pPr>
            <a:r>
              <a:rPr lang="en-GB" dirty="0"/>
              <a:t>Valid</a:t>
            </a:r>
          </a:p>
          <a:p>
            <a:pPr marL="0" indent="0">
              <a:lnSpc>
                <a:spcPct val="120000"/>
              </a:lnSpc>
              <a:spcAft>
                <a:spcPts val="600"/>
              </a:spcAft>
              <a:buNone/>
            </a:pPr>
            <a:endParaRPr lang="en-GB" dirty="0"/>
          </a:p>
        </p:txBody>
      </p:sp>
      <p:pic>
        <p:nvPicPr>
          <p:cNvPr id="5" name="Picture 2" descr="The best bathroom scales and smart body monitors to track your health">
            <a:extLst>
              <a:ext uri="{FF2B5EF4-FFF2-40B4-BE49-F238E27FC236}">
                <a16:creationId xmlns:a16="http://schemas.microsoft.com/office/drawing/2014/main" id="{95D51ED8-4EE3-6293-7994-43FFED707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450" y="2586038"/>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54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endParaRPr lang="en-GB" b="1" dirty="0"/>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gn="ctr">
              <a:lnSpc>
                <a:spcPct val="120000"/>
              </a:lnSpc>
              <a:spcAft>
                <a:spcPts val="600"/>
              </a:spcAft>
              <a:buNone/>
            </a:pPr>
            <a:br>
              <a:rPr lang="en-GB" sz="7000" b="1" dirty="0"/>
            </a:br>
            <a:r>
              <a:rPr lang="en-GB" sz="7000" b="1" dirty="0"/>
              <a:t>Data</a:t>
            </a:r>
          </a:p>
        </p:txBody>
      </p:sp>
    </p:spTree>
    <p:extLst>
      <p:ext uri="{BB962C8B-B14F-4D97-AF65-F5344CB8AC3E}">
        <p14:creationId xmlns:p14="http://schemas.microsoft.com/office/powerpoint/2010/main" val="305817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Numbers, numbers everywhere</a:t>
            </a:r>
          </a:p>
        </p:txBody>
      </p:sp>
      <p:pic>
        <p:nvPicPr>
          <p:cNvPr id="4" name="Picture 2" descr="Numbers Numbers everywhere: A colourful book of counting : Meredith,  Samantha, Walden, Libby: Amazon.co.uk: Books">
            <a:extLst>
              <a:ext uri="{FF2B5EF4-FFF2-40B4-BE49-F238E27FC236}">
                <a16:creationId xmlns:a16="http://schemas.microsoft.com/office/drawing/2014/main" id="{6C7D7EF1-0AB3-46C1-9CB9-E8441B1B0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3" y="1448527"/>
            <a:ext cx="3396842" cy="442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9C41954-48A2-4A58-B38C-B2D1437E4C23}"/>
              </a:ext>
            </a:extLst>
          </p:cNvPr>
          <p:cNvPicPr>
            <a:picLocks noChangeAspect="1"/>
          </p:cNvPicPr>
          <p:nvPr/>
        </p:nvPicPr>
        <p:blipFill>
          <a:blip r:embed="rId4"/>
          <a:stretch>
            <a:fillRect/>
          </a:stretch>
        </p:blipFill>
        <p:spPr>
          <a:xfrm>
            <a:off x="7197443" y="1448527"/>
            <a:ext cx="4156357" cy="2582591"/>
          </a:xfrm>
          <a:prstGeom prst="rect">
            <a:avLst/>
          </a:prstGeom>
        </p:spPr>
      </p:pic>
      <p:pic>
        <p:nvPicPr>
          <p:cNvPr id="1028" name="Picture 4" descr="A Feelings Thermometer is the Ultimate Counseling Tool - Social Emotional  Workshop">
            <a:extLst>
              <a:ext uri="{FF2B5EF4-FFF2-40B4-BE49-F238E27FC236}">
                <a16:creationId xmlns:a16="http://schemas.microsoft.com/office/drawing/2014/main" id="{EE76364F-9A33-4178-AA6F-C4A1ECCA301E}"/>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197443" y="4031118"/>
            <a:ext cx="4156357" cy="287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What are data?</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A collection of observations (</a:t>
            </a:r>
            <a:r>
              <a:rPr lang="en-GB" dirty="0" err="1"/>
              <a:t>Agresti</a:t>
            </a:r>
            <a:r>
              <a:rPr lang="en-GB" dirty="0"/>
              <a:t>, 2018):</a:t>
            </a:r>
          </a:p>
          <a:p>
            <a:pPr>
              <a:lnSpc>
                <a:spcPct val="120000"/>
              </a:lnSpc>
              <a:spcAft>
                <a:spcPts val="600"/>
              </a:spcAft>
            </a:pPr>
            <a:r>
              <a:rPr lang="en-GB" b="1" dirty="0"/>
              <a:t>An observation </a:t>
            </a:r>
            <a:r>
              <a:rPr lang="en-GB" dirty="0"/>
              <a:t>is a set of measurements for a case.</a:t>
            </a:r>
          </a:p>
          <a:p>
            <a:pPr>
              <a:lnSpc>
                <a:spcPct val="120000"/>
              </a:lnSpc>
              <a:spcAft>
                <a:spcPts val="600"/>
              </a:spcAft>
            </a:pPr>
            <a:r>
              <a:rPr lang="en-GB" b="1" dirty="0"/>
              <a:t>A measurement</a:t>
            </a:r>
            <a:r>
              <a:rPr lang="en-GB" dirty="0"/>
              <a:t> is a description of some characteristic of a case.</a:t>
            </a:r>
          </a:p>
          <a:p>
            <a:pPr>
              <a:lnSpc>
                <a:spcPct val="120000"/>
              </a:lnSpc>
              <a:spcAft>
                <a:spcPts val="600"/>
              </a:spcAft>
            </a:pPr>
            <a:r>
              <a:rPr lang="en-GB" b="1" dirty="0"/>
              <a:t>A case </a:t>
            </a:r>
            <a:r>
              <a:rPr lang="en-GB" dirty="0"/>
              <a:t>(or subject) is the entity we are observing e.g., individuals, countries, animals, companies, networks etc.</a:t>
            </a:r>
          </a:p>
        </p:txBody>
      </p:sp>
    </p:spTree>
    <p:extLst>
      <p:ext uri="{BB962C8B-B14F-4D97-AF65-F5344CB8AC3E}">
        <p14:creationId xmlns:p14="http://schemas.microsoft.com/office/powerpoint/2010/main" val="140626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What are quantitative data?</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A collection of observations in a particular format </a:t>
            </a:r>
            <a:r>
              <a:rPr lang="en-GB" b="1" dirty="0"/>
              <a:t>[Variable-by-case matrix]</a:t>
            </a:r>
          </a:p>
          <a:p>
            <a:pPr>
              <a:lnSpc>
                <a:spcPct val="120000"/>
              </a:lnSpc>
              <a:spcAft>
                <a:spcPts val="600"/>
              </a:spcAft>
            </a:pPr>
            <a:r>
              <a:rPr lang="en-GB" b="1" dirty="0"/>
              <a:t>Case</a:t>
            </a:r>
            <a:r>
              <a:rPr lang="en-GB" dirty="0"/>
              <a:t> = the entity we are observing e.g., individuals, countries, animals, companies, networks etc.</a:t>
            </a:r>
          </a:p>
          <a:p>
            <a:pPr>
              <a:lnSpc>
                <a:spcPct val="120000"/>
              </a:lnSpc>
              <a:spcAft>
                <a:spcPts val="600"/>
              </a:spcAft>
            </a:pPr>
            <a:r>
              <a:rPr lang="en-GB" b="1" dirty="0"/>
              <a:t>Variable</a:t>
            </a:r>
            <a:r>
              <a:rPr lang="en-GB" dirty="0"/>
              <a:t> = what we are measuring about a case e.g., a characteristic</a:t>
            </a:r>
          </a:p>
          <a:p>
            <a:pPr>
              <a:lnSpc>
                <a:spcPct val="120000"/>
              </a:lnSpc>
              <a:spcAft>
                <a:spcPts val="600"/>
              </a:spcAft>
            </a:pPr>
            <a:r>
              <a:rPr lang="en-GB" b="1" dirty="0"/>
              <a:t>Value</a:t>
            </a:r>
            <a:r>
              <a:rPr lang="en-GB" dirty="0"/>
              <a:t> = the result of measuring a variable for a given case (MacInnes, 2017)</a:t>
            </a:r>
          </a:p>
        </p:txBody>
      </p:sp>
    </p:spTree>
    <p:extLst>
      <p:ext uri="{BB962C8B-B14F-4D97-AF65-F5344CB8AC3E}">
        <p14:creationId xmlns:p14="http://schemas.microsoft.com/office/powerpoint/2010/main" val="283334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What are quantitative data?</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endParaRPr lang="en-GB" dirty="0"/>
          </a:p>
        </p:txBody>
      </p:sp>
      <p:pic>
        <p:nvPicPr>
          <p:cNvPr id="5" name="Picture 4">
            <a:extLst>
              <a:ext uri="{FF2B5EF4-FFF2-40B4-BE49-F238E27FC236}">
                <a16:creationId xmlns:a16="http://schemas.microsoft.com/office/drawing/2014/main" id="{8E5C9719-C945-7838-70EC-6D51F6D0D309}"/>
              </a:ext>
            </a:extLst>
          </p:cNvPr>
          <p:cNvPicPr>
            <a:picLocks noChangeAspect="1"/>
          </p:cNvPicPr>
          <p:nvPr/>
        </p:nvPicPr>
        <p:blipFill rotWithShape="1">
          <a:blip r:embed="rId3"/>
          <a:srcRect l="1278" t="10542" r="81317" b="79776"/>
          <a:stretch/>
        </p:blipFill>
        <p:spPr>
          <a:xfrm>
            <a:off x="3173896" y="2172494"/>
            <a:ext cx="5844208" cy="3657600"/>
          </a:xfrm>
          <a:prstGeom prst="rect">
            <a:avLst/>
          </a:prstGeom>
        </p:spPr>
      </p:pic>
    </p:spTree>
    <p:extLst>
      <p:ext uri="{BB962C8B-B14F-4D97-AF65-F5344CB8AC3E}">
        <p14:creationId xmlns:p14="http://schemas.microsoft.com/office/powerpoint/2010/main" val="340990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endParaRPr lang="en-GB" b="1" dirty="0"/>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gn="ctr">
              <a:lnSpc>
                <a:spcPct val="120000"/>
              </a:lnSpc>
              <a:spcAft>
                <a:spcPts val="600"/>
              </a:spcAft>
              <a:buNone/>
            </a:pPr>
            <a:br>
              <a:rPr lang="en-GB" sz="7000" b="1" dirty="0"/>
            </a:br>
            <a:r>
              <a:rPr lang="en-GB" sz="7000" b="1" dirty="0"/>
              <a:t>Designing</a:t>
            </a:r>
          </a:p>
        </p:txBody>
      </p:sp>
    </p:spTree>
    <p:extLst>
      <p:ext uri="{BB962C8B-B14F-4D97-AF65-F5344CB8AC3E}">
        <p14:creationId xmlns:p14="http://schemas.microsoft.com/office/powerpoint/2010/main" val="402218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What is your </a:t>
            </a:r>
            <a:r>
              <a:rPr lang="en-GB" b="1" dirty="0" err="1"/>
              <a:t>estimand</a:t>
            </a:r>
            <a:r>
              <a:rPr lang="en-GB" b="1" dirty="0"/>
              <a:t>?</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fontScale="92500"/>
          </a:bodyPr>
          <a:lstStyle/>
          <a:p>
            <a:pPr marL="0" indent="0">
              <a:lnSpc>
                <a:spcPct val="120000"/>
              </a:lnSpc>
              <a:spcAft>
                <a:spcPts val="600"/>
              </a:spcAft>
              <a:buNone/>
            </a:pPr>
            <a:r>
              <a:rPr lang="en-GB" dirty="0"/>
              <a:t>“</a:t>
            </a:r>
            <a:r>
              <a:rPr lang="en-GB" i="1" dirty="0"/>
              <a:t>The </a:t>
            </a:r>
            <a:r>
              <a:rPr lang="en-GB" i="1" dirty="0" err="1"/>
              <a:t>estimand</a:t>
            </a:r>
            <a:r>
              <a:rPr lang="en-GB" i="1" dirty="0"/>
              <a:t> is the object of inquiry—it is the precise quantity about which we marshal data to draw an inference</a:t>
            </a:r>
            <a:r>
              <a:rPr lang="en-GB" dirty="0"/>
              <a:t>.” (Lundberg et al., 2021: 532)</a:t>
            </a:r>
          </a:p>
          <a:p>
            <a:pPr marL="514350" indent="-514350">
              <a:lnSpc>
                <a:spcPct val="120000"/>
              </a:lnSpc>
              <a:spcAft>
                <a:spcPts val="600"/>
              </a:spcAft>
              <a:buFont typeface="+mj-lt"/>
              <a:buAutoNum type="arabicPeriod"/>
            </a:pPr>
            <a:r>
              <a:rPr lang="en-GB" dirty="0"/>
              <a:t>Who are you studying? </a:t>
            </a:r>
            <a:r>
              <a:rPr lang="en-GB" b="1" dirty="0"/>
              <a:t>[</a:t>
            </a:r>
            <a:r>
              <a:rPr lang="en-GB" b="1" u="sng" dirty="0"/>
              <a:t>Unit of analysis </a:t>
            </a:r>
            <a:r>
              <a:rPr lang="en-GB" b="1" dirty="0"/>
              <a:t>| case | subject]</a:t>
            </a:r>
          </a:p>
          <a:p>
            <a:pPr marL="514350" indent="-514350">
              <a:lnSpc>
                <a:spcPct val="120000"/>
              </a:lnSpc>
              <a:spcAft>
                <a:spcPts val="600"/>
              </a:spcAft>
              <a:buFont typeface="+mj-lt"/>
              <a:buAutoNum type="arabicPeriod"/>
            </a:pPr>
            <a:r>
              <a:rPr lang="en-GB" dirty="0"/>
              <a:t>What are you trying to quantify? </a:t>
            </a:r>
            <a:r>
              <a:rPr lang="en-GB" b="1" dirty="0"/>
              <a:t>[Conceptualisation]</a:t>
            </a:r>
          </a:p>
          <a:p>
            <a:pPr marL="514350" indent="-514350">
              <a:lnSpc>
                <a:spcPct val="120000"/>
              </a:lnSpc>
              <a:spcAft>
                <a:spcPts val="600"/>
              </a:spcAft>
              <a:buFont typeface="+mj-lt"/>
              <a:buAutoNum type="arabicPeriod"/>
            </a:pPr>
            <a:r>
              <a:rPr lang="en-GB" dirty="0"/>
              <a:t>How will you quantify it? </a:t>
            </a:r>
            <a:r>
              <a:rPr lang="en-GB" b="1" dirty="0"/>
              <a:t>[Operationalisation]</a:t>
            </a:r>
          </a:p>
          <a:p>
            <a:pPr marL="514350" indent="-514350">
              <a:lnSpc>
                <a:spcPct val="120000"/>
              </a:lnSpc>
              <a:spcAft>
                <a:spcPts val="600"/>
              </a:spcAft>
              <a:buFont typeface="+mj-lt"/>
              <a:buAutoNum type="arabicPeriod"/>
            </a:pPr>
            <a:r>
              <a:rPr lang="en-GB" dirty="0"/>
              <a:t>What does your attempt to quantify it look like? </a:t>
            </a:r>
            <a:r>
              <a:rPr lang="en-GB" b="1" dirty="0"/>
              <a:t>[Level of measurement]</a:t>
            </a:r>
          </a:p>
          <a:p>
            <a:pPr marL="0" indent="0">
              <a:lnSpc>
                <a:spcPct val="120000"/>
              </a:lnSpc>
              <a:spcAft>
                <a:spcPts val="600"/>
              </a:spcAft>
              <a:buNone/>
            </a:pPr>
            <a:endParaRPr lang="en-GB" dirty="0"/>
          </a:p>
        </p:txBody>
      </p:sp>
    </p:spTree>
    <p:extLst>
      <p:ext uri="{BB962C8B-B14F-4D97-AF65-F5344CB8AC3E}">
        <p14:creationId xmlns:p14="http://schemas.microsoft.com/office/powerpoint/2010/main" val="329489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B483-E713-45B0-9104-D81EFFB30BAB}"/>
              </a:ext>
            </a:extLst>
          </p:cNvPr>
          <p:cNvSpPr>
            <a:spLocks noGrp="1"/>
          </p:cNvSpPr>
          <p:nvPr>
            <p:ph type="title"/>
          </p:nvPr>
        </p:nvSpPr>
        <p:spPr/>
        <p:txBody>
          <a:bodyPr/>
          <a:lstStyle/>
          <a:p>
            <a:pPr algn="ctr"/>
            <a:r>
              <a:rPr lang="en-GB" b="1" dirty="0"/>
              <a:t>Conceptualisation</a:t>
            </a:r>
          </a:p>
        </p:txBody>
      </p:sp>
      <p:sp>
        <p:nvSpPr>
          <p:cNvPr id="3" name="Content Placeholder 2">
            <a:extLst>
              <a:ext uri="{FF2B5EF4-FFF2-40B4-BE49-F238E27FC236}">
                <a16:creationId xmlns:a16="http://schemas.microsoft.com/office/drawing/2014/main" id="{9909CCAD-755D-4ACB-92C1-232446FD53A2}"/>
              </a:ext>
            </a:extLst>
          </p:cNvPr>
          <p:cNvSpPr>
            <a:spLocks noGrp="1"/>
          </p:cNvSpPr>
          <p:nvPr>
            <p:ph idx="1"/>
          </p:nvPr>
        </p:nvSpPr>
        <p:spPr/>
        <p:txBody>
          <a:bodyPr>
            <a:normAutofit/>
          </a:bodyPr>
          <a:lstStyle/>
          <a:p>
            <a:pPr marL="0" indent="0">
              <a:lnSpc>
                <a:spcPct val="120000"/>
              </a:lnSpc>
              <a:spcAft>
                <a:spcPts val="600"/>
              </a:spcAft>
              <a:buNone/>
            </a:pPr>
            <a:r>
              <a:rPr lang="en-GB" dirty="0"/>
              <a:t>“</a:t>
            </a:r>
            <a:r>
              <a:rPr lang="en-GB" i="1" dirty="0"/>
              <a:t>We must convert our ideas about social phenomena into data </a:t>
            </a:r>
            <a:r>
              <a:rPr lang="en-GB" b="1" i="1" dirty="0"/>
              <a:t>by deciding what to measure</a:t>
            </a:r>
            <a:r>
              <a:rPr lang="en-GB" i="1" dirty="0"/>
              <a:t> and how to measure it.</a:t>
            </a:r>
            <a:r>
              <a:rPr lang="en-GB" dirty="0"/>
              <a:t>” (</a:t>
            </a:r>
            <a:r>
              <a:rPr lang="en-GB" dirty="0" err="1"/>
              <a:t>Agresti</a:t>
            </a:r>
            <a:r>
              <a:rPr lang="en-GB" dirty="0"/>
              <a:t>, 2018: 23)</a:t>
            </a:r>
          </a:p>
          <a:p>
            <a:pPr marL="0" indent="0">
              <a:lnSpc>
                <a:spcPct val="120000"/>
              </a:lnSpc>
              <a:spcAft>
                <a:spcPts val="600"/>
              </a:spcAft>
              <a:buNone/>
            </a:pPr>
            <a:r>
              <a:rPr lang="en-GB" dirty="0"/>
              <a:t>Unit of analysis = Individual</a:t>
            </a:r>
          </a:p>
          <a:p>
            <a:pPr marL="0" indent="0">
              <a:lnSpc>
                <a:spcPct val="120000"/>
              </a:lnSpc>
              <a:spcAft>
                <a:spcPts val="600"/>
              </a:spcAft>
              <a:buNone/>
            </a:pPr>
            <a:endParaRPr lang="en-GB" dirty="0"/>
          </a:p>
        </p:txBody>
      </p:sp>
      <p:graphicFrame>
        <p:nvGraphicFramePr>
          <p:cNvPr id="4" name="Table 4">
            <a:extLst>
              <a:ext uri="{FF2B5EF4-FFF2-40B4-BE49-F238E27FC236}">
                <a16:creationId xmlns:a16="http://schemas.microsoft.com/office/drawing/2014/main" id="{3FB25F3B-096A-E99D-D71A-555000ECEA04}"/>
              </a:ext>
            </a:extLst>
          </p:cNvPr>
          <p:cNvGraphicFramePr>
            <a:graphicFrameLocks noGrp="1"/>
          </p:cNvGraphicFramePr>
          <p:nvPr>
            <p:extLst>
              <p:ext uri="{D42A27DB-BD31-4B8C-83A1-F6EECF244321}">
                <p14:modId xmlns:p14="http://schemas.microsoft.com/office/powerpoint/2010/main" val="3569521509"/>
              </p:ext>
            </p:extLst>
          </p:nvPr>
        </p:nvGraphicFramePr>
        <p:xfrm>
          <a:off x="689113" y="3997785"/>
          <a:ext cx="10813774" cy="2683934"/>
        </p:xfrm>
        <a:graphic>
          <a:graphicData uri="http://schemas.openxmlformats.org/drawingml/2006/table">
            <a:tbl>
              <a:tblPr firstRow="1" bandRow="1">
                <a:tableStyleId>{5940675A-B579-460E-94D1-54222C63F5DA}</a:tableStyleId>
              </a:tblPr>
              <a:tblGrid>
                <a:gridCol w="2862470">
                  <a:extLst>
                    <a:ext uri="{9D8B030D-6E8A-4147-A177-3AD203B41FA5}">
                      <a16:colId xmlns:a16="http://schemas.microsoft.com/office/drawing/2014/main" val="2809048539"/>
                    </a:ext>
                  </a:extLst>
                </a:gridCol>
                <a:gridCol w="7951304">
                  <a:extLst>
                    <a:ext uri="{9D8B030D-6E8A-4147-A177-3AD203B41FA5}">
                      <a16:colId xmlns:a16="http://schemas.microsoft.com/office/drawing/2014/main" val="1501044630"/>
                    </a:ext>
                  </a:extLst>
                </a:gridCol>
              </a:tblGrid>
              <a:tr h="573156">
                <a:tc>
                  <a:txBody>
                    <a:bodyPr/>
                    <a:lstStyle/>
                    <a:p>
                      <a:r>
                        <a:rPr lang="en-GB" sz="2200" b="1" dirty="0"/>
                        <a:t>Object of inquiry / Topic</a:t>
                      </a:r>
                    </a:p>
                  </a:txBody>
                  <a:tcPr/>
                </a:tc>
                <a:tc>
                  <a:txBody>
                    <a:bodyPr/>
                    <a:lstStyle/>
                    <a:p>
                      <a:r>
                        <a:rPr lang="en-GB" sz="2200" b="1" dirty="0"/>
                        <a:t>Conceptualisation</a:t>
                      </a:r>
                    </a:p>
                  </a:txBody>
                  <a:tcPr/>
                </a:tc>
                <a:extLst>
                  <a:ext uri="{0D108BD9-81ED-4DB2-BD59-A6C34878D82A}">
                    <a16:rowId xmlns:a16="http://schemas.microsoft.com/office/drawing/2014/main" val="1859694180"/>
                  </a:ext>
                </a:extLst>
              </a:tr>
              <a:tr h="960967">
                <a:tc>
                  <a:txBody>
                    <a:bodyPr/>
                    <a:lstStyle/>
                    <a:p>
                      <a:r>
                        <a:rPr lang="en-GB" sz="2200" dirty="0"/>
                        <a:t>Fuel poverty</a:t>
                      </a:r>
                    </a:p>
                  </a:txBody>
                  <a:tcPr/>
                </a:tc>
                <a:tc>
                  <a:txBody>
                    <a:bodyPr/>
                    <a:lstStyle/>
                    <a:p>
                      <a:r>
                        <a:rPr lang="en-GB" sz="2200" dirty="0"/>
                        <a:t>Spending more than 10% of net household income on energy costs</a:t>
                      </a:r>
                    </a:p>
                  </a:txBody>
                  <a:tcPr/>
                </a:tc>
                <a:extLst>
                  <a:ext uri="{0D108BD9-81ED-4DB2-BD59-A6C34878D82A}">
                    <a16:rowId xmlns:a16="http://schemas.microsoft.com/office/drawing/2014/main" val="1926285083"/>
                  </a:ext>
                </a:extLst>
              </a:tr>
              <a:tr h="960967">
                <a:tc>
                  <a:txBody>
                    <a:bodyPr/>
                    <a:lstStyle/>
                    <a:p>
                      <a:r>
                        <a:rPr lang="en-GB" sz="2200" dirty="0"/>
                        <a:t>Social mobility</a:t>
                      </a:r>
                    </a:p>
                  </a:txBody>
                  <a:tcPr/>
                </a:tc>
                <a:tc>
                  <a:txBody>
                    <a:bodyPr/>
                    <a:lstStyle/>
                    <a:p>
                      <a:r>
                        <a:rPr lang="en-GB" sz="2200" dirty="0"/>
                        <a:t>Being in a higher occupational class than your father / mother</a:t>
                      </a:r>
                    </a:p>
                  </a:txBody>
                  <a:tcPr/>
                </a:tc>
                <a:extLst>
                  <a:ext uri="{0D108BD9-81ED-4DB2-BD59-A6C34878D82A}">
                    <a16:rowId xmlns:a16="http://schemas.microsoft.com/office/drawing/2014/main" val="1057544080"/>
                  </a:ext>
                </a:extLst>
              </a:tr>
            </a:tbl>
          </a:graphicData>
        </a:graphic>
      </p:graphicFrame>
    </p:spTree>
    <p:extLst>
      <p:ext uri="{BB962C8B-B14F-4D97-AF65-F5344CB8AC3E}">
        <p14:creationId xmlns:p14="http://schemas.microsoft.com/office/powerpoint/2010/main" val="287112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973</Words>
  <Application>Microsoft Office PowerPoint</Application>
  <PresentationFormat>Widescreen</PresentationFormat>
  <Paragraphs>138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Data Analysis for the Social Sciences</vt:lpstr>
      <vt:lpstr>PowerPoint Presentation</vt:lpstr>
      <vt:lpstr>Numbers, numbers everywhere</vt:lpstr>
      <vt:lpstr>What are data?</vt:lpstr>
      <vt:lpstr>What are quantitative data?</vt:lpstr>
      <vt:lpstr>What are quantitative data?</vt:lpstr>
      <vt:lpstr>PowerPoint Presentation</vt:lpstr>
      <vt:lpstr>What is your estimand?</vt:lpstr>
      <vt:lpstr>Conceptualisation</vt:lpstr>
      <vt:lpstr>Conceptualisation</vt:lpstr>
      <vt:lpstr>Operationalisation</vt:lpstr>
      <vt:lpstr>Operationalisation</vt:lpstr>
      <vt:lpstr>Operationalisation</vt:lpstr>
      <vt:lpstr>Operationalisation</vt:lpstr>
      <vt:lpstr>PowerPoint Presentation</vt:lpstr>
      <vt:lpstr>Measurement</vt:lpstr>
      <vt:lpstr>Measurement</vt:lpstr>
      <vt:lpstr>Measurement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the Social Sciences</dc:title>
  <dc:creator>Diarmuid McDonnell (Social Policy, Sociology and Criminology)</dc:creator>
  <cp:lastModifiedBy>Diarmuid McDonnell</cp:lastModifiedBy>
  <cp:revision>66</cp:revision>
  <dcterms:created xsi:type="dcterms:W3CDTF">2021-09-15T10:47:35Z</dcterms:created>
  <dcterms:modified xsi:type="dcterms:W3CDTF">2023-09-13T08:31:18Z</dcterms:modified>
</cp:coreProperties>
</file>