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42" r:id="rId3"/>
    <p:sldId id="276" r:id="rId4"/>
    <p:sldId id="262" r:id="rId5"/>
    <p:sldId id="282" r:id="rId6"/>
    <p:sldId id="271" r:id="rId7"/>
    <p:sldId id="284" r:id="rId8"/>
    <p:sldId id="432" r:id="rId9"/>
    <p:sldId id="434" r:id="rId10"/>
    <p:sldId id="433" r:id="rId11"/>
    <p:sldId id="435" r:id="rId12"/>
    <p:sldId id="437" r:id="rId13"/>
    <p:sldId id="438" r:id="rId14"/>
    <p:sldId id="277" r:id="rId15"/>
    <p:sldId id="439" r:id="rId16"/>
    <p:sldId id="443" r:id="rId17"/>
    <p:sldId id="301" r:id="rId18"/>
    <p:sldId id="445" r:id="rId19"/>
    <p:sldId id="444" r:id="rId20"/>
    <p:sldId id="446" r:id="rId21"/>
    <p:sldId id="440" r:id="rId22"/>
    <p:sldId id="447" r:id="rId23"/>
    <p:sldId id="448" r:id="rId24"/>
    <p:sldId id="449" r:id="rId25"/>
    <p:sldId id="441" r:id="rId26"/>
    <p:sldId id="450" r:id="rId27"/>
    <p:sldId id="45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916" autoAdjust="0"/>
  </p:normalViewPr>
  <p:slideViewPr>
    <p:cSldViewPr snapToGrid="0">
      <p:cViewPr varScale="1">
        <p:scale>
          <a:sx n="52" d="100"/>
          <a:sy n="52" d="100"/>
        </p:scale>
        <p:origin x="86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3DA80-68D8-469E-86DA-A09B4B546F1B}" type="datetimeFigureOut">
              <a:rPr lang="en-GB" smtClean="0"/>
              <a:t>07/10/2024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D35BF-7DB7-4601-82A4-4F9D15826B8B}" type="slidenum">
              <a:rPr lang="en-GB" smtClean="0"/>
              <a:t>‹#›</a:t>
            </a:fld>
            <a:endParaRPr lang="en-GB"/>
          </a:p>
        </p:txBody>
      </p:sp>
    </p:spTree>
    <p:extLst>
      <p:ext uri="{BB962C8B-B14F-4D97-AF65-F5344CB8AC3E}">
        <p14:creationId xmlns:p14="http://schemas.microsoft.com/office/powerpoint/2010/main" val="388881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everyone to the lecture on quantitative data analysis.</a:t>
            </a:r>
          </a:p>
          <a:p>
            <a:endParaRPr lang="en-GB" dirty="0"/>
          </a:p>
          <a:p>
            <a:r>
              <a:rPr lang="en-GB" dirty="0"/>
              <a:t>Our focus today is on how to structure and conduct a sensible, robust piece of quantitative data analysis.</a:t>
            </a:r>
          </a:p>
        </p:txBody>
      </p:sp>
      <p:sp>
        <p:nvSpPr>
          <p:cNvPr id="4" name="Slide Number Placeholder 3"/>
          <p:cNvSpPr>
            <a:spLocks noGrp="1"/>
          </p:cNvSpPr>
          <p:nvPr>
            <p:ph type="sldNum" sz="quarter" idx="5"/>
          </p:nvPr>
        </p:nvSpPr>
        <p:spPr/>
        <p:txBody>
          <a:bodyPr/>
          <a:lstStyle/>
          <a:p>
            <a:fld id="{47AD35BF-7DB7-4601-82A4-4F9D15826B8B}" type="slidenum">
              <a:rPr lang="en-GB" smtClean="0"/>
              <a:t>1</a:t>
            </a:fld>
            <a:endParaRPr lang="en-GB"/>
          </a:p>
        </p:txBody>
      </p:sp>
    </p:spTree>
    <p:extLst>
      <p:ext uri="{BB962C8B-B14F-4D97-AF65-F5344CB8AC3E}">
        <p14:creationId xmlns:p14="http://schemas.microsoft.com/office/powerpoint/2010/main" val="3690267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Say we have a research question. How can we use it to structure our analysis? Put another way, which concept are we interested in explaining?</a:t>
            </a:r>
          </a:p>
        </p:txBody>
      </p:sp>
      <p:sp>
        <p:nvSpPr>
          <p:cNvPr id="4" name="Slide Number Placeholder 3"/>
          <p:cNvSpPr>
            <a:spLocks noGrp="1"/>
          </p:cNvSpPr>
          <p:nvPr>
            <p:ph type="sldNum" sz="quarter" idx="5"/>
          </p:nvPr>
        </p:nvSpPr>
        <p:spPr/>
        <p:txBody>
          <a:bodyPr/>
          <a:lstStyle/>
          <a:p>
            <a:fld id="{47AD35BF-7DB7-4601-82A4-4F9D15826B8B}" type="slidenum">
              <a:rPr lang="en-GB" smtClean="0"/>
              <a:t>10</a:t>
            </a:fld>
            <a:endParaRPr lang="en-GB"/>
          </a:p>
        </p:txBody>
      </p:sp>
    </p:spTree>
    <p:extLst>
      <p:ext uri="{BB962C8B-B14F-4D97-AF65-F5344CB8AC3E}">
        <p14:creationId xmlns:p14="http://schemas.microsoft.com/office/powerpoint/2010/main" val="3589800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 = X + e is a simple model for when we have one independent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usually focus on more than one independent variable in social science analyses.</a:t>
            </a:r>
          </a:p>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11</a:t>
            </a:fld>
            <a:endParaRPr lang="en-GB"/>
          </a:p>
        </p:txBody>
      </p:sp>
    </p:spTree>
    <p:extLst>
      <p:ext uri="{BB962C8B-B14F-4D97-AF65-F5344CB8AC3E}">
        <p14:creationId xmlns:p14="http://schemas.microsoft.com/office/powerpoint/2010/main" val="914248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Returning to our research question, is it now apparent what our dependent and independent variables are?</a:t>
            </a:r>
          </a:p>
          <a:p>
            <a:endParaRPr lang="en-GB" dirty="0"/>
          </a:p>
          <a:p>
            <a:r>
              <a:rPr lang="en-GB" dirty="0"/>
              <a:t>In practice there may be more than one dependent variable e.g., many questions asking about climate change beliefs.</a:t>
            </a:r>
          </a:p>
        </p:txBody>
      </p:sp>
      <p:sp>
        <p:nvSpPr>
          <p:cNvPr id="4" name="Slide Number Placeholder 3"/>
          <p:cNvSpPr>
            <a:spLocks noGrp="1"/>
          </p:cNvSpPr>
          <p:nvPr>
            <p:ph type="sldNum" sz="quarter" idx="5"/>
          </p:nvPr>
        </p:nvSpPr>
        <p:spPr/>
        <p:txBody>
          <a:bodyPr/>
          <a:lstStyle/>
          <a:p>
            <a:fld id="{47AD35BF-7DB7-4601-82A4-4F9D15826B8B}" type="slidenum">
              <a:rPr lang="en-GB" smtClean="0"/>
              <a:t>12</a:t>
            </a:fld>
            <a:endParaRPr lang="en-GB"/>
          </a:p>
        </p:txBody>
      </p:sp>
    </p:spTree>
    <p:extLst>
      <p:ext uri="{BB962C8B-B14F-4D97-AF65-F5344CB8AC3E}">
        <p14:creationId xmlns:p14="http://schemas.microsoft.com/office/powerpoint/2010/main" val="1580749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13</a:t>
            </a:fld>
            <a:endParaRPr lang="en-GB"/>
          </a:p>
        </p:txBody>
      </p:sp>
    </p:spTree>
    <p:extLst>
      <p:ext uri="{BB962C8B-B14F-4D97-AF65-F5344CB8AC3E}">
        <p14:creationId xmlns:p14="http://schemas.microsoft.com/office/powerpoint/2010/main" val="2193023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in order</a:t>
            </a:r>
          </a:p>
          <a:p>
            <a:endParaRPr lang="en-GB" dirty="0"/>
          </a:p>
          <a:p>
            <a:r>
              <a:rPr lang="en-GB" dirty="0"/>
              <a:t>[Break]</a:t>
            </a:r>
          </a:p>
        </p:txBody>
      </p:sp>
      <p:sp>
        <p:nvSpPr>
          <p:cNvPr id="4" name="Slide Number Placeholder 3"/>
          <p:cNvSpPr>
            <a:spLocks noGrp="1"/>
          </p:cNvSpPr>
          <p:nvPr>
            <p:ph type="sldNum" sz="quarter" idx="5"/>
          </p:nvPr>
        </p:nvSpPr>
        <p:spPr/>
        <p:txBody>
          <a:bodyPr/>
          <a:lstStyle/>
          <a:p>
            <a:fld id="{47AD35BF-7DB7-4601-82A4-4F9D15826B8B}" type="slidenum">
              <a:rPr lang="en-GB" smtClean="0"/>
              <a:t>14</a:t>
            </a:fld>
            <a:endParaRPr lang="en-GB"/>
          </a:p>
        </p:txBody>
      </p:sp>
    </p:spTree>
    <p:extLst>
      <p:ext uri="{BB962C8B-B14F-4D97-AF65-F5344CB8AC3E}">
        <p14:creationId xmlns:p14="http://schemas.microsoft.com/office/powerpoint/2010/main" val="333126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15</a:t>
            </a:fld>
            <a:endParaRPr lang="en-GB"/>
          </a:p>
        </p:txBody>
      </p:sp>
    </p:spTree>
    <p:extLst>
      <p:ext uri="{BB962C8B-B14F-4D97-AF65-F5344CB8AC3E}">
        <p14:creationId xmlns:p14="http://schemas.microsoft.com/office/powerpoint/2010/main" val="642383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16</a:t>
            </a:fld>
            <a:endParaRPr lang="en-GB"/>
          </a:p>
        </p:txBody>
      </p:sp>
    </p:spTree>
    <p:extLst>
      <p:ext uri="{BB962C8B-B14F-4D97-AF65-F5344CB8AC3E}">
        <p14:creationId xmlns:p14="http://schemas.microsoft.com/office/powerpoint/2010/main" val="3132028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Measures of central tendency try to summarise variables using a single number. Is there a representative / typical value for a variable?</a:t>
            </a:r>
          </a:p>
        </p:txBody>
      </p:sp>
      <p:sp>
        <p:nvSpPr>
          <p:cNvPr id="4" name="Slide Number Placeholder 3"/>
          <p:cNvSpPr>
            <a:spLocks noGrp="1"/>
          </p:cNvSpPr>
          <p:nvPr>
            <p:ph type="sldNum" sz="quarter" idx="5"/>
          </p:nvPr>
        </p:nvSpPr>
        <p:spPr/>
        <p:txBody>
          <a:bodyPr/>
          <a:lstStyle/>
          <a:p>
            <a:fld id="{47AD35BF-7DB7-4601-82A4-4F9D15826B8B}" type="slidenum">
              <a:rPr lang="en-GB" smtClean="0"/>
              <a:t>17</a:t>
            </a:fld>
            <a:endParaRPr lang="en-GB"/>
          </a:p>
        </p:txBody>
      </p:sp>
    </p:spTree>
    <p:extLst>
      <p:ext uri="{BB962C8B-B14F-4D97-AF65-F5344CB8AC3E}">
        <p14:creationId xmlns:p14="http://schemas.microsoft.com/office/powerpoint/2010/main" val="1535844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18</a:t>
            </a:fld>
            <a:endParaRPr lang="en-GB"/>
          </a:p>
        </p:txBody>
      </p:sp>
    </p:spTree>
    <p:extLst>
      <p:ext uri="{BB962C8B-B14F-4D97-AF65-F5344CB8AC3E}">
        <p14:creationId xmlns:p14="http://schemas.microsoft.com/office/powerpoint/2010/main" val="554031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19</a:t>
            </a:fld>
            <a:endParaRPr lang="en-GB"/>
          </a:p>
        </p:txBody>
      </p:sp>
    </p:spTree>
    <p:extLst>
      <p:ext uri="{BB962C8B-B14F-4D97-AF65-F5344CB8AC3E}">
        <p14:creationId xmlns:p14="http://schemas.microsoft.com/office/powerpoint/2010/main" val="2244435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2</a:t>
            </a:fld>
            <a:endParaRPr lang="en-GB"/>
          </a:p>
        </p:txBody>
      </p:sp>
    </p:spTree>
    <p:extLst>
      <p:ext uri="{BB962C8B-B14F-4D97-AF65-F5344CB8AC3E}">
        <p14:creationId xmlns:p14="http://schemas.microsoft.com/office/powerpoint/2010/main" val="4190899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Consider two investment opportunities: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Which one would you prefer to take? [Class Poll]</a:t>
            </a:r>
          </a:p>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20</a:t>
            </a:fld>
            <a:endParaRPr lang="en-GB"/>
          </a:p>
        </p:txBody>
      </p:sp>
    </p:spTree>
    <p:extLst>
      <p:ext uri="{BB962C8B-B14F-4D97-AF65-F5344CB8AC3E}">
        <p14:creationId xmlns:p14="http://schemas.microsoft.com/office/powerpoint/2010/main" val="100265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21</a:t>
            </a:fld>
            <a:endParaRPr lang="en-GB"/>
          </a:p>
        </p:txBody>
      </p:sp>
    </p:spTree>
    <p:extLst>
      <p:ext uri="{BB962C8B-B14F-4D97-AF65-F5344CB8AC3E}">
        <p14:creationId xmlns:p14="http://schemas.microsoft.com/office/powerpoint/2010/main" val="3677903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22</a:t>
            </a:fld>
            <a:endParaRPr lang="en-GB"/>
          </a:p>
        </p:txBody>
      </p:sp>
    </p:spTree>
    <p:extLst>
      <p:ext uri="{BB962C8B-B14F-4D97-AF65-F5344CB8AC3E}">
        <p14:creationId xmlns:p14="http://schemas.microsoft.com/office/powerpoint/2010/main" val="554251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lang="en-GB" dirty="0"/>
              <a:t>Question: is there a relationship between these two variables? </a:t>
            </a:r>
          </a:p>
          <a:p>
            <a:pPr marL="0" marR="0" lvl="0" indent="0" algn="l" defTabSz="914400" rtl="0" eaLnBrk="1" fontAlgn="auto" latinLnBrk="0" hangingPunct="1">
              <a:lnSpc>
                <a:spcPct val="120000"/>
              </a:lnSpc>
              <a:spcBef>
                <a:spcPts val="0"/>
              </a:spcBef>
              <a:spcAft>
                <a:spcPts val="600"/>
              </a:spcAft>
              <a:buClrTx/>
              <a:buSzTx/>
              <a:buFontTx/>
              <a:buNone/>
              <a:tabLst/>
              <a:defRPr/>
            </a:pPr>
            <a:endParaRPr lang="en-GB" dirty="0"/>
          </a:p>
          <a:p>
            <a:pPr marL="0" marR="0" lvl="0" indent="0" algn="l" defTabSz="914400" rtl="0" eaLnBrk="1" fontAlgn="auto" latinLnBrk="0" hangingPunct="1">
              <a:lnSpc>
                <a:spcPct val="120000"/>
              </a:lnSpc>
              <a:spcBef>
                <a:spcPts val="0"/>
              </a:spcBef>
              <a:spcAft>
                <a:spcPts val="600"/>
              </a:spcAft>
              <a:buClrTx/>
              <a:buSzTx/>
              <a:buFontTx/>
              <a:buNone/>
              <a:tabLst/>
              <a:defRPr/>
            </a:pPr>
            <a:r>
              <a:rPr lang="en-GB" dirty="0"/>
              <a:t>Representing the joint distribution of two categorical variables is called a crosstabulation or contingency table.</a:t>
            </a:r>
          </a:p>
          <a:p>
            <a:pPr marL="0" marR="0" lvl="0" indent="0" algn="l" defTabSz="914400" rtl="0" eaLnBrk="1" fontAlgn="auto" latinLnBrk="0" hangingPunct="1">
              <a:lnSpc>
                <a:spcPct val="120000"/>
              </a:lnSpc>
              <a:spcBef>
                <a:spcPts val="0"/>
              </a:spcBef>
              <a:spcAft>
                <a:spcPts val="600"/>
              </a:spcAft>
              <a:buClrTx/>
              <a:buSzTx/>
              <a:buFontTx/>
              <a:buNone/>
              <a:tabLst/>
              <a:defRPr/>
            </a:pPr>
            <a:endParaRPr lang="en-GB" dirty="0"/>
          </a:p>
          <a:p>
            <a:pPr marL="0" marR="0" lvl="0" indent="0" algn="l" defTabSz="914400" rtl="0" eaLnBrk="1" fontAlgn="auto" latinLnBrk="0" hangingPunct="1">
              <a:lnSpc>
                <a:spcPct val="120000"/>
              </a:lnSpc>
              <a:spcBef>
                <a:spcPts val="0"/>
              </a:spcBef>
              <a:spcAft>
                <a:spcPts val="600"/>
              </a:spcAft>
              <a:buClrTx/>
              <a:buSzTx/>
              <a:buFontTx/>
              <a:buNone/>
              <a:tabLst/>
              <a:defRPr/>
            </a:pPr>
            <a:r>
              <a:rPr lang="en-GB" dirty="0"/>
              <a:t>For example, we can ask the question: is your likelihood of achieving at least a 2:1 contingent on attending workshops?</a:t>
            </a:r>
          </a:p>
          <a:p>
            <a:pPr marL="0" marR="0" lvl="0" indent="0" algn="l" defTabSz="914400" rtl="0" eaLnBrk="1" fontAlgn="auto" latinLnBrk="0" hangingPunct="1">
              <a:lnSpc>
                <a:spcPct val="120000"/>
              </a:lnSpc>
              <a:spcBef>
                <a:spcPts val="0"/>
              </a:spcBef>
              <a:spcAft>
                <a:spcPts val="600"/>
              </a:spcAft>
              <a:buClrTx/>
              <a:buSzTx/>
              <a:buFontTx/>
              <a:buNone/>
              <a:tabLst/>
              <a:defRPr/>
            </a:pPr>
            <a:endParaRPr lang="en-GB" dirty="0"/>
          </a:p>
          <a:p>
            <a:pPr marL="0" marR="0" lvl="0" indent="0" algn="l" defTabSz="914400" rtl="0" eaLnBrk="1" fontAlgn="auto" latinLnBrk="0" hangingPunct="1">
              <a:lnSpc>
                <a:spcPct val="120000"/>
              </a:lnSpc>
              <a:spcBef>
                <a:spcPts val="0"/>
              </a:spcBef>
              <a:spcAft>
                <a:spcPts val="600"/>
              </a:spcAft>
              <a:buClrTx/>
              <a:buSzTx/>
              <a:buFontTx/>
              <a:buNone/>
              <a:tabLst/>
              <a:defRPr/>
            </a:pPr>
            <a:r>
              <a:rPr lang="en-GB" dirty="0"/>
              <a:t>Dependent variable is usually in the columns, independent variable in the rows, and we use row percentages to make comparisons between categories of the independent variable.</a:t>
            </a:r>
          </a:p>
        </p:txBody>
      </p:sp>
      <p:sp>
        <p:nvSpPr>
          <p:cNvPr id="4" name="Slide Number Placeholder 3"/>
          <p:cNvSpPr>
            <a:spLocks noGrp="1"/>
          </p:cNvSpPr>
          <p:nvPr>
            <p:ph type="sldNum" sz="quarter" idx="5"/>
          </p:nvPr>
        </p:nvSpPr>
        <p:spPr/>
        <p:txBody>
          <a:bodyPr/>
          <a:lstStyle/>
          <a:p>
            <a:fld id="{47AD35BF-7DB7-4601-82A4-4F9D15826B8B}" type="slidenum">
              <a:rPr lang="en-GB" smtClean="0"/>
              <a:t>23</a:t>
            </a:fld>
            <a:endParaRPr lang="en-GB"/>
          </a:p>
        </p:txBody>
      </p:sp>
    </p:spTree>
    <p:extLst>
      <p:ext uri="{BB962C8B-B14F-4D97-AF65-F5344CB8AC3E}">
        <p14:creationId xmlns:p14="http://schemas.microsoft.com/office/powerpoint/2010/main" val="837906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Aft>
                <a:spcPts val="600"/>
              </a:spcAft>
              <a:buNone/>
            </a:pPr>
            <a:r>
              <a:rPr lang="en-GB" dirty="0"/>
              <a:t>Thinking of the pattern shown in the previous table, it would be good to quantify how strong or weak a relationship is.</a:t>
            </a:r>
          </a:p>
          <a:p>
            <a:pPr marL="0" indent="0">
              <a:lnSpc>
                <a:spcPct val="120000"/>
              </a:lnSpc>
              <a:spcAft>
                <a:spcPts val="600"/>
              </a:spcAft>
              <a:buNone/>
            </a:pPr>
            <a:endParaRPr lang="en-GB" dirty="0"/>
          </a:p>
          <a:p>
            <a:pPr marL="0" indent="0">
              <a:lnSpc>
                <a:spcPct val="120000"/>
              </a:lnSpc>
              <a:spcAft>
                <a:spcPts val="600"/>
              </a:spcAft>
              <a:buNone/>
            </a:pPr>
            <a:r>
              <a:rPr lang="en-GB" dirty="0"/>
              <a:t>Therefore a correlation is simply a single number that summarises a relationship between two variables.</a:t>
            </a:r>
          </a:p>
          <a:p>
            <a:pPr marL="0" indent="0">
              <a:lnSpc>
                <a:spcPct val="120000"/>
              </a:lnSpc>
              <a:spcAft>
                <a:spcPts val="600"/>
              </a:spcAft>
              <a:buNone/>
            </a:pPr>
            <a:endParaRPr lang="en-GB" dirty="0"/>
          </a:p>
          <a:p>
            <a:pPr marL="0" indent="0">
              <a:lnSpc>
                <a:spcPct val="120000"/>
              </a:lnSpc>
              <a:spcAft>
                <a:spcPts val="600"/>
              </a:spcAft>
              <a:buNone/>
            </a:pPr>
            <a:r>
              <a:rPr lang="en-GB" dirty="0"/>
              <a:t>There are lots of different correlation statistics and the choice of the most appropriate one is determined by the level of measurement of your variables.</a:t>
            </a:r>
          </a:p>
          <a:p>
            <a:pPr marL="0" indent="0">
              <a:lnSpc>
                <a:spcPct val="120000"/>
              </a:lnSpc>
              <a:spcAft>
                <a:spcPts val="600"/>
              </a:spcAft>
              <a:buNone/>
            </a:pPr>
            <a:br>
              <a:rPr lang="en-GB" dirty="0"/>
            </a:br>
            <a:r>
              <a:rPr lang="en-GB" dirty="0"/>
              <a:t>We’ll see examples in the lab today but some you may have heard of: Pearson’s r coefficient, Kendall’s Tau, Gamma, Cramer’s V.</a:t>
            </a:r>
          </a:p>
        </p:txBody>
      </p:sp>
      <p:sp>
        <p:nvSpPr>
          <p:cNvPr id="4" name="Slide Number Placeholder 3"/>
          <p:cNvSpPr>
            <a:spLocks noGrp="1"/>
          </p:cNvSpPr>
          <p:nvPr>
            <p:ph type="sldNum" sz="quarter" idx="5"/>
          </p:nvPr>
        </p:nvSpPr>
        <p:spPr/>
        <p:txBody>
          <a:bodyPr/>
          <a:lstStyle/>
          <a:p>
            <a:fld id="{47AD35BF-7DB7-4601-82A4-4F9D15826B8B}" type="slidenum">
              <a:rPr lang="en-GB" smtClean="0"/>
              <a:t>24</a:t>
            </a:fld>
            <a:endParaRPr lang="en-GB"/>
          </a:p>
        </p:txBody>
      </p:sp>
    </p:spTree>
    <p:extLst>
      <p:ext uri="{BB962C8B-B14F-4D97-AF65-F5344CB8AC3E}">
        <p14:creationId xmlns:p14="http://schemas.microsoft.com/office/powerpoint/2010/main" val="2855938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25</a:t>
            </a:fld>
            <a:endParaRPr lang="en-GB"/>
          </a:p>
        </p:txBody>
      </p:sp>
    </p:spTree>
    <p:extLst>
      <p:ext uri="{BB962C8B-B14F-4D97-AF65-F5344CB8AC3E}">
        <p14:creationId xmlns:p14="http://schemas.microsoft.com/office/powerpoint/2010/main" val="148654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26</a:t>
            </a:fld>
            <a:endParaRPr lang="en-GB"/>
          </a:p>
        </p:txBody>
      </p:sp>
    </p:spTree>
    <p:extLst>
      <p:ext uri="{BB962C8B-B14F-4D97-AF65-F5344CB8AC3E}">
        <p14:creationId xmlns:p14="http://schemas.microsoft.com/office/powerpoint/2010/main" val="188596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covered loads today, so please take the time to revise the lecture, engage with the core reading etc before the first assessment.</a:t>
            </a:r>
          </a:p>
          <a:p>
            <a:endParaRPr lang="en-GB" dirty="0"/>
          </a:p>
          <a:p>
            <a:r>
              <a:rPr lang="en-GB" dirty="0"/>
              <a:t>If you get through all of the content associated with this week you will have an excellent grasp of what quantitative data analysis involves, regardless of whether you conduct some QDA for assessment 2.</a:t>
            </a:r>
          </a:p>
        </p:txBody>
      </p:sp>
      <p:sp>
        <p:nvSpPr>
          <p:cNvPr id="4" name="Slide Number Placeholder 3"/>
          <p:cNvSpPr>
            <a:spLocks noGrp="1"/>
          </p:cNvSpPr>
          <p:nvPr>
            <p:ph type="sldNum" sz="quarter" idx="5"/>
          </p:nvPr>
        </p:nvSpPr>
        <p:spPr/>
        <p:txBody>
          <a:bodyPr/>
          <a:lstStyle/>
          <a:p>
            <a:fld id="{47AD35BF-7DB7-4601-82A4-4F9D15826B8B}" type="slidenum">
              <a:rPr lang="en-GB" smtClean="0"/>
              <a:t>27</a:t>
            </a:fld>
            <a:endParaRPr lang="en-GB"/>
          </a:p>
        </p:txBody>
      </p:sp>
    </p:spTree>
    <p:extLst>
      <p:ext uri="{BB962C8B-B14F-4D97-AF65-F5344CB8AC3E}">
        <p14:creationId xmlns:p14="http://schemas.microsoft.com/office/powerpoint/2010/main" val="399910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Numbers are everywhere (whether you like them or not). On the positive side, you are much more adept at understanding and using numbers than you may give yourself credit for (think of your ability to manage finances, bills, academic and personal lives) – this translates into research also. On the negative side, people and institutions have been known to manipulate numbers to their advantage (and thus your disadvantage).</a:t>
            </a:r>
          </a:p>
          <a:p>
            <a:endParaRPr lang="en-GB" dirty="0"/>
          </a:p>
          <a:p>
            <a:r>
              <a:rPr lang="en-GB" dirty="0"/>
              <a:t>Some numbers are real i.e., the thing you are measuring is naturally numeric (bank balance, height, distance from Paisley campus to your accommodation).</a:t>
            </a:r>
          </a:p>
          <a:p>
            <a:endParaRPr lang="en-GB" dirty="0"/>
          </a:p>
          <a:p>
            <a:r>
              <a:rPr lang="en-GB" dirty="0"/>
              <a:t>Some numbers are labels i.e., we use numbers to represent characteristics, qualities or emotions so that we may count these things and make comparisons.</a:t>
            </a:r>
          </a:p>
        </p:txBody>
      </p:sp>
      <p:sp>
        <p:nvSpPr>
          <p:cNvPr id="4" name="Slide Number Placeholder 3"/>
          <p:cNvSpPr>
            <a:spLocks noGrp="1"/>
          </p:cNvSpPr>
          <p:nvPr>
            <p:ph type="sldNum" sz="quarter" idx="5"/>
          </p:nvPr>
        </p:nvSpPr>
        <p:spPr/>
        <p:txBody>
          <a:bodyPr/>
          <a:lstStyle/>
          <a:p>
            <a:fld id="{47AD35BF-7DB7-4601-82A4-4F9D15826B8B}" type="slidenum">
              <a:rPr lang="en-GB" smtClean="0"/>
              <a:t>3</a:t>
            </a:fld>
            <a:endParaRPr lang="en-GB"/>
          </a:p>
        </p:txBody>
      </p:sp>
    </p:spTree>
    <p:extLst>
      <p:ext uri="{BB962C8B-B14F-4D97-AF65-F5344CB8AC3E}">
        <p14:creationId xmlns:p14="http://schemas.microsoft.com/office/powerpoint/2010/main" val="396242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with a simple definition (</a:t>
            </a:r>
            <a:r>
              <a:rPr lang="en-GB" dirty="0" err="1"/>
              <a:t>Agresti</a:t>
            </a:r>
            <a:r>
              <a:rPr lang="en-GB" dirty="0"/>
              <a:t>, 2018).</a:t>
            </a:r>
          </a:p>
          <a:p>
            <a:endParaRPr lang="en-GB" dirty="0"/>
          </a:p>
          <a:p>
            <a:pPr marL="0" indent="0">
              <a:buFont typeface="Arial" panose="020B0604020202020204" pitchFamily="34" charset="0"/>
              <a:buNone/>
            </a:pPr>
            <a:r>
              <a:rPr lang="en-GB" dirty="0"/>
              <a:t>This definition applies to qualitative or quantitative data.</a:t>
            </a:r>
          </a:p>
        </p:txBody>
      </p:sp>
      <p:sp>
        <p:nvSpPr>
          <p:cNvPr id="4" name="Slide Number Placeholder 3"/>
          <p:cNvSpPr>
            <a:spLocks noGrp="1"/>
          </p:cNvSpPr>
          <p:nvPr>
            <p:ph type="sldNum" sz="quarter" idx="5"/>
          </p:nvPr>
        </p:nvSpPr>
        <p:spPr/>
        <p:txBody>
          <a:bodyPr/>
          <a:lstStyle/>
          <a:p>
            <a:fld id="{47AD35BF-7DB7-4601-82A4-4F9D15826B8B}" type="slidenum">
              <a:rPr lang="en-GB" smtClean="0"/>
              <a:t>4</a:t>
            </a:fld>
            <a:endParaRPr lang="en-GB"/>
          </a:p>
        </p:txBody>
      </p:sp>
    </p:spTree>
    <p:extLst>
      <p:ext uri="{BB962C8B-B14F-4D97-AF65-F5344CB8AC3E}">
        <p14:creationId xmlns:p14="http://schemas.microsoft.com/office/powerpoint/2010/main" val="230470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Quantitative data are data arranged in a particular format.</a:t>
            </a:r>
          </a:p>
        </p:txBody>
      </p:sp>
      <p:sp>
        <p:nvSpPr>
          <p:cNvPr id="4" name="Slide Number Placeholder 3"/>
          <p:cNvSpPr>
            <a:spLocks noGrp="1"/>
          </p:cNvSpPr>
          <p:nvPr>
            <p:ph type="sldNum" sz="quarter" idx="5"/>
          </p:nvPr>
        </p:nvSpPr>
        <p:spPr/>
        <p:txBody>
          <a:bodyPr/>
          <a:lstStyle/>
          <a:p>
            <a:fld id="{47AD35BF-7DB7-4601-82A4-4F9D15826B8B}" type="slidenum">
              <a:rPr lang="en-GB" smtClean="0"/>
              <a:t>5</a:t>
            </a:fld>
            <a:endParaRPr lang="en-GB"/>
          </a:p>
        </p:txBody>
      </p:sp>
    </p:spTree>
    <p:extLst>
      <p:ext uri="{BB962C8B-B14F-4D97-AF65-F5344CB8AC3E}">
        <p14:creationId xmlns:p14="http://schemas.microsoft.com/office/powerpoint/2010/main" val="1068400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Identifying and understanding which level(s) of measurement are present in your data is crucial, as it determines which analytical techniques you can use (e.g., does it make sense to calculate average marital status?).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Intervals can be discrete or continuous.</a:t>
            </a:r>
          </a:p>
        </p:txBody>
      </p:sp>
      <p:sp>
        <p:nvSpPr>
          <p:cNvPr id="4" name="Slide Number Placeholder 3"/>
          <p:cNvSpPr>
            <a:spLocks noGrp="1"/>
          </p:cNvSpPr>
          <p:nvPr>
            <p:ph type="sldNum" sz="quarter" idx="5"/>
          </p:nvPr>
        </p:nvSpPr>
        <p:spPr/>
        <p:txBody>
          <a:bodyPr/>
          <a:lstStyle/>
          <a:p>
            <a:fld id="{47AD35BF-7DB7-4601-82A4-4F9D15826B8B}" type="slidenum">
              <a:rPr lang="en-GB" smtClean="0"/>
              <a:t>6</a:t>
            </a:fld>
            <a:endParaRPr lang="en-GB"/>
          </a:p>
        </p:txBody>
      </p:sp>
    </p:spTree>
    <p:extLst>
      <p:ext uri="{BB962C8B-B14F-4D97-AF65-F5344CB8AC3E}">
        <p14:creationId xmlns:p14="http://schemas.microsoft.com/office/powerpoint/2010/main" val="362459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first task is to explicitly state what our aim is and what variables we have.</a:t>
            </a:r>
          </a:p>
        </p:txBody>
      </p:sp>
      <p:sp>
        <p:nvSpPr>
          <p:cNvPr id="4" name="Slide Number Placeholder 3"/>
          <p:cNvSpPr>
            <a:spLocks noGrp="1"/>
          </p:cNvSpPr>
          <p:nvPr>
            <p:ph type="sldNum" sz="quarter" idx="5"/>
          </p:nvPr>
        </p:nvSpPr>
        <p:spPr/>
        <p:txBody>
          <a:bodyPr/>
          <a:lstStyle/>
          <a:p>
            <a:fld id="{47AD35BF-7DB7-4601-82A4-4F9D15826B8B}" type="slidenum">
              <a:rPr lang="en-GB" smtClean="0"/>
              <a:t>7</a:t>
            </a:fld>
            <a:endParaRPr lang="en-GB"/>
          </a:p>
        </p:txBody>
      </p:sp>
    </p:spTree>
    <p:extLst>
      <p:ext uri="{BB962C8B-B14F-4D97-AF65-F5344CB8AC3E}">
        <p14:creationId xmlns:p14="http://schemas.microsoft.com/office/powerpoint/2010/main" val="149880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not interested in 1 in this module (covered last year in Foundations of Quantitative Research Methods), as we will use data that have already been collected. But quantitative methods can help us design sampling strategies e.g., who to sample and how (+ how many).</a:t>
            </a:r>
          </a:p>
        </p:txBody>
      </p:sp>
      <p:sp>
        <p:nvSpPr>
          <p:cNvPr id="4" name="Slide Number Placeholder 3"/>
          <p:cNvSpPr>
            <a:spLocks noGrp="1"/>
          </p:cNvSpPr>
          <p:nvPr>
            <p:ph type="sldNum" sz="quarter" idx="5"/>
          </p:nvPr>
        </p:nvSpPr>
        <p:spPr/>
        <p:txBody>
          <a:bodyPr/>
          <a:lstStyle/>
          <a:p>
            <a:fld id="{47AD35BF-7DB7-4601-82A4-4F9D15826B8B}" type="slidenum">
              <a:rPr lang="en-GB" smtClean="0"/>
              <a:t>8</a:t>
            </a:fld>
            <a:endParaRPr lang="en-GB"/>
          </a:p>
        </p:txBody>
      </p:sp>
    </p:spTree>
    <p:extLst>
      <p:ext uri="{BB962C8B-B14F-4D97-AF65-F5344CB8AC3E}">
        <p14:creationId xmlns:p14="http://schemas.microsoft.com/office/powerpoint/2010/main" val="195572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9</a:t>
            </a:fld>
            <a:endParaRPr lang="en-GB"/>
          </a:p>
        </p:txBody>
      </p:sp>
    </p:spTree>
    <p:extLst>
      <p:ext uri="{BB962C8B-B14F-4D97-AF65-F5344CB8AC3E}">
        <p14:creationId xmlns:p14="http://schemas.microsoft.com/office/powerpoint/2010/main" val="600913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6611-0DC4-4CD9-95D9-1F2F2DE39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5CAE73-2733-44A5-9EF8-3AAB2E3C7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43CB87-84F9-44DD-B624-E92E37FAC6D5}"/>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5" name="Footer Placeholder 4">
            <a:extLst>
              <a:ext uri="{FF2B5EF4-FFF2-40B4-BE49-F238E27FC236}">
                <a16:creationId xmlns:a16="http://schemas.microsoft.com/office/drawing/2014/main" id="{1D12138C-83BC-4214-9A7A-B10094A5D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DBD6BB-70D4-4D97-82C8-68E5D0F9B31B}"/>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361539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3D96-4A0E-4492-A7A3-532135E5D8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36355D-9B42-4A49-A9CF-B73DE1054A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2B7142-AE5A-45B0-BD54-AAF5175F11A1}"/>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5" name="Footer Placeholder 4">
            <a:extLst>
              <a:ext uri="{FF2B5EF4-FFF2-40B4-BE49-F238E27FC236}">
                <a16:creationId xmlns:a16="http://schemas.microsoft.com/office/drawing/2014/main" id="{985E9BB3-D256-4A4C-A76A-2279946837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665E3F-DE57-4B2D-AF1F-A83944005727}"/>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346211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8BBC3-254C-4C2D-A18F-6F1DF0034F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34AB49-E0CE-480C-8939-A3ABFD7248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581269-BA35-481E-BCA5-86FA5578C9E8}"/>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5" name="Footer Placeholder 4">
            <a:extLst>
              <a:ext uri="{FF2B5EF4-FFF2-40B4-BE49-F238E27FC236}">
                <a16:creationId xmlns:a16="http://schemas.microsoft.com/office/drawing/2014/main" id="{C487DE2F-C4C3-4F71-AD98-19F356411C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3D3504-31B3-456D-A6B2-1FD89E7846D5}"/>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278760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2DF-E087-4A49-B00C-AB46AAC993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53FEE6-1BA4-4718-82A2-F2A0183C76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CE6D23-9505-46F7-93D5-E16778BDEBB3}"/>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5" name="Footer Placeholder 4">
            <a:extLst>
              <a:ext uri="{FF2B5EF4-FFF2-40B4-BE49-F238E27FC236}">
                <a16:creationId xmlns:a16="http://schemas.microsoft.com/office/drawing/2014/main" id="{8C8C3EA8-47F0-46BD-8A5A-D9AEB3F86B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A13555-0086-4B19-B528-DAD62A1F6A91}"/>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322403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036B-3524-47BD-AC22-436C543D6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AA3882A-4D91-4EF7-879C-205E3D6D6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4DEF3A-31B9-4EAD-864B-3F2222C7DE7E}"/>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5" name="Footer Placeholder 4">
            <a:extLst>
              <a:ext uri="{FF2B5EF4-FFF2-40B4-BE49-F238E27FC236}">
                <a16:creationId xmlns:a16="http://schemas.microsoft.com/office/drawing/2014/main" id="{ED254999-F734-473D-BF13-C713C5369D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647539-6676-44F7-ADCD-03D376F16200}"/>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260919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A765-757D-4DE2-B136-B1B52DECF5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01065A-CAE6-4DFE-B4CA-B49BCED5EF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88B1C6-8238-4DEA-9A4C-7FDCB73959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8E25AF-9E97-49E3-A277-27B064CDBF05}"/>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6" name="Footer Placeholder 5">
            <a:extLst>
              <a:ext uri="{FF2B5EF4-FFF2-40B4-BE49-F238E27FC236}">
                <a16:creationId xmlns:a16="http://schemas.microsoft.com/office/drawing/2014/main" id="{BF5F71C2-2233-49B6-B479-4A65CFCA92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AA78AF-591A-4D5A-A118-F358817E382C}"/>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322140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3196-25ED-43AF-9D02-7491A41D97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30305F-CBA9-4293-8DB9-CD191F6E9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52B802-F980-404A-80F6-ECDF360D52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168021B-F042-4918-A842-3E44AA296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52DD1E-3279-4DE6-8047-1790A289F3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90461D6-C041-48DC-AADF-0A79F0FB544F}"/>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8" name="Footer Placeholder 7">
            <a:extLst>
              <a:ext uri="{FF2B5EF4-FFF2-40B4-BE49-F238E27FC236}">
                <a16:creationId xmlns:a16="http://schemas.microsoft.com/office/drawing/2014/main" id="{0A6ACBF5-5DDB-4369-83C1-6DA9E07603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8F1AA85-D3F1-46F5-B4B6-2A637E2CB68C}"/>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12696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58B4-04C3-409A-A9EE-F391F3DDF45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2B10D6E-2C5A-4F50-8B7F-655D116541E8}"/>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4" name="Footer Placeholder 3">
            <a:extLst>
              <a:ext uri="{FF2B5EF4-FFF2-40B4-BE49-F238E27FC236}">
                <a16:creationId xmlns:a16="http://schemas.microsoft.com/office/drawing/2014/main" id="{02E3E726-05D3-49C6-987F-DA3606C737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61E4EE-16F6-4551-B7B1-E4465D7C923A}"/>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139897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CA900-F70F-4169-94AB-D1744B70F9D8}"/>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3" name="Footer Placeholder 2">
            <a:extLst>
              <a:ext uri="{FF2B5EF4-FFF2-40B4-BE49-F238E27FC236}">
                <a16:creationId xmlns:a16="http://schemas.microsoft.com/office/drawing/2014/main" id="{CBBC944B-625A-48C6-B6FB-B1EB7D58A8A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04D647-B341-41B5-97D8-AD6CF4C12486}"/>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209039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17FA-75ED-4954-96EC-98CFE3544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7F2BE1-3B33-4EE5-8FDD-B962EBD0D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884EA4-BEE1-46F8-BE91-B703D12FA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394157-7E06-49EE-B1B3-E7A279BECA11}"/>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6" name="Footer Placeholder 5">
            <a:extLst>
              <a:ext uri="{FF2B5EF4-FFF2-40B4-BE49-F238E27FC236}">
                <a16:creationId xmlns:a16="http://schemas.microsoft.com/office/drawing/2014/main" id="{9B44D6B6-915D-4D62-A69C-C263CBAC18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B12F30-DFFA-4071-9444-08464E37EF33}"/>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75501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3CD8-E15E-48EE-A03E-F652F6D14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A151CD-94F0-42B6-A525-F47DF6491D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01DCBD4-6FD1-4C8C-A139-76D229872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A6E49-4306-497C-9781-99EBACDD3849}"/>
              </a:ext>
            </a:extLst>
          </p:cNvPr>
          <p:cNvSpPr>
            <a:spLocks noGrp="1"/>
          </p:cNvSpPr>
          <p:nvPr>
            <p:ph type="dt" sz="half" idx="10"/>
          </p:nvPr>
        </p:nvSpPr>
        <p:spPr/>
        <p:txBody>
          <a:bodyPr/>
          <a:lstStyle/>
          <a:p>
            <a:fld id="{AD6B7774-91DF-4F35-BE0F-B55A34C0A0D5}" type="datetimeFigureOut">
              <a:rPr lang="en-GB" smtClean="0"/>
              <a:t>07/10/2024</a:t>
            </a:fld>
            <a:endParaRPr lang="en-GB"/>
          </a:p>
        </p:txBody>
      </p:sp>
      <p:sp>
        <p:nvSpPr>
          <p:cNvPr id="6" name="Footer Placeholder 5">
            <a:extLst>
              <a:ext uri="{FF2B5EF4-FFF2-40B4-BE49-F238E27FC236}">
                <a16:creationId xmlns:a16="http://schemas.microsoft.com/office/drawing/2014/main" id="{021186A3-1BB4-4499-A46B-48A7CF0E8F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DC74EE-9A75-4FB4-874E-809E3A1C438C}"/>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405437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FC27BF-1DA8-4458-87E2-AD68CA3B7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CF01C2-75A6-4E59-882A-C1521B7CB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C2EEC0-3E13-4E14-9D8F-08C328936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B7774-91DF-4F35-BE0F-B55A34C0A0D5}" type="datetimeFigureOut">
              <a:rPr lang="en-GB" smtClean="0"/>
              <a:t>07/10/2024</a:t>
            </a:fld>
            <a:endParaRPr lang="en-GB"/>
          </a:p>
        </p:txBody>
      </p:sp>
      <p:sp>
        <p:nvSpPr>
          <p:cNvPr id="5" name="Footer Placeholder 4">
            <a:extLst>
              <a:ext uri="{FF2B5EF4-FFF2-40B4-BE49-F238E27FC236}">
                <a16:creationId xmlns:a16="http://schemas.microsoft.com/office/drawing/2014/main" id="{93A0573A-1C74-4319-94FC-F27E18945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1E05590-355D-4C42-AB20-31C4EECCD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2669A-BB57-490C-9168-FC0ED251D9A8}" type="slidenum">
              <a:rPr lang="en-GB" smtClean="0"/>
              <a:t>‹#›</a:t>
            </a:fld>
            <a:endParaRPr lang="en-GB"/>
          </a:p>
        </p:txBody>
      </p:sp>
    </p:spTree>
    <p:extLst>
      <p:ext uri="{BB962C8B-B14F-4D97-AF65-F5344CB8AC3E}">
        <p14:creationId xmlns:p14="http://schemas.microsoft.com/office/powerpoint/2010/main" val="2586497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09A9-3FEC-44D7-B6B7-87DD508DDFC8}"/>
              </a:ext>
            </a:extLst>
          </p:cNvPr>
          <p:cNvSpPr>
            <a:spLocks noGrp="1"/>
          </p:cNvSpPr>
          <p:nvPr>
            <p:ph type="ctrTitle"/>
          </p:nvPr>
        </p:nvSpPr>
        <p:spPr/>
        <p:txBody>
          <a:bodyPr/>
          <a:lstStyle/>
          <a:p>
            <a:r>
              <a:rPr lang="en-GB" dirty="0"/>
              <a:t>Data Analysis for the Social Sciences</a:t>
            </a:r>
          </a:p>
        </p:txBody>
      </p:sp>
      <p:sp>
        <p:nvSpPr>
          <p:cNvPr id="3" name="Subtitle 2">
            <a:extLst>
              <a:ext uri="{FF2B5EF4-FFF2-40B4-BE49-F238E27FC236}">
                <a16:creationId xmlns:a16="http://schemas.microsoft.com/office/drawing/2014/main" id="{6B0136C7-D14B-4A48-92C3-E3B63269A801}"/>
              </a:ext>
            </a:extLst>
          </p:cNvPr>
          <p:cNvSpPr>
            <a:spLocks noGrp="1"/>
          </p:cNvSpPr>
          <p:nvPr>
            <p:ph type="subTitle" idx="1"/>
          </p:nvPr>
        </p:nvSpPr>
        <p:spPr/>
        <p:txBody>
          <a:bodyPr/>
          <a:lstStyle/>
          <a:p>
            <a:endParaRPr lang="en-GB" dirty="0"/>
          </a:p>
          <a:p>
            <a:r>
              <a:rPr lang="en-GB" dirty="0"/>
              <a:t>Quantitative Data Analysis I</a:t>
            </a:r>
          </a:p>
          <a:p>
            <a:r>
              <a:rPr lang="en-GB" dirty="0"/>
              <a:t>2024/25</a:t>
            </a:r>
          </a:p>
        </p:txBody>
      </p:sp>
    </p:spTree>
    <p:extLst>
      <p:ext uri="{BB962C8B-B14F-4D97-AF65-F5344CB8AC3E}">
        <p14:creationId xmlns:p14="http://schemas.microsoft.com/office/powerpoint/2010/main" val="269567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Identifying variables</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endParaRPr lang="en-GB" i="1" dirty="0"/>
          </a:p>
          <a:p>
            <a:pPr marL="0" indent="0">
              <a:lnSpc>
                <a:spcPct val="120000"/>
              </a:lnSpc>
              <a:spcAft>
                <a:spcPts val="600"/>
              </a:spcAft>
              <a:buNone/>
            </a:pPr>
            <a:endParaRPr lang="en-GB" i="1" dirty="0"/>
          </a:p>
          <a:p>
            <a:pPr marL="0" indent="0" algn="ctr">
              <a:lnSpc>
                <a:spcPct val="120000"/>
              </a:lnSpc>
              <a:spcAft>
                <a:spcPts val="600"/>
              </a:spcAft>
              <a:buNone/>
            </a:pPr>
            <a:r>
              <a:rPr lang="en-GB" i="1" dirty="0"/>
              <a:t>Are climate change beliefs influenced by a person’s sex and age?</a:t>
            </a:r>
            <a:endParaRPr lang="en-GB" dirty="0"/>
          </a:p>
        </p:txBody>
      </p:sp>
    </p:spTree>
    <p:extLst>
      <p:ext uri="{BB962C8B-B14F-4D97-AF65-F5344CB8AC3E}">
        <p14:creationId xmlns:p14="http://schemas.microsoft.com/office/powerpoint/2010/main" val="10667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Identifying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b="1" dirty="0"/>
                  <a:t>Dependent Variable (Y) </a:t>
                </a:r>
                <a:r>
                  <a:rPr lang="en-GB" dirty="0"/>
                  <a:t>= outcome we are interested in explaining / predicting.</a:t>
                </a:r>
              </a:p>
              <a:p>
                <a:pPr marL="0" indent="0">
                  <a:lnSpc>
                    <a:spcPct val="120000"/>
                  </a:lnSpc>
                  <a:spcAft>
                    <a:spcPts val="600"/>
                  </a:spcAft>
                  <a:buNone/>
                </a:pPr>
                <a:r>
                  <a:rPr lang="en-GB" b="1" dirty="0"/>
                  <a:t>Independent Variable (X) </a:t>
                </a:r>
                <a:r>
                  <a:rPr lang="en-GB" dirty="0"/>
                  <a:t>= factor we think explains / predicts the outcome.</a:t>
                </a:r>
              </a:p>
              <a:p>
                <a:pPr marL="0" indent="0" algn="ctr">
                  <a:lnSpc>
                    <a:spcPct val="120000"/>
                  </a:lnSpc>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m:oMathPara>
                </a14:m>
                <a:endParaRPr lang="en-GB" dirty="0"/>
              </a:p>
              <a:p>
                <a:pPr marL="0" indent="0" algn="ctr">
                  <a:lnSpc>
                    <a:spcPct val="120000"/>
                  </a:lnSpc>
                  <a:spcAft>
                    <a:spcPts val="600"/>
                  </a:spcAft>
                  <a:buNone/>
                </a:pP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𝐾</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9909CCAD-755D-4ACB-92C1-232446FD53A2}"/>
                  </a:ext>
                </a:extLst>
              </p:cNvPr>
              <p:cNvSpPr>
                <a:spLocks noGrp="1" noRot="1" noChangeAspect="1" noMove="1" noResize="1" noEditPoints="1" noAdjustHandles="1" noChangeArrowheads="1" noChangeShapeType="1" noTextEdit="1"/>
              </p:cNvSpPr>
              <p:nvPr>
                <p:ph idx="1"/>
              </p:nvPr>
            </p:nvSpPr>
            <p:spPr>
              <a:blipFill>
                <a:blip r:embed="rId3"/>
                <a:stretch>
                  <a:fillRect l="-1217" t="-140"/>
                </a:stretch>
              </a:blipFill>
            </p:spPr>
            <p:txBody>
              <a:bodyPr/>
              <a:lstStyle/>
              <a:p>
                <a:r>
                  <a:rPr lang="en-US">
                    <a:noFill/>
                  </a:rPr>
                  <a:t> </a:t>
                </a:r>
              </a:p>
            </p:txBody>
          </p:sp>
        </mc:Fallback>
      </mc:AlternateContent>
    </p:spTree>
    <p:extLst>
      <p:ext uri="{BB962C8B-B14F-4D97-AF65-F5344CB8AC3E}">
        <p14:creationId xmlns:p14="http://schemas.microsoft.com/office/powerpoint/2010/main" val="97117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Identifying variables</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endParaRPr lang="en-GB" i="1" dirty="0"/>
          </a:p>
          <a:p>
            <a:pPr marL="0" indent="0" algn="ctr">
              <a:lnSpc>
                <a:spcPct val="120000"/>
              </a:lnSpc>
              <a:spcAft>
                <a:spcPts val="600"/>
              </a:spcAft>
              <a:buNone/>
            </a:pPr>
            <a:r>
              <a:rPr lang="en-US" i="1" dirty="0"/>
              <a:t>Are climate change beliefs associated with sex and age among British people?</a:t>
            </a:r>
          </a:p>
          <a:p>
            <a:pPr marL="0" indent="0" algn="ctr">
              <a:lnSpc>
                <a:spcPct val="120000"/>
              </a:lnSpc>
              <a:spcAft>
                <a:spcPts val="600"/>
              </a:spcAft>
              <a:buNone/>
            </a:pPr>
            <a:endParaRPr lang="en-GB" i="1" dirty="0"/>
          </a:p>
          <a:p>
            <a:pPr marL="0" indent="0">
              <a:buNone/>
            </a:pPr>
            <a:r>
              <a:rPr lang="en-GB" dirty="0"/>
              <a:t>Y = Climate change beliefs</a:t>
            </a:r>
          </a:p>
          <a:p>
            <a:pPr marL="0" indent="0">
              <a:buNone/>
            </a:pPr>
            <a:r>
              <a:rPr lang="en-GB" dirty="0"/>
              <a:t>X1 = Sex at birth</a:t>
            </a:r>
          </a:p>
          <a:p>
            <a:pPr marL="0" indent="0">
              <a:buNone/>
            </a:pPr>
            <a:r>
              <a:rPr lang="en-GB" dirty="0"/>
              <a:t>X2 = Age</a:t>
            </a:r>
          </a:p>
          <a:p>
            <a:pPr marL="0" indent="0">
              <a:lnSpc>
                <a:spcPct val="120000"/>
              </a:lnSpc>
              <a:spcAft>
                <a:spcPts val="600"/>
              </a:spcAft>
              <a:buNone/>
            </a:pPr>
            <a:endParaRPr lang="en-GB" i="1" dirty="0"/>
          </a:p>
        </p:txBody>
      </p:sp>
    </p:spTree>
    <p:extLst>
      <p:ext uri="{BB962C8B-B14F-4D97-AF65-F5344CB8AC3E}">
        <p14:creationId xmlns:p14="http://schemas.microsoft.com/office/powerpoint/2010/main" val="249381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Implications</a:t>
            </a:r>
          </a:p>
        </p:txBody>
      </p:sp>
      <p:graphicFrame>
        <p:nvGraphicFramePr>
          <p:cNvPr id="6" name="Content Placeholder 5">
            <a:extLst>
              <a:ext uri="{FF2B5EF4-FFF2-40B4-BE49-F238E27FC236}">
                <a16:creationId xmlns:a16="http://schemas.microsoft.com/office/drawing/2014/main" id="{93F0035F-B7D0-D1F9-75C2-02EC9154F28E}"/>
              </a:ext>
            </a:extLst>
          </p:cNvPr>
          <p:cNvGraphicFramePr>
            <a:graphicFrameLocks noGrp="1"/>
          </p:cNvGraphicFramePr>
          <p:nvPr>
            <p:ph idx="1"/>
            <p:extLst>
              <p:ext uri="{D42A27DB-BD31-4B8C-83A1-F6EECF244321}">
                <p14:modId xmlns:p14="http://schemas.microsoft.com/office/powerpoint/2010/main" val="3339624887"/>
              </p:ext>
            </p:extLst>
          </p:nvPr>
        </p:nvGraphicFramePr>
        <p:xfrm>
          <a:off x="371061" y="1690688"/>
          <a:ext cx="11198087" cy="4413229"/>
        </p:xfrm>
        <a:graphic>
          <a:graphicData uri="http://schemas.openxmlformats.org/drawingml/2006/table">
            <a:tbl>
              <a:tblPr firstRow="1" firstCol="1" bandRow="1"/>
              <a:tblGrid>
                <a:gridCol w="3732281">
                  <a:extLst>
                    <a:ext uri="{9D8B030D-6E8A-4147-A177-3AD203B41FA5}">
                      <a16:colId xmlns:a16="http://schemas.microsoft.com/office/drawing/2014/main" val="3965062026"/>
                    </a:ext>
                  </a:extLst>
                </a:gridCol>
                <a:gridCol w="3732281">
                  <a:extLst>
                    <a:ext uri="{9D8B030D-6E8A-4147-A177-3AD203B41FA5}">
                      <a16:colId xmlns:a16="http://schemas.microsoft.com/office/drawing/2014/main" val="3903919589"/>
                    </a:ext>
                  </a:extLst>
                </a:gridCol>
                <a:gridCol w="3733525">
                  <a:extLst>
                    <a:ext uri="{9D8B030D-6E8A-4147-A177-3AD203B41FA5}">
                      <a16:colId xmlns:a16="http://schemas.microsoft.com/office/drawing/2014/main" val="3874243749"/>
                    </a:ext>
                  </a:extLst>
                </a:gridCol>
              </a:tblGrid>
              <a:tr h="2005404">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Research Aims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Affects choice of analytical technique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Mean, median, standard deviation, correlation statistics = descriptive statistics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Chi-squared, confidence intervals, p-values = inferential statistics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029502"/>
                  </a:ext>
                </a:extLst>
              </a:tr>
              <a:tr h="2407825">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Identifying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Affects what variables are included in analysis and to what degree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1 Y and 5 X = six variables needing to described, and five relationships needing to be explored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23037"/>
                  </a:ext>
                </a:extLst>
              </a:tr>
            </a:tbl>
          </a:graphicData>
        </a:graphic>
      </p:graphicFrame>
    </p:spTree>
    <p:extLst>
      <p:ext uri="{BB962C8B-B14F-4D97-AF65-F5344CB8AC3E}">
        <p14:creationId xmlns:p14="http://schemas.microsoft.com/office/powerpoint/2010/main" val="262904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Structuring your analysis</a:t>
            </a:r>
          </a:p>
        </p:txBody>
      </p:sp>
      <p:graphicFrame>
        <p:nvGraphicFramePr>
          <p:cNvPr id="5" name="Content Placeholder 4">
            <a:extLst>
              <a:ext uri="{FF2B5EF4-FFF2-40B4-BE49-F238E27FC236}">
                <a16:creationId xmlns:a16="http://schemas.microsoft.com/office/drawing/2014/main" id="{04F4430A-715D-C2C0-1634-04A619217EC1}"/>
              </a:ext>
            </a:extLst>
          </p:cNvPr>
          <p:cNvGraphicFramePr>
            <a:graphicFrameLocks noGrp="1"/>
          </p:cNvGraphicFramePr>
          <p:nvPr>
            <p:ph idx="1"/>
            <p:extLst>
              <p:ext uri="{D42A27DB-BD31-4B8C-83A1-F6EECF244321}">
                <p14:modId xmlns:p14="http://schemas.microsoft.com/office/powerpoint/2010/main" val="3974269697"/>
              </p:ext>
            </p:extLst>
          </p:nvPr>
        </p:nvGraphicFramePr>
        <p:xfrm>
          <a:off x="1163781" y="1900054"/>
          <a:ext cx="9440882" cy="4061360"/>
        </p:xfrm>
        <a:graphic>
          <a:graphicData uri="http://schemas.openxmlformats.org/drawingml/2006/table">
            <a:tbl>
              <a:tblPr firstRow="1" firstCol="1" bandRow="1"/>
              <a:tblGrid>
                <a:gridCol w="902525">
                  <a:extLst>
                    <a:ext uri="{9D8B030D-6E8A-4147-A177-3AD203B41FA5}">
                      <a16:colId xmlns:a16="http://schemas.microsoft.com/office/drawing/2014/main" val="2172959921"/>
                    </a:ext>
                  </a:extLst>
                </a:gridCol>
                <a:gridCol w="2624447">
                  <a:extLst>
                    <a:ext uri="{9D8B030D-6E8A-4147-A177-3AD203B41FA5}">
                      <a16:colId xmlns:a16="http://schemas.microsoft.com/office/drawing/2014/main" val="3947205998"/>
                    </a:ext>
                  </a:extLst>
                </a:gridCol>
                <a:gridCol w="3170712">
                  <a:extLst>
                    <a:ext uri="{9D8B030D-6E8A-4147-A177-3AD203B41FA5}">
                      <a16:colId xmlns:a16="http://schemas.microsoft.com/office/drawing/2014/main" val="3539325700"/>
                    </a:ext>
                  </a:extLst>
                </a:gridCol>
                <a:gridCol w="2743198">
                  <a:extLst>
                    <a:ext uri="{9D8B030D-6E8A-4147-A177-3AD203B41FA5}">
                      <a16:colId xmlns:a16="http://schemas.microsoft.com/office/drawing/2014/main" val="1340394063"/>
                    </a:ext>
                  </a:extLst>
                </a:gridCol>
              </a:tblGrid>
              <a:tr h="283728">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Order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Type of analysis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b="1">
                          <a:effectLst/>
                          <a:latin typeface="Calibri" panose="020F0502020204030204" pitchFamily="34" charset="0"/>
                          <a:ea typeface="Calibri" panose="020F0502020204030204" pitchFamily="34" charset="0"/>
                          <a:cs typeface="Times New Roman" panose="02020603050405020304" pitchFamily="18" charset="0"/>
                        </a:rPr>
                        <a:t>Purpose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b="1">
                          <a:effectLst/>
                          <a:latin typeface="Calibri" panose="020F0502020204030204" pitchFamily="34" charset="0"/>
                          <a:ea typeface="Calibri" panose="020F0502020204030204" pitchFamily="34" charset="0"/>
                          <a:cs typeface="Times New Roman" panose="02020603050405020304" pitchFamily="18" charset="0"/>
                        </a:rPr>
                        <a:t>Techniques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4292683"/>
                  </a:ext>
                </a:extLst>
              </a:tr>
              <a:tr h="1011297">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Univariate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Analyse each variable individually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Frequency table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Mean, median and mode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58587"/>
                  </a:ext>
                </a:extLst>
              </a:tr>
              <a:tr h="1295025">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b="1">
                          <a:effectLst/>
                          <a:latin typeface="Calibri" panose="020F0502020204030204" pitchFamily="34" charset="0"/>
                          <a:ea typeface="Calibri" panose="020F0502020204030204" pitchFamily="34" charset="0"/>
                          <a:cs typeface="Times New Roman" panose="02020603050405020304" pitchFamily="18" charset="0"/>
                        </a:rPr>
                        <a:t>Bivariate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Examine the relationships between the dependent variable and each independent variable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Scatterplots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Cross-tabulations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257290"/>
                  </a:ext>
                </a:extLst>
              </a:tr>
              <a:tr h="1471310">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b="1">
                          <a:effectLst/>
                          <a:latin typeface="Calibri" panose="020F0502020204030204" pitchFamily="34" charset="0"/>
                          <a:ea typeface="Calibri" panose="020F0502020204030204" pitchFamily="34" charset="0"/>
                          <a:cs typeface="Times New Roman" panose="02020603050405020304" pitchFamily="18" charset="0"/>
                        </a:rPr>
                        <a:t>Multivariate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Examine whether the bivariate relationships vary across values of other variables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Cross-tabulations by groups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Statistical 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2163170"/>
                  </a:ext>
                </a:extLst>
              </a:tr>
            </a:tbl>
          </a:graphicData>
        </a:graphic>
      </p:graphicFrame>
    </p:spTree>
    <p:extLst>
      <p:ext uri="{BB962C8B-B14F-4D97-AF65-F5344CB8AC3E}">
        <p14:creationId xmlns:p14="http://schemas.microsoft.com/office/powerpoint/2010/main" val="3294893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endParaRPr lang="en-GB" b="1" dirty="0"/>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gn="ctr">
              <a:lnSpc>
                <a:spcPct val="120000"/>
              </a:lnSpc>
              <a:spcAft>
                <a:spcPts val="600"/>
              </a:spcAft>
              <a:buNone/>
            </a:pPr>
            <a:endParaRPr lang="en-GB" sz="7000" b="1" dirty="0"/>
          </a:p>
          <a:p>
            <a:pPr marL="0" indent="0" algn="ctr">
              <a:lnSpc>
                <a:spcPct val="120000"/>
              </a:lnSpc>
              <a:spcAft>
                <a:spcPts val="600"/>
              </a:spcAft>
              <a:buNone/>
            </a:pPr>
            <a:r>
              <a:rPr lang="en-GB" sz="7000" b="1" dirty="0"/>
              <a:t>Univariate</a:t>
            </a:r>
          </a:p>
        </p:txBody>
      </p:sp>
    </p:spTree>
    <p:extLst>
      <p:ext uri="{BB962C8B-B14F-4D97-AF65-F5344CB8AC3E}">
        <p14:creationId xmlns:p14="http://schemas.microsoft.com/office/powerpoint/2010/main" val="720365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Univariate analysis</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Univariate analysis is concerned with summarising a single variable, specifically:</a:t>
            </a:r>
          </a:p>
          <a:p>
            <a:pPr marL="514350" indent="-514350">
              <a:lnSpc>
                <a:spcPct val="120000"/>
              </a:lnSpc>
              <a:spcAft>
                <a:spcPts val="600"/>
              </a:spcAft>
              <a:buFont typeface="+mj-lt"/>
              <a:buAutoNum type="arabicPeriod"/>
            </a:pPr>
            <a:r>
              <a:rPr lang="en-GB" dirty="0"/>
              <a:t>The </a:t>
            </a:r>
            <a:r>
              <a:rPr lang="en-GB" b="1" dirty="0"/>
              <a:t>central tendency </a:t>
            </a:r>
            <a:r>
              <a:rPr lang="en-GB" dirty="0"/>
              <a:t>of the values</a:t>
            </a:r>
          </a:p>
          <a:p>
            <a:pPr marL="514350" indent="-514350">
              <a:lnSpc>
                <a:spcPct val="120000"/>
              </a:lnSpc>
              <a:spcAft>
                <a:spcPts val="600"/>
              </a:spcAft>
              <a:buFont typeface="+mj-lt"/>
              <a:buAutoNum type="arabicPeriod"/>
            </a:pPr>
            <a:r>
              <a:rPr lang="en-GB" dirty="0"/>
              <a:t>The </a:t>
            </a:r>
            <a:r>
              <a:rPr lang="en-GB" b="1" dirty="0"/>
              <a:t>variability </a:t>
            </a:r>
            <a:r>
              <a:rPr lang="en-GB" dirty="0"/>
              <a:t>(distribution) of the values</a:t>
            </a:r>
          </a:p>
        </p:txBody>
      </p:sp>
    </p:spTree>
    <p:extLst>
      <p:ext uri="{BB962C8B-B14F-4D97-AF65-F5344CB8AC3E}">
        <p14:creationId xmlns:p14="http://schemas.microsoft.com/office/powerpoint/2010/main" val="4377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Measures of central tendency</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a:xfrm>
            <a:off x="838200" y="1825625"/>
            <a:ext cx="10515600" cy="4351338"/>
          </a:xfrm>
        </p:spPr>
        <p:txBody>
          <a:bodyPr>
            <a:normAutofit lnSpcReduction="10000"/>
          </a:bodyPr>
          <a:lstStyle/>
          <a:p>
            <a:pPr marL="514350" indent="-514350">
              <a:lnSpc>
                <a:spcPct val="120000"/>
              </a:lnSpc>
              <a:spcAft>
                <a:spcPts val="600"/>
              </a:spcAft>
              <a:buFont typeface="+mj-lt"/>
              <a:buAutoNum type="arabicPeriod"/>
            </a:pPr>
            <a:r>
              <a:rPr lang="en-GB" b="1" dirty="0"/>
              <a:t>Mean</a:t>
            </a:r>
            <a:r>
              <a:rPr lang="en-GB" dirty="0"/>
              <a:t> = typical value</a:t>
            </a:r>
          </a:p>
          <a:p>
            <a:pPr marL="514350" indent="-514350">
              <a:lnSpc>
                <a:spcPct val="120000"/>
              </a:lnSpc>
              <a:spcAft>
                <a:spcPts val="600"/>
              </a:spcAft>
              <a:buFont typeface="+mj-lt"/>
              <a:buAutoNum type="arabicPeriod"/>
            </a:pPr>
            <a:r>
              <a:rPr lang="en-GB" b="1" dirty="0"/>
              <a:t>Median</a:t>
            </a:r>
            <a:r>
              <a:rPr lang="en-GB" dirty="0"/>
              <a:t> = typical observation / case</a:t>
            </a:r>
          </a:p>
          <a:p>
            <a:pPr marL="514350" indent="-514350">
              <a:lnSpc>
                <a:spcPct val="120000"/>
              </a:lnSpc>
              <a:spcAft>
                <a:spcPts val="600"/>
              </a:spcAft>
              <a:buFont typeface="+mj-lt"/>
              <a:buAutoNum type="arabicPeriod"/>
            </a:pPr>
            <a:r>
              <a:rPr lang="en-GB" b="1" dirty="0"/>
              <a:t>Mode</a:t>
            </a:r>
            <a:r>
              <a:rPr lang="en-GB" dirty="0"/>
              <a:t> = most common value</a:t>
            </a:r>
          </a:p>
          <a:p>
            <a:pPr marL="514350" indent="-514350">
              <a:lnSpc>
                <a:spcPct val="120000"/>
              </a:lnSpc>
              <a:spcAft>
                <a:spcPts val="600"/>
              </a:spcAft>
              <a:buFont typeface="+mj-lt"/>
              <a:buAutoNum type="arabicPeriod"/>
            </a:pPr>
            <a:endParaRPr lang="en-GB" dirty="0"/>
          </a:p>
          <a:p>
            <a:pPr marL="0" indent="0">
              <a:lnSpc>
                <a:spcPct val="120000"/>
              </a:lnSpc>
              <a:spcAft>
                <a:spcPts val="600"/>
              </a:spcAft>
              <a:buNone/>
            </a:pPr>
            <a:r>
              <a:rPr lang="en-GB" dirty="0"/>
              <a:t>"</a:t>
            </a:r>
            <a:r>
              <a:rPr lang="en-GB" i="1" dirty="0"/>
              <a:t>The mean, median, and mode are complementary measures. They describe different aspects of the data. In any particular example, some or all their values may be useful</a:t>
            </a:r>
            <a:r>
              <a:rPr lang="en-GB" dirty="0"/>
              <a:t>." (</a:t>
            </a:r>
            <a:r>
              <a:rPr lang="en-GB" dirty="0" err="1"/>
              <a:t>Agresti</a:t>
            </a:r>
            <a:r>
              <a:rPr lang="en-GB" dirty="0"/>
              <a:t>, 2018: 53)</a:t>
            </a:r>
          </a:p>
          <a:p>
            <a:pPr marL="514350" indent="-514350">
              <a:lnSpc>
                <a:spcPct val="120000"/>
              </a:lnSpc>
              <a:spcAft>
                <a:spcPts val="600"/>
              </a:spcAft>
              <a:buFont typeface="+mj-lt"/>
              <a:buAutoNum type="arabicPeriod"/>
            </a:pPr>
            <a:endParaRPr lang="en-GB" dirty="0"/>
          </a:p>
        </p:txBody>
      </p:sp>
    </p:spTree>
    <p:extLst>
      <p:ext uri="{BB962C8B-B14F-4D97-AF65-F5344CB8AC3E}">
        <p14:creationId xmlns:p14="http://schemas.microsoft.com/office/powerpoint/2010/main" val="22642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Measures of central tendency</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a:xfrm>
            <a:off x="838200" y="1825625"/>
            <a:ext cx="10515600" cy="4351338"/>
          </a:xfrm>
        </p:spPr>
        <p:txBody>
          <a:bodyPr>
            <a:normAutofit/>
          </a:bodyPr>
          <a:lstStyle/>
          <a:p>
            <a:pPr marL="0" indent="0">
              <a:lnSpc>
                <a:spcPct val="120000"/>
              </a:lnSpc>
              <a:spcAft>
                <a:spcPts val="600"/>
              </a:spcAft>
              <a:buNone/>
            </a:pPr>
            <a:r>
              <a:rPr lang="en-GB" dirty="0"/>
              <a:t>Properties of these measures (</a:t>
            </a:r>
            <a:r>
              <a:rPr lang="en-GB" dirty="0" err="1"/>
              <a:t>Agresti</a:t>
            </a:r>
            <a:r>
              <a:rPr lang="en-GB" dirty="0"/>
              <a:t>, 2018):</a:t>
            </a:r>
          </a:p>
          <a:p>
            <a:pPr marL="0" indent="0">
              <a:lnSpc>
                <a:spcPct val="120000"/>
              </a:lnSpc>
              <a:spcAft>
                <a:spcPts val="600"/>
              </a:spcAft>
              <a:buNone/>
            </a:pPr>
            <a:endParaRPr lang="en-GB" dirty="0"/>
          </a:p>
        </p:txBody>
      </p:sp>
      <p:graphicFrame>
        <p:nvGraphicFramePr>
          <p:cNvPr id="4" name="Table 4">
            <a:extLst>
              <a:ext uri="{FF2B5EF4-FFF2-40B4-BE49-F238E27FC236}">
                <a16:creationId xmlns:a16="http://schemas.microsoft.com/office/drawing/2014/main" id="{42F9E798-7651-42D0-A367-70552CE0CBE1}"/>
              </a:ext>
            </a:extLst>
          </p:cNvPr>
          <p:cNvGraphicFramePr>
            <a:graphicFrameLocks noGrp="1"/>
          </p:cNvGraphicFramePr>
          <p:nvPr/>
        </p:nvGraphicFramePr>
        <p:xfrm>
          <a:off x="1457739" y="3038796"/>
          <a:ext cx="9382539" cy="3273104"/>
        </p:xfrm>
        <a:graphic>
          <a:graphicData uri="http://schemas.openxmlformats.org/drawingml/2006/table">
            <a:tbl>
              <a:tblPr firstRow="1" bandRow="1">
                <a:tableStyleId>{21E4AEA4-8DFA-4A89-87EB-49C32662AFE0}</a:tableStyleId>
              </a:tblPr>
              <a:tblGrid>
                <a:gridCol w="3127513">
                  <a:extLst>
                    <a:ext uri="{9D8B030D-6E8A-4147-A177-3AD203B41FA5}">
                      <a16:colId xmlns:a16="http://schemas.microsoft.com/office/drawing/2014/main" val="1578976574"/>
                    </a:ext>
                  </a:extLst>
                </a:gridCol>
                <a:gridCol w="3127513">
                  <a:extLst>
                    <a:ext uri="{9D8B030D-6E8A-4147-A177-3AD203B41FA5}">
                      <a16:colId xmlns:a16="http://schemas.microsoft.com/office/drawing/2014/main" val="686279739"/>
                    </a:ext>
                  </a:extLst>
                </a:gridCol>
                <a:gridCol w="3127513">
                  <a:extLst>
                    <a:ext uri="{9D8B030D-6E8A-4147-A177-3AD203B41FA5}">
                      <a16:colId xmlns:a16="http://schemas.microsoft.com/office/drawing/2014/main" val="2504221991"/>
                    </a:ext>
                  </a:extLst>
                </a:gridCol>
              </a:tblGrid>
              <a:tr h="600343">
                <a:tc>
                  <a:txBody>
                    <a:bodyPr/>
                    <a:lstStyle/>
                    <a:p>
                      <a:pPr algn="ctr"/>
                      <a:r>
                        <a:rPr lang="en-GB" sz="2000" b="1" dirty="0"/>
                        <a:t>Mean</a:t>
                      </a:r>
                    </a:p>
                  </a:txBody>
                  <a:tcPr/>
                </a:tc>
                <a:tc>
                  <a:txBody>
                    <a:bodyPr/>
                    <a:lstStyle/>
                    <a:p>
                      <a:pPr algn="ctr"/>
                      <a:r>
                        <a:rPr lang="en-GB" sz="2000" b="1" dirty="0"/>
                        <a:t>Median</a:t>
                      </a:r>
                    </a:p>
                  </a:txBody>
                  <a:tcPr/>
                </a:tc>
                <a:tc>
                  <a:txBody>
                    <a:bodyPr/>
                    <a:lstStyle/>
                    <a:p>
                      <a:pPr algn="ctr"/>
                      <a:r>
                        <a:rPr lang="en-GB" sz="2000" b="1" dirty="0"/>
                        <a:t>Mode</a:t>
                      </a:r>
                    </a:p>
                  </a:txBody>
                  <a:tcPr/>
                </a:tc>
                <a:extLst>
                  <a:ext uri="{0D108BD9-81ED-4DB2-BD59-A6C34878D82A}">
                    <a16:rowId xmlns:a16="http://schemas.microsoft.com/office/drawing/2014/main" val="2647821881"/>
                  </a:ext>
                </a:extLst>
              </a:tr>
              <a:tr h="600343">
                <a:tc>
                  <a:txBody>
                    <a:bodyPr/>
                    <a:lstStyle/>
                    <a:p>
                      <a:r>
                        <a:rPr lang="en-GB" sz="2000" dirty="0"/>
                        <a:t>Influenced by outliers</a:t>
                      </a:r>
                    </a:p>
                  </a:txBody>
                  <a:tcPr/>
                </a:tc>
                <a:tc>
                  <a:txBody>
                    <a:bodyPr/>
                    <a:lstStyle/>
                    <a:p>
                      <a:r>
                        <a:rPr lang="en-GB" sz="2000" dirty="0"/>
                        <a:t>Not influenced by outliers</a:t>
                      </a:r>
                    </a:p>
                  </a:txBody>
                  <a:tcPr/>
                </a:tc>
                <a:tc>
                  <a:txBody>
                    <a:bodyPr/>
                    <a:lstStyle/>
                    <a:p>
                      <a:r>
                        <a:rPr lang="en-GB" sz="2000" dirty="0"/>
                        <a:t>Not influenced by outliers</a:t>
                      </a:r>
                    </a:p>
                  </a:txBody>
                  <a:tcPr/>
                </a:tc>
                <a:extLst>
                  <a:ext uri="{0D108BD9-81ED-4DB2-BD59-A6C34878D82A}">
                    <a16:rowId xmlns:a16="http://schemas.microsoft.com/office/drawing/2014/main" val="3346391092"/>
                  </a:ext>
                </a:extLst>
              </a:tr>
              <a:tr h="1036209">
                <a:tc>
                  <a:txBody>
                    <a:bodyPr/>
                    <a:lstStyle/>
                    <a:p>
                      <a:r>
                        <a:rPr lang="en-GB" sz="2000" dirty="0"/>
                        <a:t>Not necessarily an actual value</a:t>
                      </a:r>
                    </a:p>
                  </a:txBody>
                  <a:tcPr/>
                </a:tc>
                <a:tc>
                  <a:txBody>
                    <a:bodyPr/>
                    <a:lstStyle/>
                    <a:p>
                      <a:r>
                        <a:rPr lang="en-GB" sz="2000" dirty="0"/>
                        <a:t>Actual value</a:t>
                      </a:r>
                    </a:p>
                  </a:txBody>
                  <a:tcPr/>
                </a:tc>
                <a:tc>
                  <a:txBody>
                    <a:bodyPr/>
                    <a:lstStyle/>
                    <a:p>
                      <a:r>
                        <a:rPr lang="en-GB" sz="2000" dirty="0"/>
                        <a:t>Actual value</a:t>
                      </a:r>
                    </a:p>
                  </a:txBody>
                  <a:tcPr/>
                </a:tc>
                <a:extLst>
                  <a:ext uri="{0D108BD9-81ED-4DB2-BD59-A6C34878D82A}">
                    <a16:rowId xmlns:a16="http://schemas.microsoft.com/office/drawing/2014/main" val="1823044451"/>
                  </a:ext>
                </a:extLst>
              </a:tr>
              <a:tr h="1036209">
                <a:tc>
                  <a:txBody>
                    <a:bodyPr/>
                    <a:lstStyle/>
                    <a:p>
                      <a:r>
                        <a:rPr lang="en-GB" sz="2000" dirty="0"/>
                        <a:t>Applicable to numeric variables</a:t>
                      </a:r>
                    </a:p>
                  </a:txBody>
                  <a:tcPr/>
                </a:tc>
                <a:tc>
                  <a:txBody>
                    <a:bodyPr/>
                    <a:lstStyle/>
                    <a:p>
                      <a:r>
                        <a:rPr lang="en-GB" sz="2000" dirty="0"/>
                        <a:t>Applicable to numeric and ordinal variables</a:t>
                      </a:r>
                    </a:p>
                  </a:txBody>
                  <a:tcPr/>
                </a:tc>
                <a:tc>
                  <a:txBody>
                    <a:bodyPr/>
                    <a:lstStyle/>
                    <a:p>
                      <a:r>
                        <a:rPr lang="en-GB" sz="2000" dirty="0"/>
                        <a:t>Applicable to all variables</a:t>
                      </a:r>
                    </a:p>
                  </a:txBody>
                  <a:tcPr/>
                </a:tc>
                <a:extLst>
                  <a:ext uri="{0D108BD9-81ED-4DB2-BD59-A6C34878D82A}">
                    <a16:rowId xmlns:a16="http://schemas.microsoft.com/office/drawing/2014/main" val="3050047936"/>
                  </a:ext>
                </a:extLst>
              </a:tr>
            </a:tbl>
          </a:graphicData>
        </a:graphic>
      </p:graphicFrame>
    </p:spTree>
    <p:extLst>
      <p:ext uri="{BB962C8B-B14F-4D97-AF65-F5344CB8AC3E}">
        <p14:creationId xmlns:p14="http://schemas.microsoft.com/office/powerpoint/2010/main" val="388409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Measures of variability</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a:xfrm>
            <a:off x="838200" y="1825625"/>
            <a:ext cx="10515600" cy="4351338"/>
          </a:xfrm>
        </p:spPr>
        <p:txBody>
          <a:bodyPr>
            <a:normAutofit/>
          </a:bodyPr>
          <a:lstStyle/>
          <a:p>
            <a:pPr marL="0" indent="0">
              <a:lnSpc>
                <a:spcPct val="120000"/>
              </a:lnSpc>
              <a:spcAft>
                <a:spcPts val="600"/>
              </a:spcAft>
              <a:buNone/>
            </a:pPr>
            <a:r>
              <a:rPr lang="en-GB" b="1" dirty="0"/>
              <a:t>Range</a:t>
            </a:r>
            <a:r>
              <a:rPr lang="en-GB" dirty="0"/>
              <a:t> = difference between maximum and minimum values </a:t>
            </a:r>
          </a:p>
          <a:p>
            <a:pPr marL="0" indent="0">
              <a:lnSpc>
                <a:spcPct val="120000"/>
              </a:lnSpc>
              <a:spcAft>
                <a:spcPts val="600"/>
              </a:spcAft>
              <a:buNone/>
            </a:pPr>
            <a:r>
              <a:rPr lang="en-GB" dirty="0"/>
              <a:t>	 = 88 – 16 = 72</a:t>
            </a:r>
          </a:p>
          <a:p>
            <a:pPr marL="0" indent="0">
              <a:lnSpc>
                <a:spcPct val="120000"/>
              </a:lnSpc>
              <a:spcAft>
                <a:spcPts val="600"/>
              </a:spcAft>
              <a:buNone/>
            </a:pPr>
            <a:r>
              <a:rPr lang="en-GB" b="1" dirty="0"/>
              <a:t>Standard Deviation (s)</a:t>
            </a:r>
            <a:r>
              <a:rPr lang="en-GB" dirty="0"/>
              <a:t> = typical difference between a value and the mean</a:t>
            </a:r>
          </a:p>
          <a:p>
            <a:pPr marL="0" indent="0">
              <a:lnSpc>
                <a:spcPct val="120000"/>
              </a:lnSpc>
              <a:spcAft>
                <a:spcPts val="600"/>
              </a:spcAft>
              <a:buNone/>
            </a:pPr>
            <a:r>
              <a:rPr lang="en-GB" dirty="0"/>
              <a:t>The larger the standard deviation is, the more spread out the observations are (</a:t>
            </a:r>
            <a:r>
              <a:rPr lang="en-GB" dirty="0" err="1"/>
              <a:t>Agresti</a:t>
            </a:r>
            <a:r>
              <a:rPr lang="en-GB" dirty="0"/>
              <a:t>, 2018).</a:t>
            </a:r>
          </a:p>
          <a:p>
            <a:pPr marL="0" indent="0">
              <a:lnSpc>
                <a:spcPct val="120000"/>
              </a:lnSpc>
              <a:spcAft>
                <a:spcPts val="600"/>
              </a:spcAft>
              <a:buNone/>
            </a:pPr>
            <a:endParaRPr lang="en-GB" dirty="0"/>
          </a:p>
        </p:txBody>
      </p:sp>
    </p:spTree>
    <p:extLst>
      <p:ext uri="{BB962C8B-B14F-4D97-AF65-F5344CB8AC3E}">
        <p14:creationId xmlns:p14="http://schemas.microsoft.com/office/powerpoint/2010/main" val="192564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endParaRPr lang="en-GB" b="1" dirty="0"/>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gn="ctr">
              <a:lnSpc>
                <a:spcPct val="120000"/>
              </a:lnSpc>
              <a:spcAft>
                <a:spcPts val="600"/>
              </a:spcAft>
              <a:buNone/>
            </a:pPr>
            <a:r>
              <a:rPr lang="en-GB" sz="4000" i="1" dirty="0"/>
              <a:t>“The combination of some data and an aching desire for an answer does not ensure that a reasonable answer can be extracted from a given body of data.” </a:t>
            </a:r>
            <a:r>
              <a:rPr lang="en-GB" sz="4000" dirty="0"/>
              <a:t>John Tukey</a:t>
            </a:r>
          </a:p>
        </p:txBody>
      </p:sp>
    </p:spTree>
    <p:extLst>
      <p:ext uri="{BB962C8B-B14F-4D97-AF65-F5344CB8AC3E}">
        <p14:creationId xmlns:p14="http://schemas.microsoft.com/office/powerpoint/2010/main" val="153105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Measures of variability</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a:xfrm>
            <a:off x="838200" y="1825625"/>
            <a:ext cx="10515600" cy="4351338"/>
          </a:xfrm>
        </p:spPr>
        <p:txBody>
          <a:bodyPr>
            <a:normAutofit/>
          </a:bodyPr>
          <a:lstStyle/>
          <a:p>
            <a:pPr marL="0" indent="0">
              <a:lnSpc>
                <a:spcPct val="120000"/>
              </a:lnSpc>
              <a:spcAft>
                <a:spcPts val="600"/>
              </a:spcAft>
              <a:buNone/>
            </a:pPr>
            <a:endParaRPr lang="en-GB" dirty="0"/>
          </a:p>
        </p:txBody>
      </p:sp>
      <p:pic>
        <p:nvPicPr>
          <p:cNvPr id="7" name="Picture 6">
            <a:extLst>
              <a:ext uri="{FF2B5EF4-FFF2-40B4-BE49-F238E27FC236}">
                <a16:creationId xmlns:a16="http://schemas.microsoft.com/office/drawing/2014/main" id="{06815CE0-5A57-4AB7-8B2E-CBB3EAE34F11}"/>
              </a:ext>
            </a:extLst>
          </p:cNvPr>
          <p:cNvPicPr>
            <a:picLocks noChangeAspect="1"/>
          </p:cNvPicPr>
          <p:nvPr/>
        </p:nvPicPr>
        <p:blipFill>
          <a:blip r:embed="rId3"/>
          <a:stretch>
            <a:fillRect/>
          </a:stretch>
        </p:blipFill>
        <p:spPr>
          <a:xfrm>
            <a:off x="241850" y="1971260"/>
            <a:ext cx="5635073" cy="4098235"/>
          </a:xfrm>
          <a:prstGeom prst="rect">
            <a:avLst/>
          </a:prstGeom>
        </p:spPr>
      </p:pic>
      <p:pic>
        <p:nvPicPr>
          <p:cNvPr id="9" name="Picture 8">
            <a:extLst>
              <a:ext uri="{FF2B5EF4-FFF2-40B4-BE49-F238E27FC236}">
                <a16:creationId xmlns:a16="http://schemas.microsoft.com/office/drawing/2014/main" id="{9DE0218B-FF95-41D4-98F6-C4158810C812}"/>
              </a:ext>
            </a:extLst>
          </p:cNvPr>
          <p:cNvPicPr>
            <a:picLocks noChangeAspect="1"/>
          </p:cNvPicPr>
          <p:nvPr/>
        </p:nvPicPr>
        <p:blipFill>
          <a:blip r:embed="rId4"/>
          <a:stretch>
            <a:fillRect/>
          </a:stretch>
        </p:blipFill>
        <p:spPr>
          <a:xfrm>
            <a:off x="6473273" y="1972695"/>
            <a:ext cx="5633100" cy="4096800"/>
          </a:xfrm>
          <a:prstGeom prst="rect">
            <a:avLst/>
          </a:prstGeom>
        </p:spPr>
      </p:pic>
    </p:spTree>
    <p:extLst>
      <p:ext uri="{BB962C8B-B14F-4D97-AF65-F5344CB8AC3E}">
        <p14:creationId xmlns:p14="http://schemas.microsoft.com/office/powerpoint/2010/main" val="406756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endParaRPr lang="en-GB" b="1" dirty="0"/>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gn="ctr">
              <a:lnSpc>
                <a:spcPct val="120000"/>
              </a:lnSpc>
              <a:spcAft>
                <a:spcPts val="600"/>
              </a:spcAft>
              <a:buNone/>
            </a:pPr>
            <a:endParaRPr lang="en-GB" sz="7000" b="1" dirty="0"/>
          </a:p>
          <a:p>
            <a:pPr marL="0" indent="0" algn="ctr">
              <a:lnSpc>
                <a:spcPct val="120000"/>
              </a:lnSpc>
              <a:spcAft>
                <a:spcPts val="600"/>
              </a:spcAft>
              <a:buNone/>
            </a:pPr>
            <a:r>
              <a:rPr lang="en-GB" sz="7000" b="1" dirty="0"/>
              <a:t>Bivariate</a:t>
            </a:r>
          </a:p>
        </p:txBody>
      </p:sp>
    </p:spTree>
    <p:extLst>
      <p:ext uri="{BB962C8B-B14F-4D97-AF65-F5344CB8AC3E}">
        <p14:creationId xmlns:p14="http://schemas.microsoft.com/office/powerpoint/2010/main" val="894537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Bivariate analysis</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fontScale="92500"/>
          </a:bodyPr>
          <a:lstStyle/>
          <a:p>
            <a:pPr marL="0" indent="0">
              <a:lnSpc>
                <a:spcPct val="120000"/>
              </a:lnSpc>
              <a:spcAft>
                <a:spcPts val="600"/>
              </a:spcAft>
              <a:buNone/>
            </a:pPr>
            <a:r>
              <a:rPr lang="en-GB" dirty="0"/>
              <a:t>Bivariate analysis is concerned with making comparisons using two variables.</a:t>
            </a:r>
          </a:p>
          <a:p>
            <a:pPr marL="0" indent="0">
              <a:lnSpc>
                <a:spcPct val="120000"/>
              </a:lnSpc>
              <a:spcAft>
                <a:spcPts val="600"/>
              </a:spcAft>
              <a:buNone/>
            </a:pPr>
            <a:r>
              <a:rPr lang="en-GB" dirty="0"/>
              <a:t>The purpose of comparing two or more variables is to uncover </a:t>
            </a:r>
            <a:r>
              <a:rPr lang="en-GB" i="1" dirty="0"/>
              <a:t>relationships</a:t>
            </a:r>
            <a:r>
              <a:rPr lang="en-GB" dirty="0"/>
              <a:t>.</a:t>
            </a:r>
          </a:p>
          <a:p>
            <a:pPr marL="0" indent="0">
              <a:lnSpc>
                <a:spcPct val="120000"/>
              </a:lnSpc>
              <a:spcAft>
                <a:spcPts val="600"/>
              </a:spcAft>
              <a:buNone/>
            </a:pPr>
            <a:r>
              <a:rPr lang="en-GB" dirty="0"/>
              <a:t>Relationships can be strong, moderate or weak; positive, negative or non-existent (Huntington-Klein, 2021).</a:t>
            </a:r>
          </a:p>
          <a:p>
            <a:pPr marL="0" indent="0">
              <a:lnSpc>
                <a:spcPct val="120000"/>
              </a:lnSpc>
              <a:spcAft>
                <a:spcPts val="600"/>
              </a:spcAft>
              <a:buNone/>
            </a:pPr>
            <a:r>
              <a:rPr lang="en-GB" dirty="0"/>
              <a:t>In quantitative data analysis: is a dependent variable related to one or more independent variables?</a:t>
            </a:r>
          </a:p>
          <a:p>
            <a:pPr marL="0" indent="0">
              <a:lnSpc>
                <a:spcPct val="120000"/>
              </a:lnSpc>
              <a:spcAft>
                <a:spcPts val="600"/>
              </a:spcAft>
              <a:buNone/>
            </a:pPr>
            <a:r>
              <a:rPr lang="en-GB" dirty="0"/>
              <a:t>Is academic performance related to attendance at workshops?</a:t>
            </a:r>
          </a:p>
          <a:p>
            <a:pPr marL="0" indent="0">
              <a:lnSpc>
                <a:spcPct val="120000"/>
              </a:lnSpc>
              <a:spcAft>
                <a:spcPts val="600"/>
              </a:spcAft>
              <a:buNone/>
            </a:pPr>
            <a:endParaRPr lang="en-GB" dirty="0"/>
          </a:p>
        </p:txBody>
      </p:sp>
    </p:spTree>
    <p:extLst>
      <p:ext uri="{BB962C8B-B14F-4D97-AF65-F5344CB8AC3E}">
        <p14:creationId xmlns:p14="http://schemas.microsoft.com/office/powerpoint/2010/main" val="95357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a:xfrm>
            <a:off x="841248" y="256032"/>
            <a:ext cx="10506456" cy="1014984"/>
          </a:xfrm>
        </p:spPr>
        <p:txBody>
          <a:bodyPr anchor="b">
            <a:normAutofit/>
          </a:bodyPr>
          <a:lstStyle/>
          <a:p>
            <a:r>
              <a:rPr lang="en-GB" b="1" dirty="0"/>
              <a:t>Bivariate analysis of categorical variables</a:t>
            </a:r>
          </a:p>
        </p:txBody>
      </p:sp>
      <p:graphicFrame>
        <p:nvGraphicFramePr>
          <p:cNvPr id="3" name="Content Placeholder 2">
            <a:extLst>
              <a:ext uri="{FF2B5EF4-FFF2-40B4-BE49-F238E27FC236}">
                <a16:creationId xmlns:a16="http://schemas.microsoft.com/office/drawing/2014/main" id="{219AD6D5-4333-464A-BD89-D70814B7C289}"/>
              </a:ext>
            </a:extLst>
          </p:cNvPr>
          <p:cNvGraphicFramePr>
            <a:graphicFrameLocks noGrp="1"/>
          </p:cNvGraphicFramePr>
          <p:nvPr>
            <p:ph idx="1"/>
          </p:nvPr>
        </p:nvGraphicFramePr>
        <p:xfrm>
          <a:off x="838200" y="2049831"/>
          <a:ext cx="10515602" cy="4110397"/>
        </p:xfrm>
        <a:graphic>
          <a:graphicData uri="http://schemas.openxmlformats.org/drawingml/2006/table">
            <a:tbl>
              <a:tblPr firstRow="1" firstCol="1" bandRow="1"/>
              <a:tblGrid>
                <a:gridCol w="4823646">
                  <a:extLst>
                    <a:ext uri="{9D8B030D-6E8A-4147-A177-3AD203B41FA5}">
                      <a16:colId xmlns:a16="http://schemas.microsoft.com/office/drawing/2014/main" val="1935490605"/>
                    </a:ext>
                  </a:extLst>
                </a:gridCol>
                <a:gridCol w="2888266">
                  <a:extLst>
                    <a:ext uri="{9D8B030D-6E8A-4147-A177-3AD203B41FA5}">
                      <a16:colId xmlns:a16="http://schemas.microsoft.com/office/drawing/2014/main" val="3301871204"/>
                    </a:ext>
                  </a:extLst>
                </a:gridCol>
                <a:gridCol w="2803690">
                  <a:extLst>
                    <a:ext uri="{9D8B030D-6E8A-4147-A177-3AD203B41FA5}">
                      <a16:colId xmlns:a16="http://schemas.microsoft.com/office/drawing/2014/main" val="80745916"/>
                    </a:ext>
                  </a:extLst>
                </a:gridCol>
              </a:tblGrid>
              <a:tr h="909850">
                <a:tc>
                  <a:txBody>
                    <a:bodyPr/>
                    <a:lstStyle/>
                    <a:p>
                      <a:pPr algn="l" fontAlgn="t">
                        <a:lnSpc>
                          <a:spcPct val="107000"/>
                        </a:lnSpc>
                        <a:spcBef>
                          <a:spcPts val="0"/>
                        </a:spcBef>
                        <a:spcAft>
                          <a:spcPts val="800"/>
                        </a:spcAft>
                      </a:pPr>
                      <a:r>
                        <a:rPr lang="en-GB" sz="3300" b="1"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GB" sz="5300" b="0" i="0" u="none" strike="noStrike">
                        <a:effectLst/>
                        <a:latin typeface="Arial" panose="020B0604020202020204" pitchFamily="34" charset="0"/>
                      </a:endParaRPr>
                    </a:p>
                  </a:txBody>
                  <a:tcPr marL="202982" marR="202982" marT="28192" marB="0">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fontAlgn="t">
                        <a:lnSpc>
                          <a:spcPct val="107000"/>
                        </a:lnSpc>
                        <a:spcBef>
                          <a:spcPts val="0"/>
                        </a:spcBef>
                        <a:spcAft>
                          <a:spcPts val="800"/>
                        </a:spcAft>
                      </a:pPr>
                      <a:r>
                        <a:rPr lang="en-GB" sz="3300" b="0" i="1" u="none" strike="noStrike">
                          <a:effectLst/>
                          <a:latin typeface="Calibri" panose="020F0502020204030204" pitchFamily="34" charset="0"/>
                          <a:ea typeface="Calibri" panose="020F0502020204030204" pitchFamily="34" charset="0"/>
                          <a:cs typeface="Times New Roman" panose="02020603050405020304" pitchFamily="18" charset="0"/>
                        </a:rPr>
                        <a:t>Achieved a 2:1 in module (%)</a:t>
                      </a:r>
                      <a:endParaRPr lang="en-GB" sz="5300" b="0" i="0" u="none" strike="noStrike">
                        <a:effectLst/>
                        <a:latin typeface="Arial" panose="020B0604020202020204" pitchFamily="34" charset="0"/>
                      </a:endParaRPr>
                    </a:p>
                  </a:txBody>
                  <a:tcPr marL="270643" marR="270643" marT="135321" marB="13532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1377037366"/>
                  </a:ext>
                </a:extLst>
              </a:tr>
              <a:tr h="1198347">
                <a:tc>
                  <a:txBody>
                    <a:bodyPr/>
                    <a:lstStyle/>
                    <a:p>
                      <a:pPr algn="l" fontAlgn="t">
                        <a:lnSpc>
                          <a:spcPct val="107000"/>
                        </a:lnSpc>
                        <a:spcBef>
                          <a:spcPts val="0"/>
                        </a:spcBef>
                        <a:spcAft>
                          <a:spcPts val="800"/>
                        </a:spcAft>
                      </a:pPr>
                      <a:r>
                        <a:rPr lang="en-GB" sz="3300" b="0" i="1" u="none" strike="noStrike">
                          <a:effectLst/>
                          <a:latin typeface="Calibri" panose="020F0502020204030204" pitchFamily="34" charset="0"/>
                          <a:ea typeface="Calibri" panose="020F0502020204030204" pitchFamily="34" charset="0"/>
                          <a:cs typeface="Times New Roman" panose="02020603050405020304" pitchFamily="18" charset="0"/>
                        </a:rPr>
                        <a:t>Attended at least 50% of workshops</a:t>
                      </a:r>
                      <a:endParaRPr lang="en-GB" sz="5300" b="0" i="0" u="none" strike="noStrike">
                        <a:effectLst/>
                        <a:latin typeface="Arial" panose="020B0604020202020204" pitchFamily="34" charset="0"/>
                      </a:endParaRPr>
                    </a:p>
                  </a:txBody>
                  <a:tcPr marL="202982" marR="202982" marT="28192"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3300" b="0" i="0" u="none" strike="noStrike">
                          <a:effectLst/>
                          <a:latin typeface="Calibri" panose="020F0502020204030204" pitchFamily="34" charset="0"/>
                          <a:ea typeface="Calibri" panose="020F0502020204030204" pitchFamily="34" charset="0"/>
                          <a:cs typeface="Times New Roman" panose="02020603050405020304" pitchFamily="18" charset="0"/>
                        </a:rPr>
                        <a:t>Yes</a:t>
                      </a:r>
                      <a:endParaRPr lang="en-GB" sz="5300" b="0" i="0" u="none" strike="noStrike">
                        <a:effectLst/>
                        <a:latin typeface="Arial" panose="020B0604020202020204" pitchFamily="34" charset="0"/>
                      </a:endParaRPr>
                    </a:p>
                  </a:txBody>
                  <a:tcPr marL="202982" marR="202982" marT="28192"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3300" b="0" i="0" u="none" strike="noStrike">
                          <a:effectLst/>
                          <a:latin typeface="Calibri" panose="020F0502020204030204" pitchFamily="34" charset="0"/>
                          <a:ea typeface="Calibri" panose="020F0502020204030204" pitchFamily="34" charset="0"/>
                          <a:cs typeface="Times New Roman" panose="02020603050405020304" pitchFamily="18" charset="0"/>
                        </a:rPr>
                        <a:t>No</a:t>
                      </a:r>
                      <a:endParaRPr lang="en-GB" sz="5300" b="0" i="0" u="none" strike="noStrike">
                        <a:effectLst/>
                        <a:latin typeface="Arial" panose="020B0604020202020204" pitchFamily="34" charset="0"/>
                      </a:endParaRPr>
                    </a:p>
                  </a:txBody>
                  <a:tcPr marL="202982" marR="202982" marT="28192"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9166362"/>
                  </a:ext>
                </a:extLst>
              </a:tr>
              <a:tr h="667400">
                <a:tc>
                  <a:txBody>
                    <a:bodyPr/>
                    <a:lstStyle/>
                    <a:p>
                      <a:pPr algn="l" fontAlgn="t">
                        <a:lnSpc>
                          <a:spcPct val="107000"/>
                        </a:lnSpc>
                        <a:spcBef>
                          <a:spcPts val="0"/>
                        </a:spcBef>
                        <a:spcAft>
                          <a:spcPts val="800"/>
                        </a:spcAft>
                      </a:pPr>
                      <a:r>
                        <a:rPr lang="en-GB" sz="3300" b="0" i="0" u="none" strike="noStrike">
                          <a:effectLst/>
                          <a:latin typeface="Calibri" panose="020F0502020204030204" pitchFamily="34" charset="0"/>
                          <a:ea typeface="Calibri" panose="020F0502020204030204" pitchFamily="34" charset="0"/>
                          <a:cs typeface="Times New Roman" panose="02020603050405020304" pitchFamily="18" charset="0"/>
                        </a:rPr>
                        <a:t>Yes</a:t>
                      </a:r>
                      <a:endParaRPr lang="en-GB" sz="5300" b="0" i="0" u="none" strike="noStrike">
                        <a:effectLst/>
                        <a:latin typeface="Arial" panose="020B0604020202020204" pitchFamily="34" charset="0"/>
                      </a:endParaRPr>
                    </a:p>
                  </a:txBody>
                  <a:tcPr marL="202982" marR="202982" marT="28192"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t">
                        <a:lnSpc>
                          <a:spcPct val="107000"/>
                        </a:lnSpc>
                        <a:spcBef>
                          <a:spcPts val="0"/>
                        </a:spcBef>
                        <a:spcAft>
                          <a:spcPts val="800"/>
                        </a:spcAft>
                      </a:pPr>
                      <a:r>
                        <a:rPr lang="en-GB" sz="3300" b="0" i="0" u="none" strike="noStrike">
                          <a:effectLst/>
                          <a:latin typeface="Calibri" panose="020F0502020204030204" pitchFamily="34" charset="0"/>
                          <a:ea typeface="Calibri" panose="020F0502020204030204" pitchFamily="34" charset="0"/>
                          <a:cs typeface="Times New Roman" panose="02020603050405020304" pitchFamily="18" charset="0"/>
                        </a:rPr>
                        <a:t>38</a:t>
                      </a:r>
                      <a:endParaRPr lang="en-GB" sz="5300" b="0" i="0" u="none" strike="noStrike">
                        <a:effectLst/>
                        <a:latin typeface="Arial" panose="020B0604020202020204" pitchFamily="34" charset="0"/>
                      </a:endParaRPr>
                    </a:p>
                  </a:txBody>
                  <a:tcPr marL="202982" marR="202982" marT="28192"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t">
                        <a:lnSpc>
                          <a:spcPct val="107000"/>
                        </a:lnSpc>
                        <a:spcBef>
                          <a:spcPts val="0"/>
                        </a:spcBef>
                        <a:spcAft>
                          <a:spcPts val="800"/>
                        </a:spcAft>
                      </a:pPr>
                      <a:r>
                        <a:rPr lang="en-GB" sz="3300" b="0" i="0" u="none" strike="noStrike">
                          <a:effectLst/>
                          <a:latin typeface="Calibri" panose="020F0502020204030204" pitchFamily="34" charset="0"/>
                          <a:ea typeface="Calibri" panose="020F0502020204030204" pitchFamily="34" charset="0"/>
                          <a:cs typeface="Times New Roman" panose="02020603050405020304" pitchFamily="18" charset="0"/>
                        </a:rPr>
                        <a:t>62</a:t>
                      </a:r>
                      <a:endParaRPr lang="en-GB" sz="5300" b="0" i="0" u="none" strike="noStrike">
                        <a:effectLst/>
                        <a:latin typeface="Arial" panose="020B0604020202020204" pitchFamily="34" charset="0"/>
                      </a:endParaRPr>
                    </a:p>
                  </a:txBody>
                  <a:tcPr marL="202982" marR="202982" marT="28192"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96554769"/>
                  </a:ext>
                </a:extLst>
              </a:tr>
              <a:tr h="667400">
                <a:tc>
                  <a:txBody>
                    <a:bodyPr/>
                    <a:lstStyle/>
                    <a:p>
                      <a:pPr algn="l" fontAlgn="t">
                        <a:lnSpc>
                          <a:spcPct val="107000"/>
                        </a:lnSpc>
                        <a:spcBef>
                          <a:spcPts val="0"/>
                        </a:spcBef>
                        <a:spcAft>
                          <a:spcPts val="800"/>
                        </a:spcAft>
                      </a:pPr>
                      <a:r>
                        <a:rPr lang="en-GB"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No</a:t>
                      </a:r>
                      <a:endParaRPr lang="en-GB" sz="5300" b="0" i="0" u="none" strike="noStrike" dirty="0">
                        <a:effectLst/>
                        <a:latin typeface="Arial" panose="020B0604020202020204" pitchFamily="34" charset="0"/>
                      </a:endParaRPr>
                    </a:p>
                  </a:txBody>
                  <a:tcPr marL="202982" marR="202982" marT="28192"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3300" b="0" i="0" u="none" strike="noStrike">
                          <a:effectLst/>
                          <a:latin typeface="Calibri" panose="020F0502020204030204" pitchFamily="34" charset="0"/>
                          <a:ea typeface="Calibri" panose="020F0502020204030204" pitchFamily="34" charset="0"/>
                          <a:cs typeface="Times New Roman" panose="02020603050405020304" pitchFamily="18" charset="0"/>
                        </a:rPr>
                        <a:t>26</a:t>
                      </a:r>
                      <a:endParaRPr lang="en-GB" sz="5300" b="0" i="0" u="none" strike="noStrike">
                        <a:effectLst/>
                        <a:latin typeface="Arial" panose="020B0604020202020204" pitchFamily="34" charset="0"/>
                      </a:endParaRPr>
                    </a:p>
                  </a:txBody>
                  <a:tcPr marL="202982" marR="202982" marT="28192"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3300" b="0" i="0" u="none" strike="noStrike">
                          <a:effectLst/>
                          <a:latin typeface="Calibri" panose="020F0502020204030204" pitchFamily="34" charset="0"/>
                          <a:ea typeface="Calibri" panose="020F0502020204030204" pitchFamily="34" charset="0"/>
                          <a:cs typeface="Times New Roman" panose="02020603050405020304" pitchFamily="18" charset="0"/>
                        </a:rPr>
                        <a:t>74</a:t>
                      </a:r>
                      <a:endParaRPr lang="en-GB" sz="5300" b="0" i="0" u="none" strike="noStrike">
                        <a:effectLst/>
                        <a:latin typeface="Arial" panose="020B0604020202020204" pitchFamily="34" charset="0"/>
                      </a:endParaRPr>
                    </a:p>
                  </a:txBody>
                  <a:tcPr marL="202982" marR="202982" marT="28192"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4941478"/>
                  </a:ext>
                </a:extLst>
              </a:tr>
              <a:tr h="667400">
                <a:tc>
                  <a:txBody>
                    <a:bodyPr/>
                    <a:lstStyle/>
                    <a:p>
                      <a:pPr algn="l" fontAlgn="t">
                        <a:lnSpc>
                          <a:spcPct val="107000"/>
                        </a:lnSpc>
                        <a:spcBef>
                          <a:spcPts val="0"/>
                        </a:spcBef>
                        <a:spcAft>
                          <a:spcPts val="800"/>
                        </a:spcAft>
                      </a:pPr>
                      <a:r>
                        <a:rPr lang="en-GB"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GB" sz="5300" b="0" i="0" u="none" strike="noStrike">
                        <a:effectLst/>
                        <a:latin typeface="Arial" panose="020B0604020202020204" pitchFamily="34" charset="0"/>
                      </a:endParaRPr>
                    </a:p>
                  </a:txBody>
                  <a:tcPr marL="202982" marR="202982" marT="28192"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3300" b="1" i="0" u="none" strike="noStrike">
                          <a:effectLst/>
                          <a:latin typeface="Calibri" panose="020F0502020204030204" pitchFamily="34" charset="0"/>
                          <a:ea typeface="Calibri" panose="020F0502020204030204" pitchFamily="34" charset="0"/>
                          <a:cs typeface="Times New Roman" panose="02020603050405020304" pitchFamily="18" charset="0"/>
                        </a:rPr>
                        <a:t>32</a:t>
                      </a:r>
                      <a:endParaRPr lang="en-GB" sz="5300" b="0" i="0" u="none" strike="noStrike">
                        <a:effectLst/>
                        <a:latin typeface="Arial" panose="020B0604020202020204" pitchFamily="34" charset="0"/>
                      </a:endParaRPr>
                    </a:p>
                  </a:txBody>
                  <a:tcPr marL="202982" marR="202982" marT="28192"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3300" b="1" i="0" u="none" strike="noStrike" dirty="0">
                          <a:effectLst/>
                          <a:latin typeface="Calibri" panose="020F0502020204030204" pitchFamily="34" charset="0"/>
                          <a:ea typeface="Calibri" panose="020F0502020204030204" pitchFamily="34" charset="0"/>
                          <a:cs typeface="Times New Roman" panose="02020603050405020304" pitchFamily="18" charset="0"/>
                        </a:rPr>
                        <a:t>68</a:t>
                      </a:r>
                      <a:endParaRPr lang="en-GB" sz="5300" b="0" i="0" u="none" strike="noStrike" dirty="0">
                        <a:effectLst/>
                        <a:latin typeface="Arial" panose="020B0604020202020204" pitchFamily="34" charset="0"/>
                      </a:endParaRPr>
                    </a:p>
                  </a:txBody>
                  <a:tcPr marL="202982" marR="202982" marT="28192"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999479"/>
                  </a:ext>
                </a:extLst>
              </a:tr>
            </a:tbl>
          </a:graphicData>
        </a:graphic>
      </p:graphicFrame>
    </p:spTree>
    <p:extLst>
      <p:ext uri="{BB962C8B-B14F-4D97-AF65-F5344CB8AC3E}">
        <p14:creationId xmlns:p14="http://schemas.microsoft.com/office/powerpoint/2010/main" val="1624991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Correlations</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a:xfrm>
            <a:off x="838200" y="1825625"/>
            <a:ext cx="10515600" cy="4351338"/>
          </a:xfrm>
        </p:spPr>
        <p:txBody>
          <a:bodyPr>
            <a:normAutofit/>
          </a:bodyPr>
          <a:lstStyle/>
          <a:p>
            <a:pPr marL="0" indent="0">
              <a:lnSpc>
                <a:spcPct val="120000"/>
              </a:lnSpc>
              <a:spcAft>
                <a:spcPts val="600"/>
              </a:spcAft>
              <a:buNone/>
            </a:pPr>
            <a:r>
              <a:rPr lang="en-GB" dirty="0"/>
              <a:t>Examining the joint distribution of two variables is informative but leaves one outstanding question:</a:t>
            </a:r>
          </a:p>
          <a:p>
            <a:pPr>
              <a:lnSpc>
                <a:spcPct val="120000"/>
              </a:lnSpc>
              <a:spcAft>
                <a:spcPts val="600"/>
              </a:spcAft>
            </a:pPr>
            <a:r>
              <a:rPr lang="en-GB" dirty="0"/>
              <a:t>How can we quantify the pattern in the joint distribution? (De Mesquita and Fowler, 2021)</a:t>
            </a:r>
          </a:p>
          <a:p>
            <a:pPr marL="0" indent="0">
              <a:lnSpc>
                <a:spcPct val="120000"/>
              </a:lnSpc>
              <a:spcAft>
                <a:spcPts val="600"/>
              </a:spcAft>
              <a:buNone/>
            </a:pPr>
            <a:r>
              <a:rPr lang="en-GB" dirty="0"/>
              <a:t>Correlations tell us about the extent to which two features of the world tend to occur together. (De Mesquita and Fowler, 2021)</a:t>
            </a:r>
          </a:p>
          <a:p>
            <a:pPr marL="0" indent="0">
              <a:lnSpc>
                <a:spcPct val="120000"/>
              </a:lnSpc>
              <a:spcAft>
                <a:spcPts val="600"/>
              </a:spcAft>
              <a:buNone/>
            </a:pPr>
            <a:endParaRPr lang="en-GB" dirty="0"/>
          </a:p>
        </p:txBody>
      </p:sp>
    </p:spTree>
    <p:extLst>
      <p:ext uri="{BB962C8B-B14F-4D97-AF65-F5344CB8AC3E}">
        <p14:creationId xmlns:p14="http://schemas.microsoft.com/office/powerpoint/2010/main" val="269376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endParaRPr lang="en-GB" b="1" dirty="0"/>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gn="ctr">
              <a:lnSpc>
                <a:spcPct val="120000"/>
              </a:lnSpc>
              <a:spcAft>
                <a:spcPts val="600"/>
              </a:spcAft>
              <a:buNone/>
            </a:pPr>
            <a:endParaRPr lang="en-GB" sz="7000" b="1" dirty="0"/>
          </a:p>
          <a:p>
            <a:pPr marL="0" indent="0" algn="ctr">
              <a:lnSpc>
                <a:spcPct val="120000"/>
              </a:lnSpc>
              <a:spcAft>
                <a:spcPts val="600"/>
              </a:spcAft>
              <a:buNone/>
            </a:pPr>
            <a:r>
              <a:rPr lang="en-GB" sz="7000" b="1" dirty="0"/>
              <a:t>Multivariate</a:t>
            </a:r>
          </a:p>
        </p:txBody>
      </p:sp>
    </p:spTree>
    <p:extLst>
      <p:ext uri="{BB962C8B-B14F-4D97-AF65-F5344CB8AC3E}">
        <p14:creationId xmlns:p14="http://schemas.microsoft.com/office/powerpoint/2010/main" val="986299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Multivariate analysis</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fontScale="92500"/>
          </a:bodyPr>
          <a:lstStyle/>
          <a:p>
            <a:pPr marL="0" indent="0">
              <a:lnSpc>
                <a:spcPct val="120000"/>
              </a:lnSpc>
              <a:spcAft>
                <a:spcPts val="600"/>
              </a:spcAft>
              <a:buNone/>
            </a:pPr>
            <a:r>
              <a:rPr lang="en-GB" dirty="0"/>
              <a:t>Multivariate analysis is concerned with testing whether the bivariate analyses vary across values of a third / fourth / fifth etc variable.</a:t>
            </a:r>
          </a:p>
          <a:p>
            <a:pPr marL="0" indent="0">
              <a:lnSpc>
                <a:spcPct val="120000"/>
              </a:lnSpc>
              <a:spcAft>
                <a:spcPts val="600"/>
              </a:spcAft>
              <a:buNone/>
            </a:pPr>
            <a:r>
              <a:rPr lang="en-GB" dirty="0"/>
              <a:t>The social world is complex and there many relevant factors for a single outcome (or many independent variables affecting a dependent variable).</a:t>
            </a:r>
          </a:p>
          <a:p>
            <a:pPr marL="0" indent="0">
              <a:lnSpc>
                <a:spcPct val="120000"/>
              </a:lnSpc>
              <a:spcAft>
                <a:spcPts val="600"/>
              </a:spcAft>
              <a:buNone/>
            </a:pPr>
            <a:r>
              <a:rPr lang="en-GB" dirty="0"/>
              <a:t>Is there a difference in the earnings of men and women?</a:t>
            </a:r>
          </a:p>
          <a:p>
            <a:pPr marL="0" indent="0">
              <a:lnSpc>
                <a:spcPct val="120000"/>
              </a:lnSpc>
              <a:spcAft>
                <a:spcPts val="600"/>
              </a:spcAft>
              <a:buNone/>
            </a:pPr>
            <a:r>
              <a:rPr lang="en-GB" dirty="0"/>
              <a:t>Is this the case for all age groups? Or is it really only older men who earn more than older women?</a:t>
            </a:r>
          </a:p>
          <a:p>
            <a:pPr marL="0" indent="0">
              <a:lnSpc>
                <a:spcPct val="120000"/>
              </a:lnSpc>
              <a:spcAft>
                <a:spcPts val="600"/>
              </a:spcAft>
              <a:buNone/>
            </a:pPr>
            <a:endParaRPr lang="en-GB" dirty="0"/>
          </a:p>
        </p:txBody>
      </p:sp>
    </p:spTree>
    <p:extLst>
      <p:ext uri="{BB962C8B-B14F-4D97-AF65-F5344CB8AC3E}">
        <p14:creationId xmlns:p14="http://schemas.microsoft.com/office/powerpoint/2010/main" val="15786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Multivariate analysis</a:t>
            </a:r>
          </a:p>
        </p:txBody>
      </p:sp>
      <p:pic>
        <p:nvPicPr>
          <p:cNvPr id="8" name="Content Placeholder 7" descr="A graph of growth in a graph&#10;&#10;Description automatically generated with medium confidence">
            <a:extLst>
              <a:ext uri="{FF2B5EF4-FFF2-40B4-BE49-F238E27FC236}">
                <a16:creationId xmlns:a16="http://schemas.microsoft.com/office/drawing/2014/main" id="{54BFFCD7-A03D-68D0-D034-58F03C0C88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6461" y="1452875"/>
            <a:ext cx="7559077" cy="5040000"/>
          </a:xfrm>
        </p:spPr>
      </p:pic>
    </p:spTree>
    <p:extLst>
      <p:ext uri="{BB962C8B-B14F-4D97-AF65-F5344CB8AC3E}">
        <p14:creationId xmlns:p14="http://schemas.microsoft.com/office/powerpoint/2010/main" val="201859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Numbers, numbers everywhere</a:t>
            </a:r>
          </a:p>
        </p:txBody>
      </p:sp>
      <p:pic>
        <p:nvPicPr>
          <p:cNvPr id="4" name="Picture 2" descr="Numbers Numbers everywhere: A colourful book of counting : Meredith,  Samantha, Walden, Libby: Amazon.co.uk: Books">
            <a:extLst>
              <a:ext uri="{FF2B5EF4-FFF2-40B4-BE49-F238E27FC236}">
                <a16:creationId xmlns:a16="http://schemas.microsoft.com/office/drawing/2014/main" id="{6C7D7EF1-0AB3-46C1-9CB9-E8441B1B0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3" y="1448527"/>
            <a:ext cx="3396842" cy="442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9C41954-48A2-4A58-B38C-B2D1437E4C23}"/>
              </a:ext>
            </a:extLst>
          </p:cNvPr>
          <p:cNvPicPr>
            <a:picLocks noChangeAspect="1"/>
          </p:cNvPicPr>
          <p:nvPr/>
        </p:nvPicPr>
        <p:blipFill>
          <a:blip r:embed="rId4"/>
          <a:stretch>
            <a:fillRect/>
          </a:stretch>
        </p:blipFill>
        <p:spPr>
          <a:xfrm>
            <a:off x="7197443" y="1337914"/>
            <a:ext cx="4156357" cy="2582591"/>
          </a:xfrm>
          <a:prstGeom prst="rect">
            <a:avLst/>
          </a:prstGeom>
        </p:spPr>
      </p:pic>
      <p:pic>
        <p:nvPicPr>
          <p:cNvPr id="1028" name="Picture 4" descr="A Feelings Thermometer is the Ultimate Counseling Tool - Social Emotional  Workshop">
            <a:extLst>
              <a:ext uri="{FF2B5EF4-FFF2-40B4-BE49-F238E27FC236}">
                <a16:creationId xmlns:a16="http://schemas.microsoft.com/office/drawing/2014/main" id="{EE76364F-9A33-4178-AA6F-C4A1ECCA301E}"/>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197443" y="3960647"/>
            <a:ext cx="4156357" cy="287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What are data?</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A collection of observations (</a:t>
            </a:r>
            <a:r>
              <a:rPr lang="en-GB" dirty="0" err="1"/>
              <a:t>Agresti</a:t>
            </a:r>
            <a:r>
              <a:rPr lang="en-GB" dirty="0"/>
              <a:t>, 2018):</a:t>
            </a:r>
          </a:p>
          <a:p>
            <a:pPr>
              <a:lnSpc>
                <a:spcPct val="120000"/>
              </a:lnSpc>
              <a:spcAft>
                <a:spcPts val="600"/>
              </a:spcAft>
            </a:pPr>
            <a:r>
              <a:rPr lang="en-GB" b="1" dirty="0"/>
              <a:t>An observation </a:t>
            </a:r>
            <a:r>
              <a:rPr lang="en-GB" dirty="0"/>
              <a:t>is a set of measurements for a case.</a:t>
            </a:r>
          </a:p>
          <a:p>
            <a:pPr>
              <a:lnSpc>
                <a:spcPct val="120000"/>
              </a:lnSpc>
              <a:spcAft>
                <a:spcPts val="600"/>
              </a:spcAft>
            </a:pPr>
            <a:r>
              <a:rPr lang="en-GB" b="1" dirty="0"/>
              <a:t>A measurement</a:t>
            </a:r>
            <a:r>
              <a:rPr lang="en-GB" dirty="0"/>
              <a:t> is a description of some characteristic of a case.</a:t>
            </a:r>
          </a:p>
          <a:p>
            <a:pPr>
              <a:lnSpc>
                <a:spcPct val="120000"/>
              </a:lnSpc>
              <a:spcAft>
                <a:spcPts val="600"/>
              </a:spcAft>
            </a:pPr>
            <a:r>
              <a:rPr lang="en-GB" b="1" dirty="0"/>
              <a:t>A case </a:t>
            </a:r>
            <a:r>
              <a:rPr lang="en-GB" dirty="0"/>
              <a:t>(or subject) is the entity we are observing e.g., individuals, countries, animals, companies, networks etc.</a:t>
            </a:r>
          </a:p>
        </p:txBody>
      </p:sp>
    </p:spTree>
    <p:extLst>
      <p:ext uri="{BB962C8B-B14F-4D97-AF65-F5344CB8AC3E}">
        <p14:creationId xmlns:p14="http://schemas.microsoft.com/office/powerpoint/2010/main" val="140626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What are quantitative data?</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A collection of observations in a particular format </a:t>
            </a:r>
            <a:r>
              <a:rPr lang="en-GB" b="1" dirty="0"/>
              <a:t>[Variable-by-case matrix]</a:t>
            </a:r>
          </a:p>
          <a:p>
            <a:pPr>
              <a:lnSpc>
                <a:spcPct val="120000"/>
              </a:lnSpc>
              <a:spcAft>
                <a:spcPts val="600"/>
              </a:spcAft>
            </a:pPr>
            <a:r>
              <a:rPr lang="en-GB" b="1" dirty="0"/>
              <a:t>Case</a:t>
            </a:r>
            <a:r>
              <a:rPr lang="en-GB" dirty="0"/>
              <a:t> = the entity we are observing e.g., individuals, countries, animals, companies, networks etc.</a:t>
            </a:r>
          </a:p>
          <a:p>
            <a:pPr>
              <a:lnSpc>
                <a:spcPct val="120000"/>
              </a:lnSpc>
              <a:spcAft>
                <a:spcPts val="600"/>
              </a:spcAft>
            </a:pPr>
            <a:r>
              <a:rPr lang="en-GB" b="1" dirty="0"/>
              <a:t>Variable</a:t>
            </a:r>
            <a:r>
              <a:rPr lang="en-GB" dirty="0"/>
              <a:t> = what we are measuring about a case e.g., a characteristic</a:t>
            </a:r>
          </a:p>
          <a:p>
            <a:pPr>
              <a:lnSpc>
                <a:spcPct val="120000"/>
              </a:lnSpc>
              <a:spcAft>
                <a:spcPts val="600"/>
              </a:spcAft>
            </a:pPr>
            <a:r>
              <a:rPr lang="en-GB" b="1" dirty="0"/>
              <a:t>Value</a:t>
            </a:r>
            <a:r>
              <a:rPr lang="en-GB" dirty="0"/>
              <a:t> = the result of measuring a variable for a given case (MacInnes, 2017)</a:t>
            </a:r>
          </a:p>
        </p:txBody>
      </p:sp>
    </p:spTree>
    <p:extLst>
      <p:ext uri="{BB962C8B-B14F-4D97-AF65-F5344CB8AC3E}">
        <p14:creationId xmlns:p14="http://schemas.microsoft.com/office/powerpoint/2010/main" val="283334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Measurement</a:t>
            </a:r>
          </a:p>
        </p:txBody>
      </p:sp>
      <p:sp>
        <p:nvSpPr>
          <p:cNvPr id="3" name="Content Placeholder 2">
            <a:extLst>
              <a:ext uri="{FF2B5EF4-FFF2-40B4-BE49-F238E27FC236}">
                <a16:creationId xmlns:a16="http://schemas.microsoft.com/office/drawing/2014/main" id="{18FD8B0F-9948-40FC-8191-9D410EF674B7}"/>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r">
              <a:buNone/>
            </a:pPr>
            <a:endParaRPr lang="en-GB" dirty="0"/>
          </a:p>
        </p:txBody>
      </p:sp>
      <p:graphicFrame>
        <p:nvGraphicFramePr>
          <p:cNvPr id="4" name="Content Placeholder 3">
            <a:extLst>
              <a:ext uri="{FF2B5EF4-FFF2-40B4-BE49-F238E27FC236}">
                <a16:creationId xmlns:a16="http://schemas.microsoft.com/office/drawing/2014/main" id="{2D288A73-34C1-42A6-A856-4CBED2BDDB52}"/>
              </a:ext>
            </a:extLst>
          </p:cNvPr>
          <p:cNvGraphicFramePr>
            <a:graphicFrameLocks/>
          </p:cNvGraphicFramePr>
          <p:nvPr/>
        </p:nvGraphicFramePr>
        <p:xfrm>
          <a:off x="838200" y="1932842"/>
          <a:ext cx="10427676" cy="4351339"/>
        </p:xfrm>
        <a:graphic>
          <a:graphicData uri="http://schemas.openxmlformats.org/drawingml/2006/table">
            <a:tbl>
              <a:tblPr firstRow="1" bandRow="1">
                <a:tableStyleId>{2D5ABB26-0587-4C30-8999-92F81FD0307C}</a:tableStyleId>
              </a:tblPr>
              <a:tblGrid>
                <a:gridCol w="2624421">
                  <a:extLst>
                    <a:ext uri="{9D8B030D-6E8A-4147-A177-3AD203B41FA5}">
                      <a16:colId xmlns:a16="http://schemas.microsoft.com/office/drawing/2014/main" val="543953115"/>
                    </a:ext>
                  </a:extLst>
                </a:gridCol>
                <a:gridCol w="2624421">
                  <a:extLst>
                    <a:ext uri="{9D8B030D-6E8A-4147-A177-3AD203B41FA5}">
                      <a16:colId xmlns:a16="http://schemas.microsoft.com/office/drawing/2014/main" val="1811549420"/>
                    </a:ext>
                  </a:extLst>
                </a:gridCol>
                <a:gridCol w="2682027">
                  <a:extLst>
                    <a:ext uri="{9D8B030D-6E8A-4147-A177-3AD203B41FA5}">
                      <a16:colId xmlns:a16="http://schemas.microsoft.com/office/drawing/2014/main" val="1422632710"/>
                    </a:ext>
                  </a:extLst>
                </a:gridCol>
                <a:gridCol w="2496807">
                  <a:extLst>
                    <a:ext uri="{9D8B030D-6E8A-4147-A177-3AD203B41FA5}">
                      <a16:colId xmlns:a16="http://schemas.microsoft.com/office/drawing/2014/main" val="3330882154"/>
                    </a:ext>
                  </a:extLst>
                </a:gridCol>
              </a:tblGrid>
              <a:tr h="1056938">
                <a:tc>
                  <a:txBody>
                    <a:bodyPr/>
                    <a:lstStyle/>
                    <a:p>
                      <a:pPr algn="ctr"/>
                      <a:r>
                        <a:rPr lang="en-GB" sz="2200" b="1" dirty="0"/>
                        <a:t>Measurement Scale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b="1" dirty="0"/>
                        <a:t>Level of Measurement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b="1"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b="1" dirty="0"/>
                        <a:t>Example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939039"/>
                  </a:ext>
                </a:extLst>
              </a:tr>
              <a:tr h="1056938">
                <a:tc>
                  <a:txBody>
                    <a:bodyPr/>
                    <a:lstStyle/>
                    <a:p>
                      <a:pPr algn="ctr"/>
                      <a:r>
                        <a:rPr lang="en-GB" sz="2200" dirty="0"/>
                        <a:t>Categorical</a:t>
                      </a:r>
                    </a:p>
                  </a:txBody>
                  <a:tcPr>
                    <a:lnT w="12700" cap="flat" cmpd="sng" algn="ctr">
                      <a:solidFill>
                        <a:schemeClr val="tx1"/>
                      </a:solidFill>
                      <a:prstDash val="solid"/>
                      <a:round/>
                      <a:headEnd type="none" w="med" len="med"/>
                      <a:tailEnd type="none" w="med" len="med"/>
                    </a:lnT>
                  </a:tcPr>
                </a:tc>
                <a:tc>
                  <a:txBody>
                    <a:bodyPr/>
                    <a:lstStyle/>
                    <a:p>
                      <a:pPr algn="ctr"/>
                      <a:r>
                        <a:rPr lang="en-GB" sz="2200" dirty="0"/>
                        <a:t>Nominal</a:t>
                      </a:r>
                    </a:p>
                  </a:txBody>
                  <a:tcPr>
                    <a:lnT w="12700" cap="flat" cmpd="sng" algn="ctr">
                      <a:solidFill>
                        <a:schemeClr val="tx1"/>
                      </a:solidFill>
                      <a:prstDash val="solid"/>
                      <a:round/>
                      <a:headEnd type="none" w="med" len="med"/>
                      <a:tailEnd type="none" w="med" len="med"/>
                    </a:lnT>
                  </a:tcPr>
                </a:tc>
                <a:tc>
                  <a:txBody>
                    <a:bodyPr/>
                    <a:lstStyle/>
                    <a:p>
                      <a:pPr algn="ctr"/>
                      <a:r>
                        <a:rPr lang="en-GB" sz="2200" dirty="0"/>
                        <a:t>Presence of some attribute</a:t>
                      </a:r>
                    </a:p>
                  </a:txBody>
                  <a:tcPr>
                    <a:lnT w="12700" cap="flat" cmpd="sng" algn="ctr">
                      <a:solidFill>
                        <a:schemeClr val="tx1"/>
                      </a:solidFill>
                      <a:prstDash val="solid"/>
                      <a:round/>
                      <a:headEnd type="none" w="med" len="med"/>
                      <a:tailEnd type="none" w="med" len="med"/>
                    </a:lnT>
                  </a:tcPr>
                </a:tc>
                <a:tc>
                  <a:txBody>
                    <a:bodyPr/>
                    <a:lstStyle/>
                    <a:p>
                      <a:pPr algn="ctr"/>
                      <a:r>
                        <a:rPr lang="en-GB" sz="2200" dirty="0"/>
                        <a:t>Sex at birth, Ethnicity</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61452380"/>
                  </a:ext>
                </a:extLst>
              </a:tr>
              <a:tr h="1056938">
                <a:tc>
                  <a:txBody>
                    <a:bodyPr/>
                    <a:lstStyle/>
                    <a:p>
                      <a:pPr algn="ctr"/>
                      <a:r>
                        <a:rPr lang="en-GB" sz="2200" dirty="0"/>
                        <a:t>Categorical</a:t>
                      </a:r>
                    </a:p>
                  </a:txBody>
                  <a:tcPr/>
                </a:tc>
                <a:tc>
                  <a:txBody>
                    <a:bodyPr/>
                    <a:lstStyle/>
                    <a:p>
                      <a:pPr algn="ctr"/>
                      <a:r>
                        <a:rPr lang="en-GB" sz="2200" dirty="0"/>
                        <a:t>Ordinal</a:t>
                      </a:r>
                    </a:p>
                  </a:txBody>
                  <a:tcPr/>
                </a:tc>
                <a:tc>
                  <a:txBody>
                    <a:bodyPr/>
                    <a:lstStyle/>
                    <a:p>
                      <a:pPr algn="ctr"/>
                      <a:r>
                        <a:rPr lang="en-GB" sz="2200" dirty="0"/>
                        <a:t>More or less of some attribute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Social class, Degree classification</a:t>
                      </a:r>
                    </a:p>
                  </a:txBody>
                  <a:tcPr/>
                </a:tc>
                <a:extLst>
                  <a:ext uri="{0D108BD9-81ED-4DB2-BD59-A6C34878D82A}">
                    <a16:rowId xmlns:a16="http://schemas.microsoft.com/office/drawing/2014/main" val="3368129855"/>
                  </a:ext>
                </a:extLst>
              </a:tr>
              <a:tr h="1180525">
                <a:tc>
                  <a:txBody>
                    <a:bodyPr/>
                    <a:lstStyle/>
                    <a:p>
                      <a:pPr algn="ctr"/>
                      <a:r>
                        <a:rPr lang="en-GB" sz="2200" dirty="0"/>
                        <a:t>Numeric</a:t>
                      </a:r>
                    </a:p>
                  </a:txBody>
                  <a:tcPr>
                    <a:lnB w="12700" cap="flat" cmpd="sng" algn="ctr">
                      <a:solidFill>
                        <a:schemeClr val="tx1"/>
                      </a:solidFill>
                      <a:prstDash val="solid"/>
                      <a:round/>
                      <a:headEnd type="none" w="med" len="med"/>
                      <a:tailEnd type="none" w="med" len="med"/>
                    </a:lnB>
                  </a:tcPr>
                </a:tc>
                <a:tc>
                  <a:txBody>
                    <a:bodyPr/>
                    <a:lstStyle/>
                    <a:p>
                      <a:pPr algn="ctr"/>
                      <a:r>
                        <a:rPr lang="en-GB" sz="2200" dirty="0"/>
                        <a:t>Interval</a:t>
                      </a:r>
                    </a:p>
                  </a:txBody>
                  <a:tcPr>
                    <a:lnB w="12700" cap="flat" cmpd="sng" algn="ctr">
                      <a:solidFill>
                        <a:schemeClr val="tx1"/>
                      </a:solidFill>
                      <a:prstDash val="solid"/>
                      <a:round/>
                      <a:headEnd type="none" w="med" len="med"/>
                      <a:tailEnd type="none" w="med" len="med"/>
                    </a:lnB>
                  </a:tcPr>
                </a:tc>
                <a:tc>
                  <a:txBody>
                    <a:bodyPr/>
                    <a:lstStyle/>
                    <a:p>
                      <a:pPr algn="ctr"/>
                      <a:r>
                        <a:rPr lang="en-GB" sz="2200" dirty="0"/>
                        <a:t>More or less of some attribute (and by how much)</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Income, Number of deaths, Age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262293"/>
                  </a:ext>
                </a:extLst>
              </a:tr>
            </a:tbl>
          </a:graphicData>
        </a:graphic>
      </p:graphicFrame>
    </p:spTree>
    <p:extLst>
      <p:ext uri="{BB962C8B-B14F-4D97-AF65-F5344CB8AC3E}">
        <p14:creationId xmlns:p14="http://schemas.microsoft.com/office/powerpoint/2010/main" val="305265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endParaRPr lang="en-GB" b="1" dirty="0"/>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gn="ctr">
              <a:lnSpc>
                <a:spcPct val="120000"/>
              </a:lnSpc>
              <a:spcAft>
                <a:spcPts val="600"/>
              </a:spcAft>
              <a:buNone/>
            </a:pPr>
            <a:r>
              <a:rPr lang="en-GB" sz="7000" b="1" dirty="0"/>
              <a:t>Research Aims and Variables</a:t>
            </a:r>
          </a:p>
        </p:txBody>
      </p:sp>
    </p:spTree>
    <p:extLst>
      <p:ext uri="{BB962C8B-B14F-4D97-AF65-F5344CB8AC3E}">
        <p14:creationId xmlns:p14="http://schemas.microsoft.com/office/powerpoint/2010/main" val="305817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Research aims</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We can use quantitative methods for (</a:t>
            </a:r>
            <a:r>
              <a:rPr lang="en-GB" dirty="0" err="1"/>
              <a:t>Agresti</a:t>
            </a:r>
            <a:r>
              <a:rPr lang="en-GB" dirty="0"/>
              <a:t>, 2018): </a:t>
            </a:r>
          </a:p>
          <a:p>
            <a:pPr marL="514350" indent="-514350">
              <a:lnSpc>
                <a:spcPct val="120000"/>
              </a:lnSpc>
              <a:spcAft>
                <a:spcPts val="600"/>
              </a:spcAft>
              <a:buFont typeface="+mj-lt"/>
              <a:buAutoNum type="arabicPeriod"/>
            </a:pPr>
            <a:r>
              <a:rPr lang="en-GB" b="1" dirty="0"/>
              <a:t>Designing research studies </a:t>
            </a:r>
            <a:r>
              <a:rPr lang="en-GB" dirty="0"/>
              <a:t>to investigate questions of interest (including the process of obtaining data)</a:t>
            </a:r>
          </a:p>
          <a:p>
            <a:pPr marL="514350" indent="-514350">
              <a:lnSpc>
                <a:spcPct val="120000"/>
              </a:lnSpc>
              <a:spcAft>
                <a:spcPts val="600"/>
              </a:spcAft>
              <a:buFont typeface="+mj-lt"/>
              <a:buAutoNum type="arabicPeriod"/>
            </a:pPr>
            <a:r>
              <a:rPr lang="en-GB" b="1" dirty="0"/>
              <a:t>Description </a:t>
            </a:r>
            <a:r>
              <a:rPr lang="en-GB" dirty="0"/>
              <a:t>– summarising the data appropriately</a:t>
            </a:r>
          </a:p>
          <a:p>
            <a:pPr marL="514350" indent="-514350">
              <a:lnSpc>
                <a:spcPct val="120000"/>
              </a:lnSpc>
              <a:spcAft>
                <a:spcPts val="600"/>
              </a:spcAft>
              <a:buFont typeface="+mj-lt"/>
              <a:buAutoNum type="arabicPeriod"/>
            </a:pPr>
            <a:r>
              <a:rPr lang="en-GB" b="1" dirty="0"/>
              <a:t>Inference -</a:t>
            </a:r>
            <a:r>
              <a:rPr lang="en-GB" dirty="0"/>
              <a:t> making predictions using the data, in a way that deals with uncertainty of our analysis</a:t>
            </a:r>
          </a:p>
        </p:txBody>
      </p:sp>
    </p:spTree>
    <p:extLst>
      <p:ext uri="{BB962C8B-B14F-4D97-AF65-F5344CB8AC3E}">
        <p14:creationId xmlns:p14="http://schemas.microsoft.com/office/powerpoint/2010/main" val="47408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Research aims</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Description and inference are two ways of analysing data.</a:t>
            </a:r>
          </a:p>
          <a:p>
            <a:pPr marL="0" indent="0">
              <a:lnSpc>
                <a:spcPct val="120000"/>
              </a:lnSpc>
              <a:spcAft>
                <a:spcPts val="600"/>
              </a:spcAft>
              <a:buNone/>
            </a:pPr>
            <a:endParaRPr lang="en-GB" dirty="0"/>
          </a:p>
          <a:p>
            <a:pPr marL="0" indent="0">
              <a:lnSpc>
                <a:spcPct val="120000"/>
              </a:lnSpc>
              <a:spcAft>
                <a:spcPts val="600"/>
              </a:spcAft>
              <a:buNone/>
            </a:pPr>
            <a:r>
              <a:rPr lang="en-GB" dirty="0"/>
              <a:t>"</a:t>
            </a:r>
            <a:r>
              <a:rPr lang="en-GB" i="1" dirty="0"/>
              <a:t>Descriptive statistics summarize the information in a collection of data. Inferential statistics provide predictions about a population, based on data from a sample of that population</a:t>
            </a:r>
            <a:r>
              <a:rPr lang="en-GB" dirty="0"/>
              <a:t>." (</a:t>
            </a:r>
            <a:r>
              <a:rPr lang="en-GB" dirty="0" err="1"/>
              <a:t>Agresti</a:t>
            </a:r>
            <a:r>
              <a:rPr lang="en-GB" dirty="0"/>
              <a:t>, 2018: 17)</a:t>
            </a:r>
          </a:p>
        </p:txBody>
      </p:sp>
    </p:spTree>
    <p:extLst>
      <p:ext uri="{BB962C8B-B14F-4D97-AF65-F5344CB8AC3E}">
        <p14:creationId xmlns:p14="http://schemas.microsoft.com/office/powerpoint/2010/main" val="11806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1715</Words>
  <Application>Microsoft Office PowerPoint</Application>
  <PresentationFormat>Widescreen</PresentationFormat>
  <Paragraphs>232</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Data Analysis for the Social Sciences</vt:lpstr>
      <vt:lpstr>PowerPoint Presentation</vt:lpstr>
      <vt:lpstr>Numbers, numbers everywhere</vt:lpstr>
      <vt:lpstr>What are data?</vt:lpstr>
      <vt:lpstr>What are quantitative data?</vt:lpstr>
      <vt:lpstr>Measurement</vt:lpstr>
      <vt:lpstr>PowerPoint Presentation</vt:lpstr>
      <vt:lpstr>Research aims</vt:lpstr>
      <vt:lpstr>Research aims</vt:lpstr>
      <vt:lpstr>Identifying variables</vt:lpstr>
      <vt:lpstr>Identifying variables</vt:lpstr>
      <vt:lpstr>Identifying variables</vt:lpstr>
      <vt:lpstr>Implications</vt:lpstr>
      <vt:lpstr>Structuring your analysis</vt:lpstr>
      <vt:lpstr>PowerPoint Presentation</vt:lpstr>
      <vt:lpstr>Univariate analysis</vt:lpstr>
      <vt:lpstr>Measures of central tendency</vt:lpstr>
      <vt:lpstr>Measures of central tendency</vt:lpstr>
      <vt:lpstr>Measures of variability</vt:lpstr>
      <vt:lpstr>Measures of variability</vt:lpstr>
      <vt:lpstr>PowerPoint Presentation</vt:lpstr>
      <vt:lpstr>Bivariate analysis</vt:lpstr>
      <vt:lpstr>Bivariate analysis of categorical variables</vt:lpstr>
      <vt:lpstr>Correlations</vt:lpstr>
      <vt:lpstr>PowerPoint Presentation</vt:lpstr>
      <vt:lpstr>Multivariate analysis</vt:lpstr>
      <vt:lpstr>Multivariate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the Social Sciences</dc:title>
  <dc:creator>Diarmuid McDonnell (Social Policy, Sociology and Criminology)</dc:creator>
  <cp:lastModifiedBy>Diarmuid McDonnell</cp:lastModifiedBy>
  <cp:revision>84</cp:revision>
  <dcterms:created xsi:type="dcterms:W3CDTF">2021-09-15T10:47:35Z</dcterms:created>
  <dcterms:modified xsi:type="dcterms:W3CDTF">2024-10-07T11:23:39Z</dcterms:modified>
</cp:coreProperties>
</file>