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65" r:id="rId5"/>
    <p:sldId id="263" r:id="rId6"/>
    <p:sldId id="269" r:id="rId7"/>
    <p:sldId id="273" r:id="rId8"/>
    <p:sldId id="276" r:id="rId9"/>
    <p:sldId id="274" r:id="rId10"/>
    <p:sldId id="275" r:id="rId11"/>
    <p:sldId id="27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74"/>
    <p:restoredTop sz="86395"/>
  </p:normalViewPr>
  <p:slideViewPr>
    <p:cSldViewPr snapToGrid="0" snapToObjects="1">
      <p:cViewPr varScale="1">
        <p:scale>
          <a:sx n="58" d="100"/>
          <a:sy n="58" d="100"/>
        </p:scale>
        <p:origin x="1208"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DD8AA-EFCD-4049-B290-2AD84D79EB78}" type="datetimeFigureOut">
              <a:rPr lang="en-GB" smtClean="0"/>
              <a:t>16/05/2021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230F0-8B93-9541-A11C-5C07D4A256AD}" type="slidenum">
              <a:rPr lang="en-GB" smtClean="0"/>
              <a:t>‹#›</a:t>
            </a:fld>
            <a:endParaRPr lang="en-GB"/>
          </a:p>
        </p:txBody>
      </p:sp>
    </p:spTree>
    <p:extLst>
      <p:ext uri="{BB962C8B-B14F-4D97-AF65-F5344CB8AC3E}">
        <p14:creationId xmlns:p14="http://schemas.microsoft.com/office/powerpoint/2010/main" val="212197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showing myself to be a bit dim with the Bruce Springsteen, let me demonstrate how web scraping can be used to construct rich, interesting social science datasets.</a:t>
            </a:r>
          </a:p>
          <a:p>
            <a:endParaRPr lang="en-GB" dirty="0"/>
          </a:p>
          <a:p>
            <a:r>
              <a:rPr lang="en-GB" dirty="0"/>
              <a:t>[Demonstrate </a:t>
            </a:r>
            <a:r>
              <a:rPr lang="en-GB" dirty="0" err="1"/>
              <a:t>Aus</a:t>
            </a:r>
            <a:r>
              <a:rPr lang="en-GB" dirty="0"/>
              <a:t> Charity script]</a:t>
            </a:r>
          </a:p>
        </p:txBody>
      </p:sp>
      <p:sp>
        <p:nvSpPr>
          <p:cNvPr id="4" name="Slide Number Placeholder 3"/>
          <p:cNvSpPr>
            <a:spLocks noGrp="1"/>
          </p:cNvSpPr>
          <p:nvPr>
            <p:ph type="sldNum" sz="quarter" idx="5"/>
          </p:nvPr>
        </p:nvSpPr>
        <p:spPr/>
        <p:txBody>
          <a:bodyPr/>
          <a:lstStyle/>
          <a:p>
            <a:fld id="{17F230F0-8B93-9541-A11C-5C07D4A256AD}" type="slidenum">
              <a:rPr lang="en-GB" smtClean="0"/>
              <a:t>2</a:t>
            </a:fld>
            <a:endParaRPr lang="en-GB"/>
          </a:p>
        </p:txBody>
      </p:sp>
    </p:spTree>
    <p:extLst>
      <p:ext uri="{BB962C8B-B14F-4D97-AF65-F5344CB8AC3E}">
        <p14:creationId xmlns:p14="http://schemas.microsoft.com/office/powerpoint/2010/main" val="3322821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Computational is the key difference: copy-and-pasting information from web pages is usually allowed (or undetectable!), though the manual approach carries considerable disadvantages in terms of accuracy and labour resource.</a:t>
            </a:r>
          </a:p>
          <a:p>
            <a:endParaRPr lang="en-GB" dirty="0"/>
          </a:p>
          <a:p>
            <a:r>
              <a:rPr lang="en-GB" dirty="0"/>
              <a:t>I always advocate the flexibility of writing your own code (</a:t>
            </a:r>
            <a:r>
              <a:rPr lang="en-GB" dirty="0" err="1"/>
              <a:t>nevermind</a:t>
            </a:r>
            <a:r>
              <a:rPr lang="en-GB" dirty="0"/>
              <a:t> the intellectual benefits that accrue from learning such skills), however the ultimate aim is to collect data, so there are out-of-the-box solutions you can avail of e.g., Excel, </a:t>
            </a:r>
            <a:r>
              <a:rPr lang="en-GB" dirty="0" err="1"/>
              <a:t>Scrapy</a:t>
            </a:r>
            <a:r>
              <a:rPr lang="en-GB" dirty="0"/>
              <a:t>.</a:t>
            </a:r>
          </a:p>
          <a:p>
            <a:endParaRPr lang="en-GB" dirty="0"/>
          </a:p>
          <a:p>
            <a:r>
              <a:rPr lang="en-GB" dirty="0"/>
              <a:t>You do not need to be highly computationally literate, nor write screeds of code: this is a popular and mature computational method, with tons of documentation and examples for you to learn from.</a:t>
            </a:r>
          </a:p>
        </p:txBody>
      </p:sp>
      <p:sp>
        <p:nvSpPr>
          <p:cNvPr id="4" name="Slide Number Placeholder 3"/>
          <p:cNvSpPr>
            <a:spLocks noGrp="1"/>
          </p:cNvSpPr>
          <p:nvPr>
            <p:ph type="sldNum" sz="quarter" idx="5"/>
          </p:nvPr>
        </p:nvSpPr>
        <p:spPr/>
        <p:txBody>
          <a:bodyPr/>
          <a:lstStyle/>
          <a:p>
            <a:fld id="{17F230F0-8B93-9541-A11C-5C07D4A256AD}" type="slidenum">
              <a:rPr lang="en-GB" smtClean="0"/>
              <a:t>3</a:t>
            </a:fld>
            <a:endParaRPr lang="en-GB"/>
          </a:p>
        </p:txBody>
      </p:sp>
    </p:spTree>
    <p:extLst>
      <p:ext uri="{BB962C8B-B14F-4D97-AF65-F5344CB8AC3E}">
        <p14:creationId xmlns:p14="http://schemas.microsoft.com/office/powerpoint/2010/main" val="3919646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Coming from a social research perspective here, though it is of course commercially valuable also e.g., Google or price comparison sites.</a:t>
            </a:r>
          </a:p>
          <a:p>
            <a:endParaRPr lang="en-GB" dirty="0"/>
          </a:p>
          <a:p>
            <a:r>
              <a:rPr lang="en-GB" dirty="0"/>
              <a:t>However, the data stored on websites are typically not structured or formatted for ease of use by researchers: for example, it may not be possible to perform a bulk download of all the files you need (think of needing the annual accounts of all registered companies in London for your research...), or the information may not even be held in a file and instead spread across paragraphs and tables throughout a web page (or worse, web pages). Luckily, web-scraping provides a means of quickly and accurately capturing and formatting data stored on web pages.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7F230F0-8B93-9541-A11C-5C07D4A256AD}" type="slidenum">
              <a:rPr lang="en-GB" smtClean="0"/>
              <a:t>4</a:t>
            </a:fld>
            <a:endParaRPr lang="en-GB"/>
          </a:p>
        </p:txBody>
      </p:sp>
    </p:spTree>
    <p:extLst>
      <p:ext uri="{BB962C8B-B14F-4D97-AF65-F5344CB8AC3E}">
        <p14:creationId xmlns:p14="http://schemas.microsoft.com/office/powerpoint/2010/main" val="107190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Coming from a social research perspective here, though it is of course commercially valuable also e.g., Google or price comparison sites.</a:t>
            </a:r>
          </a:p>
          <a:p>
            <a:endParaRPr lang="en-GB" dirty="0"/>
          </a:p>
          <a:p>
            <a:r>
              <a:rPr lang="en-GB" dirty="0"/>
              <a:t>However, the data stored on websites are typically not structured or formatted for ease of use by researchers: for example, it may not be possible to perform a bulk download of all the files you need (think of needing the annual accounts of all registered companies in London for your research...), or the information may not even be held in a file and instead spread across paragraphs and tables throughout a web page (or worse, web pages). Luckily, web-scraping provides a means of quickly and accurately capturing and formatting data stored on web pages.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17F230F0-8B93-9541-A11C-5C07D4A256AD}" type="slidenum">
              <a:rPr lang="en-GB" smtClean="0"/>
              <a:t>5</a:t>
            </a:fld>
            <a:endParaRPr lang="en-GB"/>
          </a:p>
        </p:txBody>
      </p:sp>
    </p:spTree>
    <p:extLst>
      <p:ext uri="{BB962C8B-B14F-4D97-AF65-F5344CB8AC3E}">
        <p14:creationId xmlns:p14="http://schemas.microsoft.com/office/powerpoint/2010/main" val="2967542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Coming from a social research perspective here, though it is of course commercially valuable also e.g., Google or price comparison sites.</a:t>
            </a:r>
          </a:p>
          <a:p>
            <a:endParaRPr lang="en-GB" dirty="0"/>
          </a:p>
          <a:p>
            <a:endParaRPr lang="en-GB" dirty="0"/>
          </a:p>
        </p:txBody>
      </p:sp>
      <p:sp>
        <p:nvSpPr>
          <p:cNvPr id="4" name="Slide Number Placeholder 3"/>
          <p:cNvSpPr>
            <a:spLocks noGrp="1"/>
          </p:cNvSpPr>
          <p:nvPr>
            <p:ph type="sldNum" sz="quarter" idx="5"/>
          </p:nvPr>
        </p:nvSpPr>
        <p:spPr/>
        <p:txBody>
          <a:bodyPr/>
          <a:lstStyle/>
          <a:p>
            <a:fld id="{17F230F0-8B93-9541-A11C-5C07D4A256AD}" type="slidenum">
              <a:rPr lang="en-GB" smtClean="0"/>
              <a:t>6</a:t>
            </a:fld>
            <a:endParaRPr lang="en-GB"/>
          </a:p>
        </p:txBody>
      </p:sp>
    </p:spTree>
    <p:extLst>
      <p:ext uri="{BB962C8B-B14F-4D97-AF65-F5344CB8AC3E}">
        <p14:creationId xmlns:p14="http://schemas.microsoft.com/office/powerpoint/2010/main" val="355524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enough text, let’s see the results of some web scraping.</a:t>
            </a:r>
          </a:p>
        </p:txBody>
      </p:sp>
      <p:sp>
        <p:nvSpPr>
          <p:cNvPr id="4" name="Slide Number Placeholder 3"/>
          <p:cNvSpPr>
            <a:spLocks noGrp="1"/>
          </p:cNvSpPr>
          <p:nvPr>
            <p:ph type="sldNum" sz="quarter" idx="5"/>
          </p:nvPr>
        </p:nvSpPr>
        <p:spPr/>
        <p:txBody>
          <a:bodyPr/>
          <a:lstStyle/>
          <a:p>
            <a:fld id="{17F230F0-8B93-9541-A11C-5C07D4A256AD}" type="slidenum">
              <a:rPr lang="en-GB" smtClean="0"/>
              <a:t>7</a:t>
            </a:fld>
            <a:endParaRPr lang="en-GB"/>
          </a:p>
        </p:txBody>
      </p:sp>
    </p:spTree>
    <p:extLst>
      <p:ext uri="{BB962C8B-B14F-4D97-AF65-F5344CB8AC3E}">
        <p14:creationId xmlns:p14="http://schemas.microsoft.com/office/powerpoint/2010/main" val="2146364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enough text, let’s see the results of some web scraping.</a:t>
            </a:r>
          </a:p>
        </p:txBody>
      </p:sp>
      <p:sp>
        <p:nvSpPr>
          <p:cNvPr id="4" name="Slide Number Placeholder 3"/>
          <p:cNvSpPr>
            <a:spLocks noGrp="1"/>
          </p:cNvSpPr>
          <p:nvPr>
            <p:ph type="sldNum" sz="quarter" idx="5"/>
          </p:nvPr>
        </p:nvSpPr>
        <p:spPr/>
        <p:txBody>
          <a:bodyPr/>
          <a:lstStyle/>
          <a:p>
            <a:fld id="{17F230F0-8B93-9541-A11C-5C07D4A256AD}" type="slidenum">
              <a:rPr lang="en-GB" smtClean="0"/>
              <a:t>8</a:t>
            </a:fld>
            <a:endParaRPr lang="en-GB"/>
          </a:p>
        </p:txBody>
      </p:sp>
    </p:spTree>
    <p:extLst>
      <p:ext uri="{BB962C8B-B14F-4D97-AF65-F5344CB8AC3E}">
        <p14:creationId xmlns:p14="http://schemas.microsoft.com/office/powerpoint/2010/main" val="4266763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230F0-8B93-9541-A11C-5C07D4A256AD}" type="slidenum">
              <a:rPr lang="en-GB" smtClean="0"/>
              <a:t>9</a:t>
            </a:fld>
            <a:endParaRPr lang="en-GB"/>
          </a:p>
        </p:txBody>
      </p:sp>
    </p:spTree>
    <p:extLst>
      <p:ext uri="{BB962C8B-B14F-4D97-AF65-F5344CB8AC3E}">
        <p14:creationId xmlns:p14="http://schemas.microsoft.com/office/powerpoint/2010/main" val="3615814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7628E6-B12D-5448-844A-4D0654447B37}"/>
              </a:ext>
            </a:extLst>
          </p:cNvPr>
          <p:cNvSpPr/>
          <p:nvPr userDrawn="1"/>
        </p:nvSpPr>
        <p:spPr>
          <a:xfrm>
            <a:off x="0" y="1267297"/>
            <a:ext cx="12192000" cy="4838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7063748C-7BF2-404A-AC72-C23BCD2F8F7F}"/>
              </a:ext>
            </a:extLst>
          </p:cNvPr>
          <p:cNvSpPr>
            <a:spLocks noGrp="1"/>
          </p:cNvSpPr>
          <p:nvPr>
            <p:ph type="ctrTitle"/>
          </p:nvPr>
        </p:nvSpPr>
        <p:spPr>
          <a:xfrm>
            <a:off x="363254" y="1564640"/>
            <a:ext cx="11465492" cy="2294172"/>
          </a:xfrm>
          <a:prstGeom prst="rect">
            <a:avLst/>
          </a:prstGeom>
        </p:spPr>
        <p:txBody>
          <a:bodyPr anchor="b"/>
          <a:lstStyle>
            <a:lvl1pPr algn="ctr">
              <a:defRPr sz="6000">
                <a:solidFill>
                  <a:schemeClr val="bg1"/>
                </a:solidFill>
              </a:defRPr>
            </a:lvl1pPr>
          </a:lstStyle>
          <a:p>
            <a:r>
              <a:rPr lang="en-GB"/>
              <a:t>Click to edit Master title style</a:t>
            </a:r>
          </a:p>
        </p:txBody>
      </p:sp>
      <p:sp>
        <p:nvSpPr>
          <p:cNvPr id="3" name="Subtitle 2">
            <a:extLst>
              <a:ext uri="{FF2B5EF4-FFF2-40B4-BE49-F238E27FC236}">
                <a16:creationId xmlns:a16="http://schemas.microsoft.com/office/drawing/2014/main" id="{7A51F9B3-6AC9-AF47-819F-942053CCBC8B}"/>
              </a:ext>
            </a:extLst>
          </p:cNvPr>
          <p:cNvSpPr>
            <a:spLocks noGrp="1"/>
          </p:cNvSpPr>
          <p:nvPr>
            <p:ph type="subTitle" idx="1"/>
          </p:nvPr>
        </p:nvSpPr>
        <p:spPr>
          <a:xfrm>
            <a:off x="363254" y="3950888"/>
            <a:ext cx="11465492" cy="186063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pic>
        <p:nvPicPr>
          <p:cNvPr id="11" name="Picture 10">
            <a:extLst>
              <a:ext uri="{FF2B5EF4-FFF2-40B4-BE49-F238E27FC236}">
                <a16:creationId xmlns:a16="http://schemas.microsoft.com/office/drawing/2014/main" id="{77384B1B-FB67-3945-8684-91BF0AE0DEC5}"/>
              </a:ext>
            </a:extLst>
          </p:cNvPr>
          <p:cNvPicPr>
            <a:picLocks noChangeAspect="1"/>
          </p:cNvPicPr>
          <p:nvPr userDrawn="1"/>
        </p:nvPicPr>
        <p:blipFill>
          <a:blip r:embed="rId2"/>
          <a:stretch>
            <a:fillRect/>
          </a:stretch>
        </p:blipFill>
        <p:spPr>
          <a:xfrm>
            <a:off x="363254" y="388306"/>
            <a:ext cx="5172814" cy="478159"/>
          </a:xfrm>
          <a:prstGeom prst="rect">
            <a:avLst/>
          </a:prstGeom>
        </p:spPr>
      </p:pic>
      <p:pic>
        <p:nvPicPr>
          <p:cNvPr id="7" name="Picture 6" descr="R:\CENTRES\NCRM\Publicity\Logos\University of Southampton\university logo copy.jpg">
            <a:extLst>
              <a:ext uri="{FF2B5EF4-FFF2-40B4-BE49-F238E27FC236}">
                <a16:creationId xmlns:a16="http://schemas.microsoft.com/office/drawing/2014/main" id="{D6D25CB6-1CAE-8B46-9C96-79D98998C5B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63960" y="6297320"/>
            <a:ext cx="1944216" cy="4222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R:\CENTRES\NCRM\Publicity\Logos\Other\TAB_col_white_background.png">
            <a:extLst>
              <a:ext uri="{FF2B5EF4-FFF2-40B4-BE49-F238E27FC236}">
                <a16:creationId xmlns:a16="http://schemas.microsoft.com/office/drawing/2014/main" id="{81AE495C-B492-4C4D-9AF6-92DDCC33658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44477" y="6249432"/>
            <a:ext cx="1181829" cy="5008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R:\CENTRES\NCRM\Publicity\Logos\Other\298px-University_of_Edinburgh_logo.svg.png">
            <a:extLst>
              <a:ext uri="{FF2B5EF4-FFF2-40B4-BE49-F238E27FC236}">
                <a16:creationId xmlns:a16="http://schemas.microsoft.com/office/drawing/2014/main" id="{E6688575-48E5-7B4A-B014-D341528E139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362607" y="6224270"/>
            <a:ext cx="504056" cy="5074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drawing&#10;&#10;Description automatically generated">
            <a:extLst>
              <a:ext uri="{FF2B5EF4-FFF2-40B4-BE49-F238E27FC236}">
                <a16:creationId xmlns:a16="http://schemas.microsoft.com/office/drawing/2014/main" id="{7F18DE1A-82E0-6541-9A23-838A0F31412E}"/>
              </a:ext>
            </a:extLst>
          </p:cNvPr>
          <p:cNvPicPr>
            <a:picLocks noChangeAspect="1"/>
          </p:cNvPicPr>
          <p:nvPr userDrawn="1"/>
        </p:nvPicPr>
        <p:blipFill>
          <a:blip r:embed="rId6"/>
          <a:stretch>
            <a:fillRect/>
          </a:stretch>
        </p:blipFill>
        <p:spPr>
          <a:xfrm>
            <a:off x="1874637" y="6252596"/>
            <a:ext cx="1853022" cy="467022"/>
          </a:xfrm>
          <a:prstGeom prst="rect">
            <a:avLst/>
          </a:prstGeom>
        </p:spPr>
      </p:pic>
    </p:spTree>
    <p:extLst>
      <p:ext uri="{BB962C8B-B14F-4D97-AF65-F5344CB8AC3E}">
        <p14:creationId xmlns:p14="http://schemas.microsoft.com/office/powerpoint/2010/main" val="285536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665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D75CF-FE81-4D4E-AE17-2E9279689125}"/>
              </a:ext>
            </a:extLst>
          </p:cNvPr>
          <p:cNvSpPr>
            <a:spLocks noGrp="1"/>
          </p:cNvSpPr>
          <p:nvPr>
            <p:ph type="title"/>
          </p:nvPr>
        </p:nvSpPr>
        <p:spPr>
          <a:xfrm>
            <a:off x="363254" y="967769"/>
            <a:ext cx="4408771" cy="1048147"/>
          </a:xfrm>
          <a:prstGeom prst="rect">
            <a:avLst/>
          </a:prstGeo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C865C69E-D9E2-4945-8D10-0A69C219A1E3}"/>
              </a:ext>
            </a:extLst>
          </p:cNvPr>
          <p:cNvSpPr>
            <a:spLocks noGrp="1"/>
          </p:cNvSpPr>
          <p:nvPr>
            <p:ph idx="1"/>
          </p:nvPr>
        </p:nvSpPr>
        <p:spPr>
          <a:xfrm>
            <a:off x="5183188" y="967768"/>
            <a:ext cx="6645558" cy="51891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14EFAA12-1017-D24F-BA1C-92103FDAEFCD}"/>
              </a:ext>
            </a:extLst>
          </p:cNvPr>
          <p:cNvSpPr>
            <a:spLocks noGrp="1"/>
          </p:cNvSpPr>
          <p:nvPr>
            <p:ph type="body" sz="half" idx="2"/>
          </p:nvPr>
        </p:nvSpPr>
        <p:spPr>
          <a:xfrm>
            <a:off x="363254" y="2146178"/>
            <a:ext cx="4408771" cy="401078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278299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2B756D8-B8E7-9243-A2BE-A2440AAEBEFB}"/>
              </a:ext>
            </a:extLst>
          </p:cNvPr>
          <p:cNvSpPr>
            <a:spLocks noGrp="1"/>
          </p:cNvSpPr>
          <p:nvPr>
            <p:ph type="pic" idx="1"/>
          </p:nvPr>
        </p:nvSpPr>
        <p:spPr>
          <a:xfrm>
            <a:off x="5183188" y="967770"/>
            <a:ext cx="6645558" cy="518919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12" name="Title 1">
            <a:extLst>
              <a:ext uri="{FF2B5EF4-FFF2-40B4-BE49-F238E27FC236}">
                <a16:creationId xmlns:a16="http://schemas.microsoft.com/office/drawing/2014/main" id="{0617FF34-4298-D249-9A85-19BC767418AE}"/>
              </a:ext>
            </a:extLst>
          </p:cNvPr>
          <p:cNvSpPr>
            <a:spLocks noGrp="1"/>
          </p:cNvSpPr>
          <p:nvPr>
            <p:ph type="title"/>
          </p:nvPr>
        </p:nvSpPr>
        <p:spPr>
          <a:xfrm>
            <a:off x="363254" y="967769"/>
            <a:ext cx="4408771" cy="1048147"/>
          </a:xfrm>
          <a:prstGeom prst="rect">
            <a:avLst/>
          </a:prstGeom>
        </p:spPr>
        <p:txBody>
          <a:bodyPr anchor="b"/>
          <a:lstStyle>
            <a:lvl1pPr>
              <a:defRPr sz="3200"/>
            </a:lvl1pPr>
          </a:lstStyle>
          <a:p>
            <a:r>
              <a:rPr lang="en-GB"/>
              <a:t>Click to edit Master title style</a:t>
            </a:r>
          </a:p>
        </p:txBody>
      </p:sp>
      <p:sp>
        <p:nvSpPr>
          <p:cNvPr id="13" name="Text Placeholder 3">
            <a:extLst>
              <a:ext uri="{FF2B5EF4-FFF2-40B4-BE49-F238E27FC236}">
                <a16:creationId xmlns:a16="http://schemas.microsoft.com/office/drawing/2014/main" id="{4F544FF3-EE4A-8745-81B6-51F48CC57D59}"/>
              </a:ext>
            </a:extLst>
          </p:cNvPr>
          <p:cNvSpPr>
            <a:spLocks noGrp="1"/>
          </p:cNvSpPr>
          <p:nvPr>
            <p:ph type="body" sz="half" idx="2"/>
          </p:nvPr>
        </p:nvSpPr>
        <p:spPr>
          <a:xfrm>
            <a:off x="363254" y="2146178"/>
            <a:ext cx="4408771" cy="401078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1819975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7628E6-B12D-5448-844A-4D0654447B37}"/>
              </a:ext>
            </a:extLst>
          </p:cNvPr>
          <p:cNvSpPr/>
          <p:nvPr userDrawn="1"/>
        </p:nvSpPr>
        <p:spPr>
          <a:xfrm>
            <a:off x="0" y="1267297"/>
            <a:ext cx="12192000" cy="4838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ubtitle 2">
            <a:extLst>
              <a:ext uri="{FF2B5EF4-FFF2-40B4-BE49-F238E27FC236}">
                <a16:creationId xmlns:a16="http://schemas.microsoft.com/office/drawing/2014/main" id="{7A51F9B3-6AC9-AF47-819F-942053CCBC8B}"/>
              </a:ext>
            </a:extLst>
          </p:cNvPr>
          <p:cNvSpPr>
            <a:spLocks noGrp="1"/>
          </p:cNvSpPr>
          <p:nvPr>
            <p:ph type="subTitle" idx="1" hasCustomPrompt="1"/>
          </p:nvPr>
        </p:nvSpPr>
        <p:spPr>
          <a:xfrm>
            <a:off x="363254" y="3950888"/>
            <a:ext cx="11465492" cy="186063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www.ncrm.ac.uk</a:t>
            </a:r>
          </a:p>
        </p:txBody>
      </p:sp>
      <p:pic>
        <p:nvPicPr>
          <p:cNvPr id="11" name="Picture 10">
            <a:extLst>
              <a:ext uri="{FF2B5EF4-FFF2-40B4-BE49-F238E27FC236}">
                <a16:creationId xmlns:a16="http://schemas.microsoft.com/office/drawing/2014/main" id="{77384B1B-FB67-3945-8684-91BF0AE0DEC5}"/>
              </a:ext>
            </a:extLst>
          </p:cNvPr>
          <p:cNvPicPr>
            <a:picLocks noChangeAspect="1"/>
          </p:cNvPicPr>
          <p:nvPr userDrawn="1"/>
        </p:nvPicPr>
        <p:blipFill>
          <a:blip r:embed="rId2"/>
          <a:stretch>
            <a:fillRect/>
          </a:stretch>
        </p:blipFill>
        <p:spPr>
          <a:xfrm>
            <a:off x="363254" y="388306"/>
            <a:ext cx="5172814" cy="478159"/>
          </a:xfrm>
          <a:prstGeom prst="rect">
            <a:avLst/>
          </a:prstGeom>
        </p:spPr>
      </p:pic>
      <p:pic>
        <p:nvPicPr>
          <p:cNvPr id="7" name="Picture 6" descr="R:\CENTRES\NCRM\Publicity\Logos\University of Southampton\university logo copy.jpg">
            <a:extLst>
              <a:ext uri="{FF2B5EF4-FFF2-40B4-BE49-F238E27FC236}">
                <a16:creationId xmlns:a16="http://schemas.microsoft.com/office/drawing/2014/main" id="{D6D25CB6-1CAE-8B46-9C96-79D98998C5B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63960" y="6297320"/>
            <a:ext cx="1944216" cy="4222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R:\CENTRES\NCRM\Publicity\Logos\Other\TAB_col_white_background.png">
            <a:extLst>
              <a:ext uri="{FF2B5EF4-FFF2-40B4-BE49-F238E27FC236}">
                <a16:creationId xmlns:a16="http://schemas.microsoft.com/office/drawing/2014/main" id="{81AE495C-B492-4C4D-9AF6-92DDCC33658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44477" y="6249432"/>
            <a:ext cx="1181829" cy="5008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R:\CENTRES\NCRM\Publicity\Logos\Other\298px-University_of_Edinburgh_logo.svg.png">
            <a:extLst>
              <a:ext uri="{FF2B5EF4-FFF2-40B4-BE49-F238E27FC236}">
                <a16:creationId xmlns:a16="http://schemas.microsoft.com/office/drawing/2014/main" id="{E6688575-48E5-7B4A-B014-D341528E139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362607" y="6224270"/>
            <a:ext cx="504056" cy="5074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drawing&#10;&#10;Description automatically generated">
            <a:extLst>
              <a:ext uri="{FF2B5EF4-FFF2-40B4-BE49-F238E27FC236}">
                <a16:creationId xmlns:a16="http://schemas.microsoft.com/office/drawing/2014/main" id="{7F18DE1A-82E0-6541-9A23-838A0F31412E}"/>
              </a:ext>
            </a:extLst>
          </p:cNvPr>
          <p:cNvPicPr>
            <a:picLocks noChangeAspect="1"/>
          </p:cNvPicPr>
          <p:nvPr userDrawn="1"/>
        </p:nvPicPr>
        <p:blipFill>
          <a:blip r:embed="rId6"/>
          <a:stretch>
            <a:fillRect/>
          </a:stretch>
        </p:blipFill>
        <p:spPr>
          <a:xfrm>
            <a:off x="1874637" y="6252596"/>
            <a:ext cx="1853022" cy="467022"/>
          </a:xfrm>
          <a:prstGeom prst="rect">
            <a:avLst/>
          </a:prstGeom>
        </p:spPr>
      </p:pic>
    </p:spTree>
    <p:extLst>
      <p:ext uri="{BB962C8B-B14F-4D97-AF65-F5344CB8AC3E}">
        <p14:creationId xmlns:p14="http://schemas.microsoft.com/office/powerpoint/2010/main" val="2393292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7628E6-B12D-5448-844A-4D0654447B37}"/>
              </a:ext>
            </a:extLst>
          </p:cNvPr>
          <p:cNvSpPr/>
          <p:nvPr userDrawn="1"/>
        </p:nvSpPr>
        <p:spPr>
          <a:xfrm>
            <a:off x="0" y="1267297"/>
            <a:ext cx="12192000" cy="48388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7063748C-7BF2-404A-AC72-C23BCD2F8F7F}"/>
              </a:ext>
            </a:extLst>
          </p:cNvPr>
          <p:cNvSpPr>
            <a:spLocks noGrp="1"/>
          </p:cNvSpPr>
          <p:nvPr>
            <p:ph type="ctrTitle"/>
          </p:nvPr>
        </p:nvSpPr>
        <p:spPr>
          <a:xfrm>
            <a:off x="363254" y="1564640"/>
            <a:ext cx="11465492" cy="2294172"/>
          </a:xfrm>
          <a:prstGeom prst="rect">
            <a:avLst/>
          </a:prstGeom>
        </p:spPr>
        <p:txBody>
          <a:bodyPr anchor="b"/>
          <a:lstStyle>
            <a:lvl1pPr algn="ctr">
              <a:defRPr sz="6000">
                <a:solidFill>
                  <a:schemeClr val="bg1"/>
                </a:solidFill>
              </a:defRPr>
            </a:lvl1pPr>
          </a:lstStyle>
          <a:p>
            <a:r>
              <a:rPr lang="en-GB"/>
              <a:t>Click to edit Master title style</a:t>
            </a:r>
          </a:p>
        </p:txBody>
      </p:sp>
      <p:sp>
        <p:nvSpPr>
          <p:cNvPr id="3" name="Subtitle 2">
            <a:extLst>
              <a:ext uri="{FF2B5EF4-FFF2-40B4-BE49-F238E27FC236}">
                <a16:creationId xmlns:a16="http://schemas.microsoft.com/office/drawing/2014/main" id="{7A51F9B3-6AC9-AF47-819F-942053CCBC8B}"/>
              </a:ext>
            </a:extLst>
          </p:cNvPr>
          <p:cNvSpPr>
            <a:spLocks noGrp="1"/>
          </p:cNvSpPr>
          <p:nvPr>
            <p:ph type="subTitle" idx="1"/>
          </p:nvPr>
        </p:nvSpPr>
        <p:spPr>
          <a:xfrm>
            <a:off x="363254" y="3950888"/>
            <a:ext cx="11465492" cy="186063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pic>
        <p:nvPicPr>
          <p:cNvPr id="11" name="Picture 10">
            <a:extLst>
              <a:ext uri="{FF2B5EF4-FFF2-40B4-BE49-F238E27FC236}">
                <a16:creationId xmlns:a16="http://schemas.microsoft.com/office/drawing/2014/main" id="{77384B1B-FB67-3945-8684-91BF0AE0DEC5}"/>
              </a:ext>
            </a:extLst>
          </p:cNvPr>
          <p:cNvPicPr>
            <a:picLocks noChangeAspect="1"/>
          </p:cNvPicPr>
          <p:nvPr userDrawn="1"/>
        </p:nvPicPr>
        <p:blipFill>
          <a:blip r:embed="rId2"/>
          <a:stretch>
            <a:fillRect/>
          </a:stretch>
        </p:blipFill>
        <p:spPr>
          <a:xfrm>
            <a:off x="363254" y="388306"/>
            <a:ext cx="5172814" cy="478159"/>
          </a:xfrm>
          <a:prstGeom prst="rect">
            <a:avLst/>
          </a:prstGeom>
        </p:spPr>
      </p:pic>
      <p:pic>
        <p:nvPicPr>
          <p:cNvPr id="7" name="Picture 6" descr="R:\CENTRES\NCRM\Publicity\Logos\University of Southampton\university logo copy.jpg">
            <a:extLst>
              <a:ext uri="{FF2B5EF4-FFF2-40B4-BE49-F238E27FC236}">
                <a16:creationId xmlns:a16="http://schemas.microsoft.com/office/drawing/2014/main" id="{D6D25CB6-1CAE-8B46-9C96-79D98998C5B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63960" y="6297320"/>
            <a:ext cx="1944216" cy="4222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R:\CENTRES\NCRM\Publicity\Logos\Other\TAB_col_white_background.png">
            <a:extLst>
              <a:ext uri="{FF2B5EF4-FFF2-40B4-BE49-F238E27FC236}">
                <a16:creationId xmlns:a16="http://schemas.microsoft.com/office/drawing/2014/main" id="{81AE495C-B492-4C4D-9AF6-92DDCC33658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44477" y="6249432"/>
            <a:ext cx="1181829" cy="5008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R:\CENTRES\NCRM\Publicity\Logos\Other\298px-University_of_Edinburgh_logo.svg.png">
            <a:extLst>
              <a:ext uri="{FF2B5EF4-FFF2-40B4-BE49-F238E27FC236}">
                <a16:creationId xmlns:a16="http://schemas.microsoft.com/office/drawing/2014/main" id="{E6688575-48E5-7B4A-B014-D341528E139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362607" y="6224270"/>
            <a:ext cx="504056" cy="5074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drawing&#10;&#10;Description automatically generated">
            <a:extLst>
              <a:ext uri="{FF2B5EF4-FFF2-40B4-BE49-F238E27FC236}">
                <a16:creationId xmlns:a16="http://schemas.microsoft.com/office/drawing/2014/main" id="{7F18DE1A-82E0-6541-9A23-838A0F31412E}"/>
              </a:ext>
            </a:extLst>
          </p:cNvPr>
          <p:cNvPicPr>
            <a:picLocks noChangeAspect="1"/>
          </p:cNvPicPr>
          <p:nvPr userDrawn="1"/>
        </p:nvPicPr>
        <p:blipFill>
          <a:blip r:embed="rId6"/>
          <a:stretch>
            <a:fillRect/>
          </a:stretch>
        </p:blipFill>
        <p:spPr>
          <a:xfrm>
            <a:off x="1874637" y="6252596"/>
            <a:ext cx="1853022" cy="467022"/>
          </a:xfrm>
          <a:prstGeom prst="rect">
            <a:avLst/>
          </a:prstGeom>
        </p:spPr>
      </p:pic>
    </p:spTree>
    <p:extLst>
      <p:ext uri="{BB962C8B-B14F-4D97-AF65-F5344CB8AC3E}">
        <p14:creationId xmlns:p14="http://schemas.microsoft.com/office/powerpoint/2010/main" val="297593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7628E6-B12D-5448-844A-4D0654447B37}"/>
              </a:ext>
            </a:extLst>
          </p:cNvPr>
          <p:cNvSpPr/>
          <p:nvPr userDrawn="1"/>
        </p:nvSpPr>
        <p:spPr>
          <a:xfrm>
            <a:off x="0" y="1267297"/>
            <a:ext cx="12192000" cy="48388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7063748C-7BF2-404A-AC72-C23BCD2F8F7F}"/>
              </a:ext>
            </a:extLst>
          </p:cNvPr>
          <p:cNvSpPr>
            <a:spLocks noGrp="1"/>
          </p:cNvSpPr>
          <p:nvPr>
            <p:ph type="ctrTitle"/>
          </p:nvPr>
        </p:nvSpPr>
        <p:spPr>
          <a:xfrm>
            <a:off x="363254" y="1564640"/>
            <a:ext cx="11465492" cy="2294172"/>
          </a:xfrm>
          <a:prstGeom prst="rect">
            <a:avLst/>
          </a:prstGeom>
        </p:spPr>
        <p:txBody>
          <a:bodyPr anchor="b"/>
          <a:lstStyle>
            <a:lvl1pPr algn="ctr">
              <a:defRPr sz="6000">
                <a:solidFill>
                  <a:schemeClr val="accent5"/>
                </a:solidFill>
              </a:defRPr>
            </a:lvl1pPr>
          </a:lstStyle>
          <a:p>
            <a:r>
              <a:rPr lang="en-GB"/>
              <a:t>Click to edit Master title style</a:t>
            </a:r>
          </a:p>
        </p:txBody>
      </p:sp>
      <p:sp>
        <p:nvSpPr>
          <p:cNvPr id="3" name="Subtitle 2">
            <a:extLst>
              <a:ext uri="{FF2B5EF4-FFF2-40B4-BE49-F238E27FC236}">
                <a16:creationId xmlns:a16="http://schemas.microsoft.com/office/drawing/2014/main" id="{7A51F9B3-6AC9-AF47-819F-942053CCBC8B}"/>
              </a:ext>
            </a:extLst>
          </p:cNvPr>
          <p:cNvSpPr>
            <a:spLocks noGrp="1"/>
          </p:cNvSpPr>
          <p:nvPr>
            <p:ph type="subTitle" idx="1"/>
          </p:nvPr>
        </p:nvSpPr>
        <p:spPr>
          <a:xfrm>
            <a:off x="363254" y="3950888"/>
            <a:ext cx="11465492" cy="1860632"/>
          </a:xfrm>
        </p:spPr>
        <p:txBody>
          <a:bodyPr/>
          <a:lstStyle>
            <a:lvl1pPr marL="0" indent="0" algn="ctr">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pic>
        <p:nvPicPr>
          <p:cNvPr id="11" name="Picture 10">
            <a:extLst>
              <a:ext uri="{FF2B5EF4-FFF2-40B4-BE49-F238E27FC236}">
                <a16:creationId xmlns:a16="http://schemas.microsoft.com/office/drawing/2014/main" id="{77384B1B-FB67-3945-8684-91BF0AE0DEC5}"/>
              </a:ext>
            </a:extLst>
          </p:cNvPr>
          <p:cNvPicPr>
            <a:picLocks noChangeAspect="1"/>
          </p:cNvPicPr>
          <p:nvPr userDrawn="1"/>
        </p:nvPicPr>
        <p:blipFill>
          <a:blip r:embed="rId2"/>
          <a:stretch>
            <a:fillRect/>
          </a:stretch>
        </p:blipFill>
        <p:spPr>
          <a:xfrm>
            <a:off x="363254" y="388306"/>
            <a:ext cx="5172814" cy="478159"/>
          </a:xfrm>
          <a:prstGeom prst="rect">
            <a:avLst/>
          </a:prstGeom>
        </p:spPr>
      </p:pic>
      <p:pic>
        <p:nvPicPr>
          <p:cNvPr id="7" name="Picture 6" descr="R:\CENTRES\NCRM\Publicity\Logos\University of Southampton\university logo copy.jpg">
            <a:extLst>
              <a:ext uri="{FF2B5EF4-FFF2-40B4-BE49-F238E27FC236}">
                <a16:creationId xmlns:a16="http://schemas.microsoft.com/office/drawing/2014/main" id="{D6D25CB6-1CAE-8B46-9C96-79D98998C5B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63960" y="6297320"/>
            <a:ext cx="1944216" cy="4222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R:\CENTRES\NCRM\Publicity\Logos\Other\TAB_col_white_background.png">
            <a:extLst>
              <a:ext uri="{FF2B5EF4-FFF2-40B4-BE49-F238E27FC236}">
                <a16:creationId xmlns:a16="http://schemas.microsoft.com/office/drawing/2014/main" id="{81AE495C-B492-4C4D-9AF6-92DDCC33658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44477" y="6249432"/>
            <a:ext cx="1181829" cy="5008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R:\CENTRES\NCRM\Publicity\Logos\Other\298px-University_of_Edinburgh_logo.svg.png">
            <a:extLst>
              <a:ext uri="{FF2B5EF4-FFF2-40B4-BE49-F238E27FC236}">
                <a16:creationId xmlns:a16="http://schemas.microsoft.com/office/drawing/2014/main" id="{E6688575-48E5-7B4A-B014-D341528E139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362607" y="6224270"/>
            <a:ext cx="504056" cy="5074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drawing&#10;&#10;Description automatically generated">
            <a:extLst>
              <a:ext uri="{FF2B5EF4-FFF2-40B4-BE49-F238E27FC236}">
                <a16:creationId xmlns:a16="http://schemas.microsoft.com/office/drawing/2014/main" id="{7F18DE1A-82E0-6541-9A23-838A0F31412E}"/>
              </a:ext>
            </a:extLst>
          </p:cNvPr>
          <p:cNvPicPr>
            <a:picLocks noChangeAspect="1"/>
          </p:cNvPicPr>
          <p:nvPr userDrawn="1"/>
        </p:nvPicPr>
        <p:blipFill>
          <a:blip r:embed="rId6"/>
          <a:stretch>
            <a:fillRect/>
          </a:stretch>
        </p:blipFill>
        <p:spPr>
          <a:xfrm>
            <a:off x="1874637" y="6252596"/>
            <a:ext cx="1853022" cy="467022"/>
          </a:xfrm>
          <a:prstGeom prst="rect">
            <a:avLst/>
          </a:prstGeom>
        </p:spPr>
      </p:pic>
    </p:spTree>
    <p:extLst>
      <p:ext uri="{BB962C8B-B14F-4D97-AF65-F5344CB8AC3E}">
        <p14:creationId xmlns:p14="http://schemas.microsoft.com/office/powerpoint/2010/main" val="141169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7628E6-B12D-5448-844A-4D0654447B37}"/>
              </a:ext>
            </a:extLst>
          </p:cNvPr>
          <p:cNvSpPr/>
          <p:nvPr userDrawn="1"/>
        </p:nvSpPr>
        <p:spPr>
          <a:xfrm>
            <a:off x="0" y="1267297"/>
            <a:ext cx="12192000" cy="48388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7063748C-7BF2-404A-AC72-C23BCD2F8F7F}"/>
              </a:ext>
            </a:extLst>
          </p:cNvPr>
          <p:cNvSpPr>
            <a:spLocks noGrp="1"/>
          </p:cNvSpPr>
          <p:nvPr>
            <p:ph type="ctrTitle"/>
          </p:nvPr>
        </p:nvSpPr>
        <p:spPr>
          <a:xfrm>
            <a:off x="363254" y="1564640"/>
            <a:ext cx="11465492" cy="2294172"/>
          </a:xfrm>
          <a:prstGeom prst="rect">
            <a:avLst/>
          </a:prstGeom>
        </p:spPr>
        <p:txBody>
          <a:bodyPr anchor="b"/>
          <a:lstStyle>
            <a:lvl1pPr algn="ctr">
              <a:defRPr sz="6000">
                <a:solidFill>
                  <a:schemeClr val="bg1"/>
                </a:solidFill>
              </a:defRPr>
            </a:lvl1pPr>
          </a:lstStyle>
          <a:p>
            <a:r>
              <a:rPr lang="en-GB"/>
              <a:t>Click to edit Master title style</a:t>
            </a:r>
          </a:p>
        </p:txBody>
      </p:sp>
      <p:sp>
        <p:nvSpPr>
          <p:cNvPr id="3" name="Subtitle 2">
            <a:extLst>
              <a:ext uri="{FF2B5EF4-FFF2-40B4-BE49-F238E27FC236}">
                <a16:creationId xmlns:a16="http://schemas.microsoft.com/office/drawing/2014/main" id="{7A51F9B3-6AC9-AF47-819F-942053CCBC8B}"/>
              </a:ext>
            </a:extLst>
          </p:cNvPr>
          <p:cNvSpPr>
            <a:spLocks noGrp="1"/>
          </p:cNvSpPr>
          <p:nvPr>
            <p:ph type="subTitle" idx="1"/>
          </p:nvPr>
        </p:nvSpPr>
        <p:spPr>
          <a:xfrm>
            <a:off x="363254" y="3950888"/>
            <a:ext cx="11465492" cy="186063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pic>
        <p:nvPicPr>
          <p:cNvPr id="11" name="Picture 10">
            <a:extLst>
              <a:ext uri="{FF2B5EF4-FFF2-40B4-BE49-F238E27FC236}">
                <a16:creationId xmlns:a16="http://schemas.microsoft.com/office/drawing/2014/main" id="{77384B1B-FB67-3945-8684-91BF0AE0DEC5}"/>
              </a:ext>
            </a:extLst>
          </p:cNvPr>
          <p:cNvPicPr>
            <a:picLocks noChangeAspect="1"/>
          </p:cNvPicPr>
          <p:nvPr userDrawn="1"/>
        </p:nvPicPr>
        <p:blipFill>
          <a:blip r:embed="rId2"/>
          <a:stretch>
            <a:fillRect/>
          </a:stretch>
        </p:blipFill>
        <p:spPr>
          <a:xfrm>
            <a:off x="363254" y="388306"/>
            <a:ext cx="5172814" cy="478159"/>
          </a:xfrm>
          <a:prstGeom prst="rect">
            <a:avLst/>
          </a:prstGeom>
        </p:spPr>
      </p:pic>
      <p:pic>
        <p:nvPicPr>
          <p:cNvPr id="7" name="Picture 6" descr="R:\CENTRES\NCRM\Publicity\Logos\University of Southampton\university logo copy.jpg">
            <a:extLst>
              <a:ext uri="{FF2B5EF4-FFF2-40B4-BE49-F238E27FC236}">
                <a16:creationId xmlns:a16="http://schemas.microsoft.com/office/drawing/2014/main" id="{D6D25CB6-1CAE-8B46-9C96-79D98998C5BD}"/>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63960" y="6297320"/>
            <a:ext cx="1944216" cy="4222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R:\CENTRES\NCRM\Publicity\Logos\Other\TAB_col_white_background.png">
            <a:extLst>
              <a:ext uri="{FF2B5EF4-FFF2-40B4-BE49-F238E27FC236}">
                <a16:creationId xmlns:a16="http://schemas.microsoft.com/office/drawing/2014/main" id="{81AE495C-B492-4C4D-9AF6-92DDCC33658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344477" y="6249432"/>
            <a:ext cx="1181829" cy="50083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R:\CENTRES\NCRM\Publicity\Logos\Other\298px-University_of_Edinburgh_logo.svg.png">
            <a:extLst>
              <a:ext uri="{FF2B5EF4-FFF2-40B4-BE49-F238E27FC236}">
                <a16:creationId xmlns:a16="http://schemas.microsoft.com/office/drawing/2014/main" id="{E6688575-48E5-7B4A-B014-D341528E139C}"/>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9362607" y="6224270"/>
            <a:ext cx="504056" cy="5074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drawing&#10;&#10;Description automatically generated">
            <a:extLst>
              <a:ext uri="{FF2B5EF4-FFF2-40B4-BE49-F238E27FC236}">
                <a16:creationId xmlns:a16="http://schemas.microsoft.com/office/drawing/2014/main" id="{7F18DE1A-82E0-6541-9A23-838A0F31412E}"/>
              </a:ext>
            </a:extLst>
          </p:cNvPr>
          <p:cNvPicPr>
            <a:picLocks noChangeAspect="1"/>
          </p:cNvPicPr>
          <p:nvPr userDrawn="1"/>
        </p:nvPicPr>
        <p:blipFill>
          <a:blip r:embed="rId6"/>
          <a:stretch>
            <a:fillRect/>
          </a:stretch>
        </p:blipFill>
        <p:spPr>
          <a:xfrm>
            <a:off x="1874637" y="6252596"/>
            <a:ext cx="1853022" cy="467022"/>
          </a:xfrm>
          <a:prstGeom prst="rect">
            <a:avLst/>
          </a:prstGeom>
        </p:spPr>
      </p:pic>
    </p:spTree>
    <p:extLst>
      <p:ext uri="{BB962C8B-B14F-4D97-AF65-F5344CB8AC3E}">
        <p14:creationId xmlns:p14="http://schemas.microsoft.com/office/powerpoint/2010/main" val="2098108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8D7D-7D49-6149-85A9-790F6302B6EA}"/>
              </a:ext>
            </a:extLst>
          </p:cNvPr>
          <p:cNvSpPr>
            <a:spLocks noGrp="1"/>
          </p:cNvSpPr>
          <p:nvPr>
            <p:ph type="title"/>
          </p:nvPr>
        </p:nvSpPr>
        <p:spPr>
          <a:xfrm>
            <a:off x="363254" y="967769"/>
            <a:ext cx="11452792" cy="3320230"/>
          </a:xfrm>
          <a:prstGeom prst="rect">
            <a:avLst/>
          </a:prstGeo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CEC164E-B923-E240-9549-3665C48CF812}"/>
              </a:ext>
            </a:extLst>
          </p:cNvPr>
          <p:cNvSpPr>
            <a:spLocks noGrp="1"/>
          </p:cNvSpPr>
          <p:nvPr>
            <p:ph type="body" idx="1"/>
          </p:nvPr>
        </p:nvSpPr>
        <p:spPr>
          <a:xfrm>
            <a:off x="363254" y="4314986"/>
            <a:ext cx="11452792" cy="189277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110484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70E3-D185-C543-A176-FE39E0825954}"/>
              </a:ext>
            </a:extLst>
          </p:cNvPr>
          <p:cNvSpPr>
            <a:spLocks noGrp="1"/>
          </p:cNvSpPr>
          <p:nvPr>
            <p:ph type="title"/>
          </p:nvPr>
        </p:nvSpPr>
        <p:spPr>
          <a:xfrm>
            <a:off x="363254" y="967769"/>
            <a:ext cx="11465492" cy="1325563"/>
          </a:xfrm>
          <a:prstGeom prst="rect">
            <a:avLst/>
          </a:prstGeom>
        </p:spPr>
        <p:txBody>
          <a:bodyPr/>
          <a:lstStyle/>
          <a:p>
            <a:r>
              <a:rPr lang="en-GB"/>
              <a:t>Click to edit Master title style</a:t>
            </a:r>
          </a:p>
        </p:txBody>
      </p:sp>
      <p:sp>
        <p:nvSpPr>
          <p:cNvPr id="3" name="Content Placeholder 2">
            <a:extLst>
              <a:ext uri="{FF2B5EF4-FFF2-40B4-BE49-F238E27FC236}">
                <a16:creationId xmlns:a16="http://schemas.microsoft.com/office/drawing/2014/main" id="{CA0CB8F3-4A2C-DA4D-A16E-D94E7874353D}"/>
              </a:ext>
            </a:extLst>
          </p:cNvPr>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337635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97A0-490A-784A-A385-F0CA6C7678EF}"/>
              </a:ext>
            </a:extLst>
          </p:cNvPr>
          <p:cNvSpPr>
            <a:spLocks noGrp="1"/>
          </p:cNvSpPr>
          <p:nvPr>
            <p:ph type="title"/>
          </p:nvPr>
        </p:nvSpPr>
        <p:spPr>
          <a:xfrm>
            <a:off x="363254" y="967769"/>
            <a:ext cx="11465492" cy="972992"/>
          </a:xfrm>
          <a:prstGeom prst="rect">
            <a:avLst/>
          </a:prstGeom>
        </p:spPr>
        <p:txBody>
          <a:bodyPr/>
          <a:lstStyle/>
          <a:p>
            <a:r>
              <a:rPr lang="en-GB"/>
              <a:t>Click to edit Master title style</a:t>
            </a:r>
          </a:p>
        </p:txBody>
      </p:sp>
      <p:sp>
        <p:nvSpPr>
          <p:cNvPr id="3" name="Content Placeholder 2">
            <a:extLst>
              <a:ext uri="{FF2B5EF4-FFF2-40B4-BE49-F238E27FC236}">
                <a16:creationId xmlns:a16="http://schemas.microsoft.com/office/drawing/2014/main" id="{820E3A61-4AAF-E649-B9B9-0ED494C8F013}"/>
              </a:ext>
            </a:extLst>
          </p:cNvPr>
          <p:cNvSpPr>
            <a:spLocks noGrp="1"/>
          </p:cNvSpPr>
          <p:nvPr>
            <p:ph sz="half" idx="1"/>
          </p:nvPr>
        </p:nvSpPr>
        <p:spPr>
          <a:xfrm>
            <a:off x="363254" y="2178754"/>
            <a:ext cx="5618968" cy="4049326"/>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a:extLst>
              <a:ext uri="{FF2B5EF4-FFF2-40B4-BE49-F238E27FC236}">
                <a16:creationId xmlns:a16="http://schemas.microsoft.com/office/drawing/2014/main" id="{3907FADD-BF12-F941-A7FA-DA0D0D943A6D}"/>
              </a:ext>
            </a:extLst>
          </p:cNvPr>
          <p:cNvSpPr>
            <a:spLocks noGrp="1"/>
          </p:cNvSpPr>
          <p:nvPr>
            <p:ph sz="half" idx="2"/>
          </p:nvPr>
        </p:nvSpPr>
        <p:spPr>
          <a:xfrm>
            <a:off x="6197252" y="2178754"/>
            <a:ext cx="5631494" cy="404932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15200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0B68ED-93B3-CA48-BD14-08002B653C67}"/>
              </a:ext>
            </a:extLst>
          </p:cNvPr>
          <p:cNvSpPr>
            <a:spLocks noGrp="1"/>
          </p:cNvSpPr>
          <p:nvPr>
            <p:ph type="body" idx="1"/>
          </p:nvPr>
        </p:nvSpPr>
        <p:spPr>
          <a:xfrm>
            <a:off x="360078" y="2178754"/>
            <a:ext cx="5612445" cy="68625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CB3630-FA56-C944-829B-CDE5800343EE}"/>
              </a:ext>
            </a:extLst>
          </p:cNvPr>
          <p:cNvSpPr>
            <a:spLocks noGrp="1"/>
          </p:cNvSpPr>
          <p:nvPr>
            <p:ph sz="half" idx="2"/>
          </p:nvPr>
        </p:nvSpPr>
        <p:spPr>
          <a:xfrm>
            <a:off x="360078" y="3002666"/>
            <a:ext cx="5612445" cy="32254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FF61A93-23B8-BE4F-B7AB-D0733A8FA513}"/>
              </a:ext>
            </a:extLst>
          </p:cNvPr>
          <p:cNvSpPr>
            <a:spLocks noGrp="1"/>
          </p:cNvSpPr>
          <p:nvPr>
            <p:ph type="body" sz="quarter" idx="3"/>
          </p:nvPr>
        </p:nvSpPr>
        <p:spPr>
          <a:xfrm>
            <a:off x="6197252" y="2178754"/>
            <a:ext cx="5634670" cy="68625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FF97EC-EC9C-4542-AD36-17998146D92E}"/>
              </a:ext>
            </a:extLst>
          </p:cNvPr>
          <p:cNvSpPr>
            <a:spLocks noGrp="1"/>
          </p:cNvSpPr>
          <p:nvPr>
            <p:ph sz="quarter" idx="4"/>
          </p:nvPr>
        </p:nvSpPr>
        <p:spPr>
          <a:xfrm>
            <a:off x="6197252" y="3002666"/>
            <a:ext cx="5634670" cy="32254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4" name="Title 1">
            <a:extLst>
              <a:ext uri="{FF2B5EF4-FFF2-40B4-BE49-F238E27FC236}">
                <a16:creationId xmlns:a16="http://schemas.microsoft.com/office/drawing/2014/main" id="{7B4DD1CF-364C-6F46-BCE5-2169AE16F142}"/>
              </a:ext>
            </a:extLst>
          </p:cNvPr>
          <p:cNvSpPr>
            <a:spLocks noGrp="1"/>
          </p:cNvSpPr>
          <p:nvPr>
            <p:ph type="title"/>
          </p:nvPr>
        </p:nvSpPr>
        <p:spPr>
          <a:xfrm>
            <a:off x="363254" y="967769"/>
            <a:ext cx="11465492" cy="972992"/>
          </a:xfrm>
          <a:prstGeom prst="rect">
            <a:avLst/>
          </a:prstGeom>
        </p:spPr>
        <p:txBody>
          <a:bodyPr/>
          <a:lstStyle/>
          <a:p>
            <a:r>
              <a:rPr lang="en-GB"/>
              <a:t>Click to edit Master title style</a:t>
            </a:r>
          </a:p>
        </p:txBody>
      </p:sp>
    </p:spTree>
    <p:extLst>
      <p:ext uri="{BB962C8B-B14F-4D97-AF65-F5344CB8AC3E}">
        <p14:creationId xmlns:p14="http://schemas.microsoft.com/office/powerpoint/2010/main" val="283094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B45BDD3-1A9E-F648-95FA-6F2F7556B7A1}"/>
              </a:ext>
            </a:extLst>
          </p:cNvPr>
          <p:cNvSpPr>
            <a:spLocks noGrp="1"/>
          </p:cNvSpPr>
          <p:nvPr>
            <p:ph type="title"/>
          </p:nvPr>
        </p:nvSpPr>
        <p:spPr>
          <a:xfrm>
            <a:off x="363254" y="967769"/>
            <a:ext cx="11465492" cy="972992"/>
          </a:xfrm>
          <a:prstGeom prst="rect">
            <a:avLst/>
          </a:prstGeom>
        </p:spPr>
        <p:txBody>
          <a:bodyPr/>
          <a:lstStyle/>
          <a:p>
            <a:r>
              <a:rPr lang="en-GB"/>
              <a:t>Click to edit Master title style</a:t>
            </a:r>
          </a:p>
        </p:txBody>
      </p:sp>
    </p:spTree>
    <p:extLst>
      <p:ext uri="{BB962C8B-B14F-4D97-AF65-F5344CB8AC3E}">
        <p14:creationId xmlns:p14="http://schemas.microsoft.com/office/powerpoint/2010/main" val="335268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DCABCB-53D2-2848-96D0-2209714C4672}"/>
              </a:ext>
            </a:extLst>
          </p:cNvPr>
          <p:cNvSpPr>
            <a:spLocks noGrp="1"/>
          </p:cNvSpPr>
          <p:nvPr>
            <p:ph type="body" idx="1"/>
          </p:nvPr>
        </p:nvSpPr>
        <p:spPr>
          <a:xfrm>
            <a:off x="363254" y="2506275"/>
            <a:ext cx="11465492" cy="37116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 name="Title Placeholder 9">
            <a:extLst>
              <a:ext uri="{FF2B5EF4-FFF2-40B4-BE49-F238E27FC236}">
                <a16:creationId xmlns:a16="http://schemas.microsoft.com/office/drawing/2014/main" id="{AC2D8B6F-598E-8249-89D1-C6BBA7F3BA4F}"/>
              </a:ext>
            </a:extLst>
          </p:cNvPr>
          <p:cNvSpPr>
            <a:spLocks noGrp="1"/>
          </p:cNvSpPr>
          <p:nvPr>
            <p:ph type="title"/>
          </p:nvPr>
        </p:nvSpPr>
        <p:spPr>
          <a:xfrm>
            <a:off x="363254" y="967769"/>
            <a:ext cx="11465492" cy="1325563"/>
          </a:xfrm>
          <a:prstGeom prst="rect">
            <a:avLst/>
          </a:prstGeom>
        </p:spPr>
        <p:txBody>
          <a:bodyPr vert="horz" lIns="91440" tIns="45720" rIns="91440" bIns="45720" rtlCol="0" anchor="ctr">
            <a:normAutofit/>
          </a:bodyPr>
          <a:lstStyle/>
          <a:p>
            <a:r>
              <a:rPr lang="en-GB" dirty="0"/>
              <a:t>Click to edit Master title style</a:t>
            </a:r>
          </a:p>
        </p:txBody>
      </p:sp>
      <p:pic>
        <p:nvPicPr>
          <p:cNvPr id="13" name="Picture 12">
            <a:extLst>
              <a:ext uri="{FF2B5EF4-FFF2-40B4-BE49-F238E27FC236}">
                <a16:creationId xmlns:a16="http://schemas.microsoft.com/office/drawing/2014/main" id="{7EF70C31-5F59-4D46-8052-4E0D39FFBDB8}"/>
              </a:ext>
              <a:ext uri="{C183D7F6-B498-43B3-948B-1728B52AA6E4}">
                <adec:decorative xmlns:adec="http://schemas.microsoft.com/office/drawing/2017/decorative" val="1"/>
              </a:ext>
            </a:extLst>
          </p:cNvPr>
          <p:cNvPicPr>
            <a:picLocks noChangeAspect="1"/>
          </p:cNvPicPr>
          <p:nvPr userDrawn="1"/>
        </p:nvPicPr>
        <p:blipFill>
          <a:blip r:embed="rId15"/>
          <a:stretch>
            <a:fillRect/>
          </a:stretch>
        </p:blipFill>
        <p:spPr>
          <a:xfrm>
            <a:off x="0" y="6469694"/>
            <a:ext cx="12192000" cy="388306"/>
          </a:xfrm>
          <a:prstGeom prst="rect">
            <a:avLst/>
          </a:prstGeom>
        </p:spPr>
      </p:pic>
    </p:spTree>
    <p:extLst>
      <p:ext uri="{BB962C8B-B14F-4D97-AF65-F5344CB8AC3E}">
        <p14:creationId xmlns:p14="http://schemas.microsoft.com/office/powerpoint/2010/main" val="2636643151"/>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0" r:id="rId4"/>
    <p:sldLayoutId id="2147483651" r:id="rId5"/>
    <p:sldLayoutId id="2147483650" r:id="rId6"/>
    <p:sldLayoutId id="2147483652" r:id="rId7"/>
    <p:sldLayoutId id="2147483653" r:id="rId8"/>
    <p:sldLayoutId id="2147483654" r:id="rId9"/>
    <p:sldLayoutId id="2147483655" r:id="rId10"/>
    <p:sldLayoutId id="2147483656" r:id="rId11"/>
    <p:sldLayoutId id="2147483657" r:id="rId12"/>
    <p:sldLayoutId id="2147483661" r:id="rId13"/>
  </p:sldLayoutIdLst>
  <p:txStyles>
    <p:titleStyle>
      <a:lvl1pPr algn="l" defTabSz="914400" rtl="0" eaLnBrk="1" latinLnBrk="0" hangingPunct="1">
        <a:lnSpc>
          <a:spcPct val="90000"/>
        </a:lnSpc>
        <a:spcBef>
          <a:spcPct val="0"/>
        </a:spcBef>
        <a:buNone/>
        <a:defRPr sz="36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0703-F9CE-3F4E-BE12-6F35386AA7CA}"/>
              </a:ext>
            </a:extLst>
          </p:cNvPr>
          <p:cNvSpPr>
            <a:spLocks noGrp="1"/>
          </p:cNvSpPr>
          <p:nvPr>
            <p:ph type="ctrTitle"/>
          </p:nvPr>
        </p:nvSpPr>
        <p:spPr/>
        <p:txBody>
          <a:bodyPr>
            <a:normAutofit/>
          </a:bodyPr>
          <a:lstStyle/>
          <a:p>
            <a:r>
              <a:rPr lang="en-GB" dirty="0"/>
              <a:t>The value, logic and practice of web scraping</a:t>
            </a:r>
          </a:p>
        </p:txBody>
      </p:sp>
      <p:sp>
        <p:nvSpPr>
          <p:cNvPr id="3" name="Subtitle 2">
            <a:extLst>
              <a:ext uri="{FF2B5EF4-FFF2-40B4-BE49-F238E27FC236}">
                <a16:creationId xmlns:a16="http://schemas.microsoft.com/office/drawing/2014/main" id="{F2776BF5-7496-0D4E-9A68-D9C03E9A0757}"/>
              </a:ext>
            </a:extLst>
          </p:cNvPr>
          <p:cNvSpPr>
            <a:spLocks noGrp="1"/>
          </p:cNvSpPr>
          <p:nvPr>
            <p:ph type="subTitle" idx="1"/>
          </p:nvPr>
        </p:nvSpPr>
        <p:spPr/>
        <p:txBody>
          <a:bodyPr/>
          <a:lstStyle/>
          <a:p>
            <a:r>
              <a:rPr lang="en-GB" dirty="0"/>
              <a:t>Web Scraping to build social research data</a:t>
            </a:r>
          </a:p>
        </p:txBody>
      </p:sp>
    </p:spTree>
    <p:extLst>
      <p:ext uri="{BB962C8B-B14F-4D97-AF65-F5344CB8AC3E}">
        <p14:creationId xmlns:p14="http://schemas.microsoft.com/office/powerpoint/2010/main" val="577628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184F-1E44-3D45-B2A7-E8B59592F253}"/>
              </a:ext>
            </a:extLst>
          </p:cNvPr>
          <p:cNvSpPr>
            <a:spLocks noGrp="1"/>
          </p:cNvSpPr>
          <p:nvPr>
            <p:ph type="title"/>
          </p:nvPr>
        </p:nvSpPr>
        <p:spPr>
          <a:xfrm>
            <a:off x="363254" y="593196"/>
            <a:ext cx="4408771" cy="1048147"/>
          </a:xfrm>
        </p:spPr>
        <p:txBody>
          <a:bodyPr>
            <a:normAutofit fontScale="90000"/>
          </a:bodyPr>
          <a:lstStyle/>
          <a:p>
            <a:r>
              <a:rPr lang="en-GB" sz="3600" dirty="0"/>
              <a:t>Restoring credibility</a:t>
            </a:r>
          </a:p>
        </p:txBody>
      </p:sp>
      <p:sp>
        <p:nvSpPr>
          <p:cNvPr id="3" name="Content Placeholder 2">
            <a:extLst>
              <a:ext uri="{FF2B5EF4-FFF2-40B4-BE49-F238E27FC236}">
                <a16:creationId xmlns:a16="http://schemas.microsoft.com/office/drawing/2014/main" id="{59F2F61C-156A-6941-BEED-CEB7F98CDA3A}"/>
              </a:ext>
            </a:extLst>
          </p:cNvPr>
          <p:cNvSpPr>
            <a:spLocks noGrp="1"/>
          </p:cNvSpPr>
          <p:nvPr>
            <p:ph idx="1"/>
          </p:nvPr>
        </p:nvSpPr>
        <p:spPr>
          <a:xfrm>
            <a:off x="363254" y="2126255"/>
            <a:ext cx="11465492" cy="4030704"/>
          </a:xfrm>
        </p:spPr>
        <p:txBody>
          <a:bodyPr>
            <a:normAutofit/>
          </a:bodyPr>
          <a:lstStyle/>
          <a:p>
            <a:pPr marL="0" indent="0">
              <a:buNone/>
            </a:pPr>
            <a:endParaRPr lang="en-GB" sz="2400" dirty="0"/>
          </a:p>
        </p:txBody>
      </p:sp>
      <p:pic>
        <p:nvPicPr>
          <p:cNvPr id="1030" name="Picture 6" descr="https://encrypted-tbn0.gstatic.com/images?q=tbn:ANd9GcSh7L3vFocSSN6g9e481Pui8DuJFaGtAiuSElEaBps394y_w8yRgspeElzUkrZrX6FWNpEEBIA&amp;usqp=CAc">
            <a:extLst>
              <a:ext uri="{FF2B5EF4-FFF2-40B4-BE49-F238E27FC236}">
                <a16:creationId xmlns:a16="http://schemas.microsoft.com/office/drawing/2014/main" id="{69314A06-2343-4833-993A-DC3F5474B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21" y="2213702"/>
            <a:ext cx="2628900"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9 Best Ways to Get Inspiration as a Computer Programmer | Founder's Guide">
            <a:extLst>
              <a:ext uri="{FF2B5EF4-FFF2-40B4-BE49-F238E27FC236}">
                <a16:creationId xmlns:a16="http://schemas.microsoft.com/office/drawing/2014/main" id="{5FFCAF10-27E4-47BD-B836-C56EA7865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4576" y="1828112"/>
            <a:ext cx="5584170" cy="3725136"/>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5912E42C-8BD4-4CF6-A7C3-D74826A9530E}"/>
              </a:ext>
            </a:extLst>
          </p:cNvPr>
          <p:cNvSpPr/>
          <p:nvPr/>
        </p:nvSpPr>
        <p:spPr>
          <a:xfrm>
            <a:off x="3855904" y="3690680"/>
            <a:ext cx="2091521" cy="5728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7828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184F-1E44-3D45-B2A7-E8B59592F253}"/>
              </a:ext>
            </a:extLst>
          </p:cNvPr>
          <p:cNvSpPr>
            <a:spLocks noGrp="1"/>
          </p:cNvSpPr>
          <p:nvPr>
            <p:ph type="title"/>
          </p:nvPr>
        </p:nvSpPr>
        <p:spPr>
          <a:xfrm>
            <a:off x="363254" y="593196"/>
            <a:ext cx="4693488" cy="1048147"/>
          </a:xfrm>
        </p:spPr>
        <p:txBody>
          <a:bodyPr>
            <a:normAutofit fontScale="90000"/>
          </a:bodyPr>
          <a:lstStyle/>
          <a:p>
            <a:r>
              <a:rPr lang="en-GB" sz="3600" dirty="0"/>
              <a:t>What is web scraping?</a:t>
            </a:r>
          </a:p>
        </p:txBody>
      </p:sp>
      <p:sp>
        <p:nvSpPr>
          <p:cNvPr id="3" name="Content Placeholder 2">
            <a:extLst>
              <a:ext uri="{FF2B5EF4-FFF2-40B4-BE49-F238E27FC236}">
                <a16:creationId xmlns:a16="http://schemas.microsoft.com/office/drawing/2014/main" id="{59F2F61C-156A-6941-BEED-CEB7F98CDA3A}"/>
              </a:ext>
            </a:extLst>
          </p:cNvPr>
          <p:cNvSpPr>
            <a:spLocks noGrp="1"/>
          </p:cNvSpPr>
          <p:nvPr>
            <p:ph idx="1"/>
          </p:nvPr>
        </p:nvSpPr>
        <p:spPr>
          <a:xfrm>
            <a:off x="363254" y="2126255"/>
            <a:ext cx="11465492" cy="4030704"/>
          </a:xfrm>
        </p:spPr>
        <p:txBody>
          <a:bodyPr>
            <a:normAutofit/>
          </a:bodyPr>
          <a:lstStyle/>
          <a:p>
            <a:pPr marL="0" indent="0">
              <a:buNone/>
            </a:pPr>
            <a:r>
              <a:rPr lang="en-GB" sz="2400" dirty="0"/>
              <a:t>It is a computational technique for capturing information stored on a web page.</a:t>
            </a:r>
          </a:p>
          <a:p>
            <a:pPr marL="0" indent="0">
              <a:buNone/>
            </a:pPr>
            <a:endParaRPr lang="en-GB" sz="2400" dirty="0"/>
          </a:p>
          <a:p>
            <a:pPr marL="0" indent="0">
              <a:buNone/>
            </a:pPr>
            <a:r>
              <a:rPr lang="en-GB" sz="2400" dirty="0"/>
              <a:t>It is generally implemented using a programming script, although there are software applications that you can use.</a:t>
            </a:r>
          </a:p>
          <a:p>
            <a:pPr marL="0" indent="0">
              <a:buNone/>
            </a:pPr>
            <a:endParaRPr lang="en-GB" sz="2400" dirty="0"/>
          </a:p>
          <a:p>
            <a:pPr marL="0" indent="0">
              <a:buNone/>
            </a:pPr>
            <a:r>
              <a:rPr lang="en-GB" sz="2400" dirty="0"/>
              <a:t>It is relatively simple to implement using open-source programming languages e.g., Python, R.</a:t>
            </a:r>
          </a:p>
          <a:p>
            <a:pPr marL="0" indent="0">
              <a:buNone/>
            </a:pPr>
            <a:endParaRPr lang="en-GB" sz="2400" dirty="0"/>
          </a:p>
          <a:p>
            <a:pPr marL="0" indent="0">
              <a:buNone/>
            </a:pPr>
            <a:endParaRPr lang="en-GB" sz="2400" dirty="0"/>
          </a:p>
        </p:txBody>
      </p:sp>
    </p:spTree>
    <p:extLst>
      <p:ext uri="{BB962C8B-B14F-4D97-AF65-F5344CB8AC3E}">
        <p14:creationId xmlns:p14="http://schemas.microsoft.com/office/powerpoint/2010/main" val="68333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184F-1E44-3D45-B2A7-E8B59592F253}"/>
              </a:ext>
            </a:extLst>
          </p:cNvPr>
          <p:cNvSpPr>
            <a:spLocks noGrp="1"/>
          </p:cNvSpPr>
          <p:nvPr>
            <p:ph type="title"/>
          </p:nvPr>
        </p:nvSpPr>
        <p:spPr>
          <a:xfrm>
            <a:off x="363253" y="593196"/>
            <a:ext cx="6279917" cy="1048147"/>
          </a:xfrm>
        </p:spPr>
        <p:txBody>
          <a:bodyPr>
            <a:normAutofit fontScale="90000"/>
          </a:bodyPr>
          <a:lstStyle/>
          <a:p>
            <a:r>
              <a:rPr lang="en-GB" sz="3600" dirty="0"/>
              <a:t>Why collect data from the web?</a:t>
            </a:r>
          </a:p>
        </p:txBody>
      </p:sp>
      <p:sp>
        <p:nvSpPr>
          <p:cNvPr id="3" name="Content Placeholder 2">
            <a:extLst>
              <a:ext uri="{FF2B5EF4-FFF2-40B4-BE49-F238E27FC236}">
                <a16:creationId xmlns:a16="http://schemas.microsoft.com/office/drawing/2014/main" id="{59F2F61C-156A-6941-BEED-CEB7F98CDA3A}"/>
              </a:ext>
            </a:extLst>
          </p:cNvPr>
          <p:cNvSpPr>
            <a:spLocks noGrp="1"/>
          </p:cNvSpPr>
          <p:nvPr>
            <p:ph idx="1"/>
          </p:nvPr>
        </p:nvSpPr>
        <p:spPr>
          <a:xfrm>
            <a:off x="363254" y="2126255"/>
            <a:ext cx="11465492" cy="4030704"/>
          </a:xfrm>
        </p:spPr>
        <p:txBody>
          <a:bodyPr>
            <a:normAutofit/>
          </a:bodyPr>
          <a:lstStyle/>
          <a:p>
            <a:pPr marL="0" indent="0">
              <a:buNone/>
            </a:pPr>
            <a:r>
              <a:rPr lang="en-GB" sz="2400" dirty="0"/>
              <a:t>Web pages can be an important source of publicly available information on social phenomena of interest.</a:t>
            </a:r>
          </a:p>
          <a:p>
            <a:pPr marL="0" indent="0">
              <a:buNone/>
            </a:pPr>
            <a:endParaRPr lang="en-GB" sz="2400" dirty="0"/>
          </a:p>
          <a:p>
            <a:pPr marL="0" indent="0">
              <a:buNone/>
            </a:pPr>
            <a:r>
              <a:rPr lang="en-GB" sz="2400" dirty="0"/>
              <a:t>Web pages can store a range of different data types including files, text, photos, videos, lists etc, all of which may be collected and marshalled for research purposes.</a:t>
            </a:r>
          </a:p>
          <a:p>
            <a:pPr marL="0" indent="0">
              <a:buNone/>
            </a:pPr>
            <a:endParaRPr lang="en-GB" sz="2400" dirty="0"/>
          </a:p>
          <a:p>
            <a:pPr marL="0" indent="0">
              <a:buNone/>
            </a:pPr>
            <a:r>
              <a:rPr lang="en-GB" sz="2400" dirty="0"/>
              <a:t>Once collected, data can be reshaped into a familiar format (tabular) and linked to other sources of social science data.</a:t>
            </a:r>
          </a:p>
        </p:txBody>
      </p:sp>
    </p:spTree>
    <p:extLst>
      <p:ext uri="{BB962C8B-B14F-4D97-AF65-F5344CB8AC3E}">
        <p14:creationId xmlns:p14="http://schemas.microsoft.com/office/powerpoint/2010/main" val="348531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184F-1E44-3D45-B2A7-E8B59592F253}"/>
              </a:ext>
            </a:extLst>
          </p:cNvPr>
          <p:cNvSpPr>
            <a:spLocks noGrp="1"/>
          </p:cNvSpPr>
          <p:nvPr>
            <p:ph type="title"/>
          </p:nvPr>
        </p:nvSpPr>
        <p:spPr>
          <a:xfrm>
            <a:off x="363253" y="593196"/>
            <a:ext cx="7084149" cy="1048147"/>
          </a:xfrm>
        </p:spPr>
        <p:txBody>
          <a:bodyPr>
            <a:normAutofit fontScale="90000"/>
          </a:bodyPr>
          <a:lstStyle/>
          <a:p>
            <a:r>
              <a:rPr lang="en-GB" sz="3600" dirty="0"/>
              <a:t>What is the logic of web scraping?</a:t>
            </a:r>
          </a:p>
        </p:txBody>
      </p:sp>
      <p:sp>
        <p:nvSpPr>
          <p:cNvPr id="3" name="Content Placeholder 2">
            <a:extLst>
              <a:ext uri="{FF2B5EF4-FFF2-40B4-BE49-F238E27FC236}">
                <a16:creationId xmlns:a16="http://schemas.microsoft.com/office/drawing/2014/main" id="{59F2F61C-156A-6941-BEED-CEB7F98CDA3A}"/>
              </a:ext>
            </a:extLst>
          </p:cNvPr>
          <p:cNvSpPr>
            <a:spLocks noGrp="1"/>
          </p:cNvSpPr>
          <p:nvPr>
            <p:ph idx="1"/>
          </p:nvPr>
        </p:nvSpPr>
        <p:spPr>
          <a:xfrm>
            <a:off x="363254" y="2126255"/>
            <a:ext cx="11465492" cy="4030704"/>
          </a:xfrm>
        </p:spPr>
        <p:txBody>
          <a:bodyPr>
            <a:normAutofit fontScale="85000" lnSpcReduction="10000"/>
          </a:bodyPr>
          <a:lstStyle/>
          <a:p>
            <a:pPr marL="0" indent="0">
              <a:buNone/>
            </a:pPr>
            <a:r>
              <a:rPr lang="en-GB" sz="2400" dirty="0"/>
              <a:t>We need to </a:t>
            </a:r>
            <a:r>
              <a:rPr lang="en-GB" sz="2400" b="1" dirty="0"/>
              <a:t>know</a:t>
            </a:r>
            <a:r>
              <a:rPr lang="en-GB" sz="2400" dirty="0"/>
              <a:t> the following: </a:t>
            </a:r>
          </a:p>
          <a:p>
            <a:pPr marL="457200" indent="-457200">
              <a:buAutoNum type="arabicPeriod"/>
            </a:pPr>
            <a:r>
              <a:rPr lang="en-GB" sz="2400" dirty="0"/>
              <a:t>The location (i.e., web address or URL) where the web page can be accessed. For example, the BBC homepage can be accessed via https://bbc.co.uk. </a:t>
            </a:r>
          </a:p>
          <a:p>
            <a:pPr marL="457200" indent="-457200">
              <a:buAutoNum type="arabicPeriod"/>
            </a:pPr>
            <a:r>
              <a:rPr lang="en-GB" sz="2400" dirty="0"/>
              <a:t>The location of the information we are interested in within the structure of the web page. This involves visually inspecting a web page's underlying code using a web browser. </a:t>
            </a:r>
          </a:p>
          <a:p>
            <a:pPr marL="457200" indent="-457200">
              <a:buAutoNum type="arabicPeriod"/>
            </a:pPr>
            <a:endParaRPr lang="en-GB" sz="2400" dirty="0"/>
          </a:p>
          <a:p>
            <a:pPr marL="0" indent="0">
              <a:buNone/>
            </a:pPr>
            <a:r>
              <a:rPr lang="en-GB" sz="2400" dirty="0"/>
              <a:t>Then we need to </a:t>
            </a:r>
            <a:r>
              <a:rPr lang="en-GB" sz="2400" b="1" dirty="0"/>
              <a:t>do</a:t>
            </a:r>
            <a:r>
              <a:rPr lang="en-GB" sz="2400" dirty="0"/>
              <a:t> the following: </a:t>
            </a:r>
          </a:p>
          <a:p>
            <a:pPr marL="0" indent="0">
              <a:buNone/>
            </a:pPr>
            <a:r>
              <a:rPr lang="en-GB" sz="2400" dirty="0"/>
              <a:t>3. Request the web page using its web address. </a:t>
            </a:r>
          </a:p>
          <a:p>
            <a:pPr marL="0" indent="0">
              <a:buNone/>
            </a:pPr>
            <a:r>
              <a:rPr lang="en-GB" sz="2400" dirty="0"/>
              <a:t>4. Parse the structure of the web page so your programming language can work with its contents. </a:t>
            </a:r>
          </a:p>
          <a:p>
            <a:pPr marL="0" indent="0">
              <a:buNone/>
            </a:pPr>
            <a:r>
              <a:rPr lang="en-GB" sz="2400" dirty="0"/>
              <a:t>5. Extract the information we are interested in. </a:t>
            </a:r>
          </a:p>
          <a:p>
            <a:pPr marL="0" indent="0">
              <a:buNone/>
            </a:pPr>
            <a:r>
              <a:rPr lang="en-GB" sz="2400" dirty="0"/>
              <a:t>6. Write this information to a file for future use.</a:t>
            </a:r>
          </a:p>
        </p:txBody>
      </p:sp>
    </p:spTree>
    <p:extLst>
      <p:ext uri="{BB962C8B-B14F-4D97-AF65-F5344CB8AC3E}">
        <p14:creationId xmlns:p14="http://schemas.microsoft.com/office/powerpoint/2010/main" val="365049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184F-1E44-3D45-B2A7-E8B59592F253}"/>
              </a:ext>
            </a:extLst>
          </p:cNvPr>
          <p:cNvSpPr>
            <a:spLocks noGrp="1"/>
          </p:cNvSpPr>
          <p:nvPr>
            <p:ph type="title"/>
          </p:nvPr>
        </p:nvSpPr>
        <p:spPr>
          <a:xfrm>
            <a:off x="363253" y="593196"/>
            <a:ext cx="11722251" cy="1048147"/>
          </a:xfrm>
        </p:spPr>
        <p:txBody>
          <a:bodyPr>
            <a:normAutofit fontScale="90000"/>
          </a:bodyPr>
          <a:lstStyle/>
          <a:p>
            <a:r>
              <a:rPr lang="en-GB" sz="3600" dirty="0"/>
              <a:t>What is the value of web-scraping for social science research?</a:t>
            </a:r>
          </a:p>
        </p:txBody>
      </p:sp>
      <p:sp>
        <p:nvSpPr>
          <p:cNvPr id="3" name="Content Placeholder 2">
            <a:extLst>
              <a:ext uri="{FF2B5EF4-FFF2-40B4-BE49-F238E27FC236}">
                <a16:creationId xmlns:a16="http://schemas.microsoft.com/office/drawing/2014/main" id="{59F2F61C-156A-6941-BEED-CEB7F98CDA3A}"/>
              </a:ext>
            </a:extLst>
          </p:cNvPr>
          <p:cNvSpPr>
            <a:spLocks noGrp="1"/>
          </p:cNvSpPr>
          <p:nvPr>
            <p:ph idx="1"/>
          </p:nvPr>
        </p:nvSpPr>
        <p:spPr>
          <a:xfrm>
            <a:off x="363254" y="2126255"/>
            <a:ext cx="11465492" cy="4030704"/>
          </a:xfrm>
        </p:spPr>
        <p:txBody>
          <a:bodyPr>
            <a:normAutofit lnSpcReduction="10000"/>
          </a:bodyPr>
          <a:lstStyle/>
          <a:p>
            <a:pPr marL="0" indent="0">
              <a:buNone/>
            </a:pPr>
            <a:r>
              <a:rPr lang="en-GB" sz="2400" dirty="0"/>
              <a:t>Web scraping is a mature computational method, with lots of established packages (e.g., `requests` and `</a:t>
            </a:r>
            <a:r>
              <a:rPr lang="en-GB" sz="2400" dirty="0" err="1"/>
              <a:t>BeautifulSoup</a:t>
            </a:r>
            <a:r>
              <a:rPr lang="en-GB" sz="2400" dirty="0"/>
              <a:t>` in Python), examples and help available. </a:t>
            </a:r>
          </a:p>
          <a:p>
            <a:pPr marL="0" indent="0">
              <a:buNone/>
            </a:pPr>
            <a:endParaRPr lang="en-GB" sz="2400" dirty="0"/>
          </a:p>
          <a:p>
            <a:pPr marL="0" indent="0">
              <a:buNone/>
            </a:pPr>
            <a:r>
              <a:rPr lang="en-GB" sz="2400" dirty="0"/>
              <a:t>Using computational, rather than manual, methods provides the ability to schedule or automate your data collection activities. </a:t>
            </a:r>
          </a:p>
          <a:p>
            <a:pPr marL="0" indent="0">
              <a:buNone/>
            </a:pPr>
            <a:endParaRPr lang="en-GB" sz="2400" dirty="0"/>
          </a:p>
          <a:p>
            <a:pPr marL="0" indent="0">
              <a:buNone/>
            </a:pPr>
            <a:r>
              <a:rPr lang="en-GB" sz="2400" dirty="0"/>
              <a:t>The richness of some of the information and data stored on web pages is a point worth repeating.</a:t>
            </a:r>
          </a:p>
          <a:p>
            <a:pPr marL="0" indent="0">
              <a:buNone/>
            </a:pPr>
            <a:endParaRPr lang="en-GB" sz="2400" dirty="0"/>
          </a:p>
          <a:p>
            <a:pPr marL="0" indent="0">
              <a:buNone/>
            </a:pPr>
            <a:r>
              <a:rPr lang="en-GB" sz="2400" dirty="0"/>
              <a:t>Web scraping can be an accurate and reliable data collection method.</a:t>
            </a:r>
          </a:p>
        </p:txBody>
      </p:sp>
    </p:spTree>
    <p:extLst>
      <p:ext uri="{BB962C8B-B14F-4D97-AF65-F5344CB8AC3E}">
        <p14:creationId xmlns:p14="http://schemas.microsoft.com/office/powerpoint/2010/main" val="49566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184F-1E44-3D45-B2A7-E8B59592F253}"/>
              </a:ext>
            </a:extLst>
          </p:cNvPr>
          <p:cNvSpPr>
            <a:spLocks noGrp="1"/>
          </p:cNvSpPr>
          <p:nvPr>
            <p:ph type="title"/>
          </p:nvPr>
        </p:nvSpPr>
        <p:spPr>
          <a:xfrm>
            <a:off x="363253" y="593196"/>
            <a:ext cx="11722251" cy="1048147"/>
          </a:xfrm>
        </p:spPr>
        <p:txBody>
          <a:bodyPr>
            <a:normAutofit fontScale="90000"/>
          </a:bodyPr>
          <a:lstStyle/>
          <a:p>
            <a:r>
              <a:rPr lang="en-GB" sz="3600" dirty="0"/>
              <a:t>What are the limitations of web-scraping for social science research?</a:t>
            </a:r>
          </a:p>
        </p:txBody>
      </p:sp>
      <p:sp>
        <p:nvSpPr>
          <p:cNvPr id="3" name="Content Placeholder 2">
            <a:extLst>
              <a:ext uri="{FF2B5EF4-FFF2-40B4-BE49-F238E27FC236}">
                <a16:creationId xmlns:a16="http://schemas.microsoft.com/office/drawing/2014/main" id="{59F2F61C-156A-6941-BEED-CEB7F98CDA3A}"/>
              </a:ext>
            </a:extLst>
          </p:cNvPr>
          <p:cNvSpPr>
            <a:spLocks noGrp="1"/>
          </p:cNvSpPr>
          <p:nvPr>
            <p:ph idx="1"/>
          </p:nvPr>
        </p:nvSpPr>
        <p:spPr>
          <a:xfrm>
            <a:off x="363254" y="2126255"/>
            <a:ext cx="11465492" cy="4030704"/>
          </a:xfrm>
        </p:spPr>
        <p:txBody>
          <a:bodyPr>
            <a:normAutofit fontScale="92500" lnSpcReduction="10000"/>
          </a:bodyPr>
          <a:lstStyle/>
          <a:p>
            <a:pPr marL="0" indent="0">
              <a:buNone/>
            </a:pPr>
            <a:r>
              <a:rPr lang="en-GB" sz="2400" dirty="0"/>
              <a:t>Web pages are frequently updated, therefore changes to their structure can break your script. It can be a lot of work maintaining your code, especially if you make it available for use by others. </a:t>
            </a:r>
          </a:p>
          <a:p>
            <a:pPr marL="0" indent="0">
              <a:buNone/>
            </a:pPr>
            <a:endParaRPr lang="en-GB" sz="2400" dirty="0"/>
          </a:p>
          <a:p>
            <a:pPr marL="0" indent="0">
              <a:buNone/>
            </a:pPr>
            <a:r>
              <a:rPr lang="en-GB" sz="2400" dirty="0"/>
              <a:t>Some websites may be advanced enough that they throttle or block scraping of their contents.</a:t>
            </a:r>
          </a:p>
          <a:p>
            <a:pPr marL="0" indent="0">
              <a:buNone/>
            </a:pPr>
            <a:endParaRPr lang="en-GB" sz="2400" dirty="0"/>
          </a:p>
          <a:p>
            <a:pPr marL="0" indent="0">
              <a:buNone/>
            </a:pPr>
            <a:r>
              <a:rPr lang="en-GB" sz="2400" dirty="0"/>
              <a:t>Web scraping, and computational social science in general, is dependent on your computing setup.</a:t>
            </a:r>
          </a:p>
          <a:p>
            <a:pPr marL="0" indent="0">
              <a:buNone/>
            </a:pPr>
            <a:endParaRPr lang="en-GB" sz="2400" dirty="0"/>
          </a:p>
          <a:p>
            <a:pPr marL="0" indent="0">
              <a:buNone/>
            </a:pPr>
            <a:r>
              <a:rPr lang="en-GB" sz="2400" dirty="0"/>
              <a:t>Some ethical and legal complications that must be navigated/avoided.</a:t>
            </a:r>
          </a:p>
        </p:txBody>
      </p:sp>
    </p:spTree>
    <p:extLst>
      <p:ext uri="{BB962C8B-B14F-4D97-AF65-F5344CB8AC3E}">
        <p14:creationId xmlns:p14="http://schemas.microsoft.com/office/powerpoint/2010/main" val="187801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184F-1E44-3D45-B2A7-E8B59592F253}"/>
              </a:ext>
            </a:extLst>
          </p:cNvPr>
          <p:cNvSpPr>
            <a:spLocks noGrp="1"/>
          </p:cNvSpPr>
          <p:nvPr>
            <p:ph type="title"/>
          </p:nvPr>
        </p:nvSpPr>
        <p:spPr>
          <a:xfrm>
            <a:off x="363253" y="593196"/>
            <a:ext cx="11722251" cy="1048147"/>
          </a:xfrm>
        </p:spPr>
        <p:txBody>
          <a:bodyPr>
            <a:normAutofit/>
          </a:bodyPr>
          <a:lstStyle/>
          <a:p>
            <a:r>
              <a:rPr lang="en-GB" sz="3600" dirty="0"/>
              <a:t>Social science outputs</a:t>
            </a:r>
          </a:p>
        </p:txBody>
      </p:sp>
      <p:pic>
        <p:nvPicPr>
          <p:cNvPr id="5" name="Content Placeholder 4">
            <a:extLst>
              <a:ext uri="{FF2B5EF4-FFF2-40B4-BE49-F238E27FC236}">
                <a16:creationId xmlns:a16="http://schemas.microsoft.com/office/drawing/2014/main" id="{5E1FBA31-FACD-4A2A-BE24-F001C15C9B4B}"/>
              </a:ext>
            </a:extLst>
          </p:cNvPr>
          <p:cNvPicPr>
            <a:picLocks noGrp="1" noChangeAspect="1"/>
          </p:cNvPicPr>
          <p:nvPr>
            <p:ph idx="1"/>
          </p:nvPr>
        </p:nvPicPr>
        <p:blipFill>
          <a:blip r:embed="rId3"/>
          <a:stretch>
            <a:fillRect/>
          </a:stretch>
        </p:blipFill>
        <p:spPr>
          <a:xfrm>
            <a:off x="2806811" y="1641343"/>
            <a:ext cx="6578378" cy="4785771"/>
          </a:xfrm>
        </p:spPr>
      </p:pic>
    </p:spTree>
    <p:extLst>
      <p:ext uri="{BB962C8B-B14F-4D97-AF65-F5344CB8AC3E}">
        <p14:creationId xmlns:p14="http://schemas.microsoft.com/office/powerpoint/2010/main" val="51135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2DE1CC-6C8C-4027-9712-5F5758E9770C}"/>
              </a:ext>
            </a:extLst>
          </p:cNvPr>
          <p:cNvSpPr txBox="1"/>
          <p:nvPr/>
        </p:nvSpPr>
        <p:spPr>
          <a:xfrm>
            <a:off x="0" y="3597971"/>
            <a:ext cx="12192000" cy="461665"/>
          </a:xfrm>
          <a:prstGeom prst="rect">
            <a:avLst/>
          </a:prstGeom>
          <a:noFill/>
        </p:spPr>
        <p:txBody>
          <a:bodyPr wrap="square" rtlCol="0">
            <a:spAutoFit/>
          </a:bodyPr>
          <a:lstStyle/>
          <a:p>
            <a:pPr algn="ctr"/>
            <a:r>
              <a:rPr lang="en-US" sz="2400" dirty="0">
                <a:solidFill>
                  <a:schemeClr val="bg1"/>
                </a:solidFill>
              </a:rPr>
              <a:t>Questions</a:t>
            </a:r>
          </a:p>
        </p:txBody>
      </p:sp>
    </p:spTree>
    <p:extLst>
      <p:ext uri="{BB962C8B-B14F-4D97-AF65-F5344CB8AC3E}">
        <p14:creationId xmlns:p14="http://schemas.microsoft.com/office/powerpoint/2010/main" val="297920235"/>
      </p:ext>
    </p:extLst>
  </p:cSld>
  <p:clrMapOvr>
    <a:masterClrMapping/>
  </p:clrMapOvr>
</p:sld>
</file>

<file path=ppt/theme/theme1.xml><?xml version="1.0" encoding="utf-8"?>
<a:theme xmlns:a="http://schemas.openxmlformats.org/drawingml/2006/main" name="Office Theme">
  <a:themeElements>
    <a:clrScheme name="NCRM">
      <a:dk1>
        <a:srgbClr val="545860"/>
      </a:dk1>
      <a:lt1>
        <a:srgbClr val="FFFFFF"/>
      </a:lt1>
      <a:dk2>
        <a:srgbClr val="545860"/>
      </a:dk2>
      <a:lt2>
        <a:srgbClr val="E7E6E6"/>
      </a:lt2>
      <a:accent1>
        <a:srgbClr val="5BC3F5"/>
      </a:accent1>
      <a:accent2>
        <a:srgbClr val="3A5CB7"/>
      </a:accent2>
      <a:accent3>
        <a:srgbClr val="FFB653"/>
      </a:accent3>
      <a:accent4>
        <a:srgbClr val="E56B59"/>
      </a:accent4>
      <a:accent5>
        <a:srgbClr val="545860"/>
      </a:accent5>
      <a:accent6>
        <a:srgbClr val="E7E6E6"/>
      </a:accent6>
      <a:hlink>
        <a:srgbClr val="3A5CB7"/>
      </a:hlink>
      <a:folHlink>
        <a:srgbClr val="E56B5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A600451-2323-8640-8B92-977B474FAEB6}" vid="{1B9421E0-F233-9642-B89D-3A95E4A52F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stribution_Groups xmlns="0206d022-eeab-4b8b-ae5a-4a13bf4dc33f" xsi:nil="true"/>
    <Math_Settings xmlns="0206d022-eeab-4b8b-ae5a-4a13bf4dc33f" xsi:nil="true"/>
    <AppVersion xmlns="0206d022-eeab-4b8b-ae5a-4a13bf4dc33f" xsi:nil="true"/>
    <LMS_Mappings xmlns="0206d022-eeab-4b8b-ae5a-4a13bf4dc33f" xsi:nil="true"/>
    <IsNotebookLocked xmlns="0206d022-eeab-4b8b-ae5a-4a13bf4dc33f" xsi:nil="true"/>
    <Owner xmlns="0206d022-eeab-4b8b-ae5a-4a13bf4dc33f">
      <UserInfo>
        <DisplayName/>
        <AccountId xsi:nil="true"/>
        <AccountType/>
      </UserInfo>
    </Owner>
    <TeamsChannelId xmlns="0206d022-eeab-4b8b-ae5a-4a13bf4dc33f" xsi:nil="true"/>
    <Invited_Leaders xmlns="0206d022-eeab-4b8b-ae5a-4a13bf4dc33f" xsi:nil="true"/>
    <NotebookType xmlns="0206d022-eeab-4b8b-ae5a-4a13bf4dc33f" xsi:nil="true"/>
    <Leaders xmlns="0206d022-eeab-4b8b-ae5a-4a13bf4dc33f">
      <UserInfo>
        <DisplayName/>
        <AccountId xsi:nil="true"/>
        <AccountType/>
      </UserInfo>
    </Leaders>
    <Templates xmlns="0206d022-eeab-4b8b-ae5a-4a13bf4dc33f" xsi:nil="true"/>
    <Has_Leaders_Only_SectionGroup xmlns="0206d022-eeab-4b8b-ae5a-4a13bf4dc33f" xsi:nil="true"/>
    <Is_Collaboration_Space_Locked xmlns="0206d022-eeab-4b8b-ae5a-4a13bf4dc33f" xsi:nil="true"/>
    <CultureName xmlns="0206d022-eeab-4b8b-ae5a-4a13bf4dc33f" xsi:nil="true"/>
    <Member_Groups xmlns="0206d022-eeab-4b8b-ae5a-4a13bf4dc33f">
      <UserInfo>
        <DisplayName/>
        <AccountId xsi:nil="true"/>
        <AccountType/>
      </UserInfo>
    </Member_Groups>
    <Self_Registration_Enabled xmlns="0206d022-eeab-4b8b-ae5a-4a13bf4dc33f" xsi:nil="true"/>
    <Invited_Members xmlns="0206d022-eeab-4b8b-ae5a-4a13bf4dc33f" xsi:nil="true"/>
    <FolderType xmlns="0206d022-eeab-4b8b-ae5a-4a13bf4dc33f" xsi:nil="true"/>
    <Members xmlns="0206d022-eeab-4b8b-ae5a-4a13bf4dc33f">
      <UserInfo>
        <DisplayName/>
        <AccountId xsi:nil="true"/>
        <AccountType/>
      </UserInfo>
    </Members>
    <DefaultSectionNames xmlns="0206d022-eeab-4b8b-ae5a-4a13bf4dc3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CC135235771047A464B48028F6F406" ma:contentTypeVersion="29" ma:contentTypeDescription="Create a new document." ma:contentTypeScope="" ma:versionID="765512e845be1853d4d3dcea1cc92feb">
  <xsd:schema xmlns:xsd="http://www.w3.org/2001/XMLSchema" xmlns:xs="http://www.w3.org/2001/XMLSchema" xmlns:p="http://schemas.microsoft.com/office/2006/metadata/properties" xmlns:ns2="0206d022-eeab-4b8b-ae5a-4a13bf4dc33f" targetNamespace="http://schemas.microsoft.com/office/2006/metadata/properties" ma:root="true" ma:fieldsID="4f76bafbba32ea9e75390816e6787031" ns2:_="">
    <xsd:import namespace="0206d022-eeab-4b8b-ae5a-4a13bf4dc33f"/>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Leaders" minOccurs="0"/>
                <xsd:element ref="ns2:Members" minOccurs="0"/>
                <xsd:element ref="ns2:Member_Groups" minOccurs="0"/>
                <xsd:element ref="ns2:Distribution_Groups" minOccurs="0"/>
                <xsd:element ref="ns2:LMS_Mappings" minOccurs="0"/>
                <xsd:element ref="ns2:Invited_Leaders" minOccurs="0"/>
                <xsd:element ref="ns2:Invited_Members" minOccurs="0"/>
                <xsd:element ref="ns2:Self_Registration_Enabled" minOccurs="0"/>
                <xsd:element ref="ns2:Has_Leaders_Only_SectionGroup" minOccurs="0"/>
                <xsd:element ref="ns2:Is_Collaboration_Space_Locked" minOccurs="0"/>
                <xsd:element ref="ns2:IsNotebookLocked"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06d022-eeab-4b8b-ae5a-4a13bf4dc33f"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Leaders" ma:index="17"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18"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19"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Leaders" ma:index="22" nillable="true" ma:displayName="Invited Leaders" ma:internalName="Invited_Leaders">
      <xsd:simpleType>
        <xsd:restriction base="dms:Note">
          <xsd:maxLength value="255"/>
        </xsd:restriction>
      </xsd:simpleType>
    </xsd:element>
    <xsd:element name="Invited_Members" ma:index="23" nillable="true" ma:displayName="Invited Members" ma:internalName="Invited_Member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Leaders_Only_SectionGroup" ma:index="25" nillable="true" ma:displayName="Has Leaders Only SectionGroup" ma:internalName="Has_Leaders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MediaServiceMetadata" ma:index="28" nillable="true" ma:displayName="MediaServiceMetadata" ma:hidden="true" ma:internalName="MediaServiceMetadata" ma:readOnly="true">
      <xsd:simpleType>
        <xsd:restriction base="dms:Note"/>
      </xsd:simpleType>
    </xsd:element>
    <xsd:element name="MediaServiceFastMetadata" ma:index="29" nillable="true" ma:displayName="MediaServiceFastMetadata" ma:hidden="true" ma:internalName="MediaServiceFastMetadata" ma:readOnly="true">
      <xsd:simpleType>
        <xsd:restriction base="dms:Note"/>
      </xsd:simpleType>
    </xsd:element>
    <xsd:element name="MediaServiceDateTaken" ma:index="30" nillable="true" ma:displayName="MediaServiceDateTaken" ma:hidden="true" ma:internalName="MediaServiceDateTaken" ma:readOnly="true">
      <xsd:simpleType>
        <xsd:restriction base="dms:Text"/>
      </xsd:simpleType>
    </xsd:element>
    <xsd:element name="MediaServiceAutoTags" ma:index="31" nillable="true" ma:displayName="Tags" ma:internalName="MediaServiceAutoTags" ma:readOnly="true">
      <xsd:simpleType>
        <xsd:restriction base="dms:Text"/>
      </xsd:simpleType>
    </xsd:element>
    <xsd:element name="MediaServiceOCR" ma:index="32" nillable="true" ma:displayName="Extracted Text" ma:internalName="MediaServiceOCR" ma:readOnly="true">
      <xsd:simpleType>
        <xsd:restriction base="dms:Note">
          <xsd:maxLength value="255"/>
        </xsd:restriction>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AutoKeyPoints" ma:index="35" nillable="true" ma:displayName="MediaServiceAutoKeyPoints" ma:hidden="true" ma:internalName="MediaServiceAutoKeyPoints" ma:readOnly="true">
      <xsd:simpleType>
        <xsd:restriction base="dms:Note"/>
      </xsd:simpleType>
    </xsd:element>
    <xsd:element name="MediaServiceKeyPoints" ma:index="3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3E6885-5215-4B50-83FA-ECF1F8F82C2C}">
  <ds:schemaRefs>
    <ds:schemaRef ds:uri="http://schemas.microsoft.com/sharepoint/v3/contenttype/forms"/>
  </ds:schemaRefs>
</ds:datastoreItem>
</file>

<file path=customXml/itemProps2.xml><?xml version="1.0" encoding="utf-8"?>
<ds:datastoreItem xmlns:ds="http://schemas.openxmlformats.org/officeDocument/2006/customXml" ds:itemID="{CDB171F4-9969-4EF5-B1CF-378341B05C2E}">
  <ds:schemaRefs>
    <ds:schemaRef ds:uri="http://purl.org/dc/elements/1.1/"/>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0206d022-eeab-4b8b-ae5a-4a13bf4dc33f"/>
    <ds:schemaRef ds:uri="http://www.w3.org/XML/1998/namespace"/>
    <ds:schemaRef ds:uri="http://purl.org/dc/dcmitype/"/>
  </ds:schemaRefs>
</ds:datastoreItem>
</file>

<file path=customXml/itemProps3.xml><?xml version="1.0" encoding="utf-8"?>
<ds:datastoreItem xmlns:ds="http://schemas.openxmlformats.org/officeDocument/2006/customXml" ds:itemID="{CAF42732-BA52-418F-894D-A42FDB8C61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06d022-eeab-4b8b-ae5a-4a13bf4dc3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486</TotalTime>
  <Words>968</Words>
  <Application>Microsoft Office PowerPoint</Application>
  <PresentationFormat>Widescreen</PresentationFormat>
  <Paragraphs>70</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The value, logic and practice of web scraping</vt:lpstr>
      <vt:lpstr>Restoring credibility</vt:lpstr>
      <vt:lpstr>What is web scraping?</vt:lpstr>
      <vt:lpstr>Why collect data from the web?</vt:lpstr>
      <vt:lpstr>What is the logic of web scraping?</vt:lpstr>
      <vt:lpstr>What is the value of web-scraping for social science research?</vt:lpstr>
      <vt:lpstr>What are the limitations of web-scraping for social science research?</vt:lpstr>
      <vt:lpstr>Social science outputs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Blunt</dc:creator>
  <cp:lastModifiedBy>Diarmuid McDonnell (Social Policy, Sociology and Criminology)</cp:lastModifiedBy>
  <cp:revision>56</cp:revision>
  <dcterms:created xsi:type="dcterms:W3CDTF">2020-05-12T14:44:09Z</dcterms:created>
  <dcterms:modified xsi:type="dcterms:W3CDTF">2021-05-16T19:54:37Z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0x01010033CC135235771047A464B48028F6F406</vt:lpwstr>
  </property>
</Properties>
</file>