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65" r:id="rId5"/>
    <p:sldId id="263" r:id="rId6"/>
    <p:sldId id="269" r:id="rId7"/>
    <p:sldId id="270" r:id="rId8"/>
    <p:sldId id="271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4"/>
    <p:restoredTop sz="86395"/>
  </p:normalViewPr>
  <p:slideViewPr>
    <p:cSldViewPr snapToGrid="0" snapToObjects="1">
      <p:cViewPr varScale="1">
        <p:scale>
          <a:sx n="58" d="100"/>
          <a:sy n="58" d="100"/>
        </p:scale>
        <p:origin x="120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DD8AA-EFCD-4049-B290-2AD84D79EB78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230F0-8B93-9541-A11C-5C07D4A25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7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legal and ethical dimensions are distinct but </a:t>
            </a:r>
            <a:r>
              <a:rPr lang="en-GB" dirty="0" err="1"/>
              <a:t>interrated</a:t>
            </a:r>
            <a:r>
              <a:rPr lang="en-GB" dirty="0"/>
              <a:t> e.g., the terms of service/use of a website may not expressly prohibit web scraping but the information you want may be personal, confidential or sensitive (GDPR) – therefore can you make an argument for collecting AND using the data on the grounds of public or legitimate interest?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230F0-8B93-9541-A11C-5C07D4A256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 is, can you use web scraping?</a:t>
            </a:r>
          </a:p>
          <a:p>
            <a:endParaRPr lang="en-GB" dirty="0"/>
          </a:p>
          <a:p>
            <a:r>
              <a:rPr lang="en-GB" dirty="0"/>
              <a:t>Web scraping is a tool, not a criminal act in-and-of itself e.g., nothing illegal about scraping your own website! No specific legislation covering the use of web scraping: legal decisions are often made based on other legislation e.g., data protection, copyright, intellectual or commercial property.</a:t>
            </a:r>
          </a:p>
          <a:p>
            <a:endParaRPr lang="en-GB" dirty="0"/>
          </a:p>
          <a:p>
            <a:r>
              <a:rPr lang="en-GB" dirty="0"/>
              <a:t>It may come as an unpleasant surprise but many websites have terms and conditions that govern the way you must/should interact with a website. These may not always be enforceable – usually you are banned or blocked - but there is a much stronger case against you if you are required to provide authentication before accessing parts of a website e.g., signing in to LinkedIn and then scraping user profiles.</a:t>
            </a:r>
          </a:p>
          <a:p>
            <a:endParaRPr lang="en-GB" dirty="0"/>
          </a:p>
          <a:p>
            <a:r>
              <a:rPr lang="en-GB" dirty="0"/>
              <a:t>Even if you have a strong legal basis for engaging in web scraping – no specific legislation and </a:t>
            </a:r>
            <a:r>
              <a:rPr lang="en-GB" dirty="0" err="1"/>
              <a:t>ToS</a:t>
            </a:r>
            <a:r>
              <a:rPr lang="en-GB" dirty="0"/>
              <a:t> allow it - , you might still have legal obligations with regards to the data you are collecting. Most information on websites is public/open but some may refer to individuals, commercial operations etc. Also, are you using the data for personal, academic or commercial purposes?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230F0-8B93-9541-A11C-5C07D4A256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64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 is, should you use web scraping?</a:t>
            </a:r>
          </a:p>
          <a:p>
            <a:endParaRPr lang="en-GB" dirty="0"/>
          </a:p>
          <a:p>
            <a:r>
              <a:rPr lang="en-GB" dirty="0"/>
              <a:t>Deception may be legally unproblematic but of some concern to your own ethical code (or even the codes of academic publishers, thesis committees).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230F0-8B93-9541-A11C-5C07D4A256A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6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Think of these as measures which reduce (rather than eliminate) ethical and legal issues.</a:t>
            </a:r>
          </a:p>
          <a:p>
            <a:endParaRPr lang="en-GB" dirty="0"/>
          </a:p>
          <a:p>
            <a:r>
              <a:rPr lang="en-GB" dirty="0"/>
              <a:t>If you are private enterprise/self-employed, then write down why your project meets the legitimate use criterion of Data Protection Act, how web scraping is necessary and unobtrusive/not damaging to the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230F0-8B93-9541-A11C-5C07D4A256A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6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230F0-8B93-9541-A11C-5C07D4A256A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81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230F0-8B93-9541-A11C-5C07D4A256A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3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297"/>
            <a:ext cx="12192000" cy="4838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4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4" y="3950888"/>
            <a:ext cx="11465492" cy="1860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4" y="388306"/>
            <a:ext cx="5172814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7" y="6249432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37" y="6252596"/>
            <a:ext cx="1853022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6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66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75CF-FE81-4D4E-AE17-2E927968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69E-D9E2-4945-8D10-0A69C219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67768"/>
            <a:ext cx="6645558" cy="51891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AA12-1017-D24F-BA1C-92103FDA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4" y="2146178"/>
            <a:ext cx="4408771" cy="401078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29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756D8-B8E7-9243-A2BE-A2440AAEB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67770"/>
            <a:ext cx="6645558" cy="51891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17FF34-4298-D249-9A85-19BC7674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F544FF3-EE4A-8745-81B6-51F48CC5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4" y="2146178"/>
            <a:ext cx="4408771" cy="401078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97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297"/>
            <a:ext cx="12192000" cy="4838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3254" y="3950888"/>
            <a:ext cx="11465492" cy="1860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www.ncrm.ac.uk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4" y="388306"/>
            <a:ext cx="5172814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7" y="6249432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37" y="6252596"/>
            <a:ext cx="1853022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9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297"/>
            <a:ext cx="12192000" cy="4838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4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4" y="3950888"/>
            <a:ext cx="11465492" cy="1860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4" y="388306"/>
            <a:ext cx="5172814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7" y="6249432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37" y="6252596"/>
            <a:ext cx="1853022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3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297"/>
            <a:ext cx="12192000" cy="48388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4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4" y="3950888"/>
            <a:ext cx="11465492" cy="1860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4" y="388306"/>
            <a:ext cx="5172814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7" y="6249432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37" y="6252596"/>
            <a:ext cx="1853022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9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297"/>
            <a:ext cx="12192000" cy="48388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4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4" y="3950888"/>
            <a:ext cx="11465492" cy="1860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4" y="388306"/>
            <a:ext cx="5172814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7" y="6249432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37" y="6252596"/>
            <a:ext cx="1853022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0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8D7D-7D49-6149-85A9-790F6302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52792" cy="332023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164E-B923-E240-9549-3665C48C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4" y="4314986"/>
            <a:ext cx="11452792" cy="18927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484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70E3-D185-C543-A176-FE39E082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B8F3-4A2C-DA4D-A16E-D94E7874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635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97A0-490A-784A-A385-F0CA6C76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3A61-4AAF-E649-B9B9-0ED494C8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254" y="2178754"/>
            <a:ext cx="5618968" cy="40493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7FADD-BF12-F941-A7FA-DA0D0D94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252" y="2178754"/>
            <a:ext cx="5631494" cy="40493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0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B68ED-93B3-CA48-BD14-08002B65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78" y="2178754"/>
            <a:ext cx="5612445" cy="686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3630-FA56-C944-829B-CDE58003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78" y="3002666"/>
            <a:ext cx="5612445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1A93-23B8-BE4F-B7AB-D0733A8F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252" y="2178754"/>
            <a:ext cx="5634670" cy="686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F97EC-EC9C-4542-AD36-17998146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252" y="3002666"/>
            <a:ext cx="5634670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4DD1CF-364C-6F46-BCE5-2169AE1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094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45BDD3-1A9E-F648-95FA-6F2F7556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26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ABCB-53D2-2848-96D0-2209714C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4" y="2506275"/>
            <a:ext cx="11465492" cy="371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AC2D8B6F-598E-8249-89D1-C6BBA7F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F70C31-5F59-4D46-8052-4E0D39FFB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6469694"/>
            <a:ext cx="12192000" cy="3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4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  <p:sldLayoutId id="2147483651" r:id="rId5"/>
    <p:sldLayoutId id="214748365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d.mcdonnell.1@bham.ac.uk&#8221;%7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0703-F9CE-3F4E-BE12-6F35386AA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Ethical and legal considerations of 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76BF5-7496-0D4E-9A68-D9C03E9A0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Web Scraping to build social research data</a:t>
            </a:r>
          </a:p>
        </p:txBody>
      </p:sp>
    </p:spTree>
    <p:extLst>
      <p:ext uri="{BB962C8B-B14F-4D97-AF65-F5344CB8AC3E}">
        <p14:creationId xmlns:p14="http://schemas.microsoft.com/office/powerpoint/2010/main" val="57762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184F-1E44-3D45-B2A7-E8B59592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593196"/>
            <a:ext cx="4408771" cy="1048147"/>
          </a:xfrm>
        </p:spPr>
        <p:txBody>
          <a:bodyPr>
            <a:norm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F61C-156A-6941-BEED-CEB7F98C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54" y="2126255"/>
            <a:ext cx="11465492" cy="4030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Two key, interrelated questions: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Can you use web scraping in this instance?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Should you use web scraping in this instance?</a:t>
            </a:r>
          </a:p>
        </p:txBody>
      </p:sp>
    </p:spTree>
    <p:extLst>
      <p:ext uri="{BB962C8B-B14F-4D97-AF65-F5344CB8AC3E}">
        <p14:creationId xmlns:p14="http://schemas.microsoft.com/office/powerpoint/2010/main" val="137828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184F-1E44-3D45-B2A7-E8B59592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593196"/>
            <a:ext cx="4408771" cy="1048147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Legal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F61C-156A-6941-BEED-CEB7F98C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54" y="2126255"/>
            <a:ext cx="11465492" cy="4030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There is a lack of certainty around the legal basis of web-scraping in the UK.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Web scraping may contravene the Terms of Service/Terms of Use/User Agreement of a website.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Web scraping is a means to an end: gathering useful data.</a:t>
            </a:r>
          </a:p>
        </p:txBody>
      </p:sp>
    </p:spTree>
    <p:extLst>
      <p:ext uri="{BB962C8B-B14F-4D97-AF65-F5344CB8AC3E}">
        <p14:creationId xmlns:p14="http://schemas.microsoft.com/office/powerpoint/2010/main" val="68333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184F-1E44-3D45-B2A7-E8B59592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593196"/>
            <a:ext cx="4408771" cy="1048147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F61C-156A-6941-BEED-CEB7F98C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54" y="2126255"/>
            <a:ext cx="11465492" cy="4030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Web scraping is a small part of a larger project which will almost certainly require ethical approval.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Is it ok to deceive the website by masking your identity? By pretending you are a web browser?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What is the impact of your web scraping activities on the website itself (and ultimately its users)?</a:t>
            </a:r>
          </a:p>
          <a:p>
            <a:pPr lvl="1"/>
            <a:r>
              <a:rPr lang="en-GB" sz="2000" dirty="0"/>
              <a:t>Each request you make to a website consumes computational resources, on your end and theirs; </a:t>
            </a:r>
          </a:p>
          <a:p>
            <a:pPr lvl="1"/>
            <a:r>
              <a:rPr lang="en-GB" sz="2000" dirty="0"/>
              <a:t>Overload a server by making too many requests, causing the website to crash;</a:t>
            </a:r>
          </a:p>
          <a:p>
            <a:pPr lvl="1"/>
            <a:r>
              <a:rPr lang="en-GB" sz="2000" dirty="0"/>
              <a:t>Individuals and organisations may rely on a website for vital and timely information, and causing a website to crash could carry significant real-world implications.</a:t>
            </a:r>
          </a:p>
        </p:txBody>
      </p:sp>
    </p:spTree>
    <p:extLst>
      <p:ext uri="{BB962C8B-B14F-4D97-AF65-F5344CB8AC3E}">
        <p14:creationId xmlns:p14="http://schemas.microsoft.com/office/powerpoint/2010/main" val="26370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184F-1E44-3D45-B2A7-E8B59592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593196"/>
            <a:ext cx="4408771" cy="1048147"/>
          </a:xfrm>
        </p:spPr>
        <p:txBody>
          <a:bodyPr>
            <a:normAutofit/>
          </a:bodyPr>
          <a:lstStyle/>
          <a:p>
            <a:r>
              <a:rPr lang="en-GB" sz="3600" dirty="0"/>
              <a:t>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F61C-156A-6941-BEED-CEB7F98C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54" y="2126255"/>
            <a:ext cx="11465492" cy="40307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dirty="0"/>
              <a:t>Seek ethical approval from institution for research project more broadly.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Read and respect Terms of Service/Use/Agreement and </a:t>
            </a:r>
            <a:r>
              <a:rPr lang="en-GB" sz="2400" i="1" dirty="0"/>
              <a:t>robots.txt </a:t>
            </a:r>
            <a:r>
              <a:rPr lang="en-GB" sz="2400" dirty="0"/>
              <a:t>file.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Seek written permission from website for web scraping activities.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Clearly identify yourself when requesting web pages (e.g., {‘User-Agent’: ‘Dr Diarmuid McDonnell, </a:t>
            </a:r>
            <a:r>
              <a:rPr lang="en-GB" sz="2400" dirty="0">
                <a:hlinkClick r:id="rId3"/>
              </a:rPr>
              <a:t>d.mcdonnell.1@bham.ac.uk’}</a:t>
            </a:r>
            <a:r>
              <a:rPr lang="en-GB" sz="2400" dirty="0"/>
              <a:t>).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Try not to circumvent technical barriers in place (e.g., by masking/rotating your IP address).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Just because the data are public does not mean they are yours! (Check licenses)</a:t>
            </a:r>
          </a:p>
        </p:txBody>
      </p:sp>
    </p:spTree>
    <p:extLst>
      <p:ext uri="{BB962C8B-B14F-4D97-AF65-F5344CB8AC3E}">
        <p14:creationId xmlns:p14="http://schemas.microsoft.com/office/powerpoint/2010/main" val="2006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2DE1CC-6C8C-4027-9712-5F5758E9770C}"/>
              </a:ext>
            </a:extLst>
          </p:cNvPr>
          <p:cNvSpPr txBox="1"/>
          <p:nvPr/>
        </p:nvSpPr>
        <p:spPr>
          <a:xfrm>
            <a:off x="0" y="35979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792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184F-1E44-3D45-B2A7-E8B59592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593196"/>
            <a:ext cx="4408771" cy="1048147"/>
          </a:xfrm>
        </p:spPr>
        <p:txBody>
          <a:bodyPr>
            <a:normAutofit/>
          </a:bodyPr>
          <a:lstStyle/>
          <a:p>
            <a:r>
              <a:rPr lang="en-GB" sz="3600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F61C-156A-6941-BEED-CEB7F98C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54" y="2126255"/>
            <a:ext cx="11465492" cy="4030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You are interested in collecting information on an ongoing appeal for donations by Great Ormond Street Hospital Charity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https://www.gosh.org/donate-our-appeal/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Answer the following questions:</a:t>
            </a:r>
          </a:p>
          <a:p>
            <a:pPr lvl="1"/>
            <a:r>
              <a:rPr lang="en-GB" sz="2000" dirty="0"/>
              <a:t>Can you use web scraping to collect information relating to this appeal?</a:t>
            </a:r>
          </a:p>
          <a:p>
            <a:pPr lvl="1"/>
            <a:r>
              <a:rPr lang="en-GB" sz="2000" dirty="0"/>
              <a:t>Should you use web scraping (or any other method) to collect information relating to this appeal?</a:t>
            </a:r>
          </a:p>
        </p:txBody>
      </p:sp>
    </p:spTree>
    <p:extLst>
      <p:ext uri="{BB962C8B-B14F-4D97-AF65-F5344CB8AC3E}">
        <p14:creationId xmlns:p14="http://schemas.microsoft.com/office/powerpoint/2010/main" val="41769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NCRM">
      <a:dk1>
        <a:srgbClr val="545860"/>
      </a:dk1>
      <a:lt1>
        <a:srgbClr val="FFFFFF"/>
      </a:lt1>
      <a:dk2>
        <a:srgbClr val="545860"/>
      </a:dk2>
      <a:lt2>
        <a:srgbClr val="E7E6E6"/>
      </a:lt2>
      <a:accent1>
        <a:srgbClr val="5BC3F5"/>
      </a:accent1>
      <a:accent2>
        <a:srgbClr val="3A5CB7"/>
      </a:accent2>
      <a:accent3>
        <a:srgbClr val="FFB653"/>
      </a:accent3>
      <a:accent4>
        <a:srgbClr val="E56B59"/>
      </a:accent4>
      <a:accent5>
        <a:srgbClr val="545860"/>
      </a:accent5>
      <a:accent6>
        <a:srgbClr val="E7E6E6"/>
      </a:accent6>
      <a:hlink>
        <a:srgbClr val="3A5CB7"/>
      </a:hlink>
      <a:folHlink>
        <a:srgbClr val="E56B5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00451-2323-8640-8B92-977B474FAEB6}" vid="{1B9421E0-F233-9642-B89D-3A95E4A52F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CC135235771047A464B48028F6F406" ma:contentTypeVersion="29" ma:contentTypeDescription="Create a new document." ma:contentTypeScope="" ma:versionID="765512e845be1853d4d3dcea1cc92feb">
  <xsd:schema xmlns:xsd="http://www.w3.org/2001/XMLSchema" xmlns:xs="http://www.w3.org/2001/XMLSchema" xmlns:p="http://schemas.microsoft.com/office/2006/metadata/properties" xmlns:ns2="0206d022-eeab-4b8b-ae5a-4a13bf4dc33f" targetNamespace="http://schemas.microsoft.com/office/2006/metadata/properties" ma:root="true" ma:fieldsID="4f76bafbba32ea9e75390816e6787031" ns2:_="">
    <xsd:import namespace="0206d022-eeab-4b8b-ae5a-4a13bf4dc33f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6d022-eeab-4b8b-ae5a-4a13bf4dc33f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stribution_Groups xmlns="0206d022-eeab-4b8b-ae5a-4a13bf4dc33f" xsi:nil="true"/>
    <Math_Settings xmlns="0206d022-eeab-4b8b-ae5a-4a13bf4dc33f" xsi:nil="true"/>
    <AppVersion xmlns="0206d022-eeab-4b8b-ae5a-4a13bf4dc33f" xsi:nil="true"/>
    <LMS_Mappings xmlns="0206d022-eeab-4b8b-ae5a-4a13bf4dc33f" xsi:nil="true"/>
    <IsNotebookLocked xmlns="0206d022-eeab-4b8b-ae5a-4a13bf4dc33f" xsi:nil="true"/>
    <Owner xmlns="0206d022-eeab-4b8b-ae5a-4a13bf4dc33f">
      <UserInfo>
        <DisplayName/>
        <AccountId xsi:nil="true"/>
        <AccountType/>
      </UserInfo>
    </Owner>
    <TeamsChannelId xmlns="0206d022-eeab-4b8b-ae5a-4a13bf4dc33f" xsi:nil="true"/>
    <Invited_Leaders xmlns="0206d022-eeab-4b8b-ae5a-4a13bf4dc33f" xsi:nil="true"/>
    <NotebookType xmlns="0206d022-eeab-4b8b-ae5a-4a13bf4dc33f" xsi:nil="true"/>
    <Leaders xmlns="0206d022-eeab-4b8b-ae5a-4a13bf4dc33f">
      <UserInfo>
        <DisplayName/>
        <AccountId xsi:nil="true"/>
        <AccountType/>
      </UserInfo>
    </Leaders>
    <Templates xmlns="0206d022-eeab-4b8b-ae5a-4a13bf4dc33f" xsi:nil="true"/>
    <Has_Leaders_Only_SectionGroup xmlns="0206d022-eeab-4b8b-ae5a-4a13bf4dc33f" xsi:nil="true"/>
    <Is_Collaboration_Space_Locked xmlns="0206d022-eeab-4b8b-ae5a-4a13bf4dc33f" xsi:nil="true"/>
    <CultureName xmlns="0206d022-eeab-4b8b-ae5a-4a13bf4dc33f" xsi:nil="true"/>
    <Member_Groups xmlns="0206d022-eeab-4b8b-ae5a-4a13bf4dc33f">
      <UserInfo>
        <DisplayName/>
        <AccountId xsi:nil="true"/>
        <AccountType/>
      </UserInfo>
    </Member_Groups>
    <Self_Registration_Enabled xmlns="0206d022-eeab-4b8b-ae5a-4a13bf4dc33f" xsi:nil="true"/>
    <Invited_Members xmlns="0206d022-eeab-4b8b-ae5a-4a13bf4dc33f" xsi:nil="true"/>
    <FolderType xmlns="0206d022-eeab-4b8b-ae5a-4a13bf4dc33f" xsi:nil="true"/>
    <Members xmlns="0206d022-eeab-4b8b-ae5a-4a13bf4dc33f">
      <UserInfo>
        <DisplayName/>
        <AccountId xsi:nil="true"/>
        <AccountType/>
      </UserInfo>
    </Members>
    <DefaultSectionNames xmlns="0206d022-eeab-4b8b-ae5a-4a13bf4dc3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F42732-BA52-418F-894D-A42FDB8C61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06d022-eeab-4b8b-ae5a-4a13bf4dc3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171F4-9969-4EF5-B1CF-378341B05C2E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206d022-eeab-4b8b-ae5a-4a13bf4dc3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3E6885-5215-4B50-83FA-ECF1F8F82C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757</Words>
  <Application>Microsoft Office PowerPoint</Application>
  <PresentationFormat>Widescreen</PresentationFormat>
  <Paragraphs>65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Ethical and legal considerations of web scraping</vt:lpstr>
      <vt:lpstr>Overview</vt:lpstr>
      <vt:lpstr>Legal considerations</vt:lpstr>
      <vt:lpstr>Ethical considerations</vt:lpstr>
      <vt:lpstr>Guidance</vt:lpstr>
      <vt:lpstr>PowerPoint Presentation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Blunt</dc:creator>
  <cp:lastModifiedBy>Diarmuid McDonnell (Social Policy, Sociology and Criminology)</cp:lastModifiedBy>
  <cp:revision>33</cp:revision>
  <dcterms:created xsi:type="dcterms:W3CDTF">2020-05-12T14:44:09Z</dcterms:created>
  <dcterms:modified xsi:type="dcterms:W3CDTF">2021-05-12T12:31:06Z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0x01010033CC135235771047A464B48028F6F406</vt:lpwstr>
  </property>
</Properties>
</file>