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5" r:id="rId2"/>
    <p:sldId id="313" r:id="rId3"/>
    <p:sldId id="314" r:id="rId4"/>
    <p:sldId id="315" r:id="rId5"/>
    <p:sldId id="316" r:id="rId6"/>
    <p:sldId id="289" r:id="rId7"/>
    <p:sldId id="308" r:id="rId8"/>
    <p:sldId id="310" r:id="rId9"/>
    <p:sldId id="311" r:id="rId10"/>
    <p:sldId id="317" r:id="rId11"/>
    <p:sldId id="309" r:id="rId12"/>
    <p:sldId id="297" r:id="rId13"/>
  </p:sldIdLst>
  <p:sldSz cx="9144000" cy="6858000" type="screen4x3"/>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02" autoAdjust="0"/>
  </p:normalViewPr>
  <p:slideViewPr>
    <p:cSldViewPr>
      <p:cViewPr varScale="1">
        <p:scale>
          <a:sx n="45" d="100"/>
          <a:sy n="45" d="100"/>
        </p:scale>
        <p:origin x="1509"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000" cy="4937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9525" y="0"/>
            <a:ext cx="2921000" cy="493713"/>
          </a:xfrm>
          <a:prstGeom prst="rect">
            <a:avLst/>
          </a:prstGeom>
        </p:spPr>
        <p:txBody>
          <a:bodyPr vert="horz" lIns="91440" tIns="45720" rIns="91440" bIns="45720" rtlCol="0"/>
          <a:lstStyle>
            <a:lvl1pPr algn="r">
              <a:defRPr sz="1200"/>
            </a:lvl1pPr>
          </a:lstStyle>
          <a:p>
            <a:fld id="{7794D82D-3207-40EA-A6EA-2B385ECF797D}" type="datetimeFigureOut">
              <a:rPr lang="en-GB" smtClean="0"/>
              <a:pPr/>
              <a:t>04/06/2024</a:t>
            </a:fld>
            <a:endParaRPr lang="en-GB" dirty="0"/>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688" y="4689475"/>
            <a:ext cx="5392737" cy="44434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63"/>
            <a:ext cx="2921000" cy="49371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9525" y="9377363"/>
            <a:ext cx="2921000" cy="493712"/>
          </a:xfrm>
          <a:prstGeom prst="rect">
            <a:avLst/>
          </a:prstGeom>
        </p:spPr>
        <p:txBody>
          <a:bodyPr vert="horz" lIns="91440" tIns="45720" rIns="91440" bIns="45720" rtlCol="0" anchor="b"/>
          <a:lstStyle>
            <a:lvl1pPr algn="r">
              <a:defRPr sz="1200"/>
            </a:lvl1pPr>
          </a:lstStyle>
          <a:p>
            <a:fld id="{27BDB674-7832-4655-AF1F-BB2644516E11}" type="slidenum">
              <a:rPr lang="en-GB" smtClean="0"/>
              <a:pPr/>
              <a:t>‹#›</a:t>
            </a:fld>
            <a:endParaRPr lang="en-GB" dirty="0"/>
          </a:p>
        </p:txBody>
      </p:sp>
    </p:spTree>
    <p:extLst>
      <p:ext uri="{BB962C8B-B14F-4D97-AF65-F5344CB8AC3E}">
        <p14:creationId xmlns:p14="http://schemas.microsoft.com/office/powerpoint/2010/main" val="33584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FE5C4AF0-C082-46A6-8427-637CAE34CF0D}" type="slidenum">
              <a:rPr lang="en-GB" smtClean="0">
                <a:solidFill>
                  <a:prstClr val="black"/>
                </a:solidFill>
              </a:rPr>
              <a:pPr>
                <a:defRPr/>
              </a:pPr>
              <a:t>1</a:t>
            </a:fld>
            <a:endParaRPr lang="en-GB" dirty="0">
              <a:solidFill>
                <a:prstClr val="black"/>
              </a:solidFill>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GB"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10</a:t>
            </a:fld>
            <a:endParaRPr lang="en-GB"/>
          </a:p>
        </p:txBody>
      </p:sp>
    </p:spTree>
    <p:extLst>
      <p:ext uri="{BB962C8B-B14F-4D97-AF65-F5344CB8AC3E}">
        <p14:creationId xmlns:p14="http://schemas.microsoft.com/office/powerpoint/2010/main" val="157863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GB"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11</a:t>
            </a:fld>
            <a:endParaRPr lang="en-GB"/>
          </a:p>
        </p:txBody>
      </p:sp>
    </p:spTree>
    <p:extLst>
      <p:ext uri="{BB962C8B-B14F-4D97-AF65-F5344CB8AC3E}">
        <p14:creationId xmlns:p14="http://schemas.microsoft.com/office/powerpoint/2010/main" val="92358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4000" b="0" i="0" dirty="0">
              <a:solidFill>
                <a:srgbClr val="444444"/>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12</a:t>
            </a:fld>
            <a:endParaRPr lang="en-GB"/>
          </a:p>
        </p:txBody>
      </p:sp>
    </p:spTree>
    <p:extLst>
      <p:ext uri="{BB962C8B-B14F-4D97-AF65-F5344CB8AC3E}">
        <p14:creationId xmlns:p14="http://schemas.microsoft.com/office/powerpoint/2010/main" val="335544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GB"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2</a:t>
            </a:fld>
            <a:endParaRPr lang="en-GB"/>
          </a:p>
        </p:txBody>
      </p:sp>
    </p:spTree>
    <p:extLst>
      <p:ext uri="{BB962C8B-B14F-4D97-AF65-F5344CB8AC3E}">
        <p14:creationId xmlns:p14="http://schemas.microsoft.com/office/powerpoint/2010/main" val="346580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Let’s start with the simplest statistical model: the mean.</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We have an outcome y which we want to predict for a sample of individuals at a single point in time.</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In the absence of further information about these individuals, the prediction that minimises the variance is the mean. We can represent our prediction using a straight line, also known as the intercept.</a:t>
            </a:r>
          </a:p>
        </p:txBody>
      </p:sp>
      <p:sp>
        <p:nvSpPr>
          <p:cNvPr id="4" name="Slide Number Placeholder 3"/>
          <p:cNvSpPr>
            <a:spLocks noGrp="1"/>
          </p:cNvSpPr>
          <p:nvPr>
            <p:ph type="sldNum" sz="quarter" idx="10"/>
          </p:nvPr>
        </p:nvSpPr>
        <p:spPr/>
        <p:txBody>
          <a:bodyPr/>
          <a:lstStyle/>
          <a:p>
            <a:fld id="{20D021B4-9A0E-45AF-8058-F8002B27CDBD}" type="slidenum">
              <a:rPr lang="en-GB" smtClean="0"/>
              <a:pPr/>
              <a:t>3</a:t>
            </a:fld>
            <a:endParaRPr lang="en-GB"/>
          </a:p>
        </p:txBody>
      </p:sp>
    </p:spTree>
    <p:extLst>
      <p:ext uri="{BB962C8B-B14F-4D97-AF65-F5344CB8AC3E}">
        <p14:creationId xmlns:p14="http://schemas.microsoft.com/office/powerpoint/2010/main" val="157713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Now let’s improve our predictive power (i.e., reduce the variance further) by using information on a student’s mark in the qualitative methods module in the previous term.</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We still have an intercept but now there is a slope also which better represents the correlation between the modules’ marks.</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 combination of an intercept and slope gives us our regression line (or our rate of change).</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Usually we are only interested in this line for the purposes of making predictions about y and/or examining residuals (i.e., the distance between the observed and predicted values). But sometimes the line itself is the substantive focus of a piece of research.</a:t>
            </a:r>
          </a:p>
          <a:p>
            <a:pPr algn="l" rtl="0" fontAlgn="base"/>
            <a:endParaRPr lang="en-GB"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4</a:t>
            </a:fld>
            <a:endParaRPr lang="en-GB"/>
          </a:p>
        </p:txBody>
      </p:sp>
    </p:spTree>
    <p:extLst>
      <p:ext uri="{BB962C8B-B14F-4D97-AF65-F5344CB8AC3E}">
        <p14:creationId xmlns:p14="http://schemas.microsoft.com/office/powerpoint/2010/main" val="322308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An example from public health is the measurement of infant weight and height (and head circumference).</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What we observe is the weight of a child at discrete time points (think of surveying the same person across multiple waves of the UK HLS).</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What we infer is the trajectory that produces these observed values. </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Therefore we want a method that allows us to take observed values for the outcome and time, and estimate the shape of the trajectories.</a:t>
            </a: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We can learn a lot from estimating the trajectories – in this example:</a:t>
            </a:r>
          </a:p>
          <a:p>
            <a:pPr marL="285750" indent="-285750"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Not a single intercept or slope for all infants</a:t>
            </a:r>
          </a:p>
          <a:p>
            <a:pPr marL="285750" indent="-285750"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Variation in the weight of infant girls increases over time (fanning out)</a:t>
            </a:r>
          </a:p>
          <a:p>
            <a:pPr marL="285750" indent="-285750"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Growth seems steepest for the largest infants at birth</a:t>
            </a:r>
          </a:p>
          <a:p>
            <a:pPr marL="285750" indent="-285750"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Growth is initially rapid for all children but then the gradient eases for all infants</a:t>
            </a:r>
          </a:p>
          <a:p>
            <a:pPr marL="285750" indent="-285750" algn="l" rtl="0" fontAlgn="base">
              <a:buFont typeface="Arial" panose="020B0604020202020204" pitchFamily="34" charset="0"/>
              <a:buChar char="•"/>
            </a:pPr>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Therefore a reasonably simple modelling approach can yield nuanced, rich substantive insights. How do we estimate these models?</a:t>
            </a:r>
          </a:p>
        </p:txBody>
      </p:sp>
      <p:sp>
        <p:nvSpPr>
          <p:cNvPr id="4" name="Slide Number Placeholder 3"/>
          <p:cNvSpPr>
            <a:spLocks noGrp="1"/>
          </p:cNvSpPr>
          <p:nvPr>
            <p:ph type="sldNum" sz="quarter" idx="10"/>
          </p:nvPr>
        </p:nvSpPr>
        <p:spPr/>
        <p:txBody>
          <a:bodyPr/>
          <a:lstStyle/>
          <a:p>
            <a:fld id="{20D021B4-9A0E-45AF-8058-F8002B27CDBD}" type="slidenum">
              <a:rPr lang="en-GB" smtClean="0"/>
              <a:pPr/>
              <a:t>5</a:t>
            </a:fld>
            <a:endParaRPr lang="en-GB"/>
          </a:p>
        </p:txBody>
      </p:sp>
    </p:spTree>
    <p:extLst>
      <p:ext uri="{BB962C8B-B14F-4D97-AF65-F5344CB8AC3E}">
        <p14:creationId xmlns:p14="http://schemas.microsoft.com/office/powerpoint/2010/main" val="249058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800" dirty="0"/>
              <a:t>Other names include growth-curve models, latent growth models…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8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800" dirty="0"/>
              <a:t>Dependency = observations are not independent of each other i.e., they are correlated, in their values or their residuals. Therefore you need to respect this from a statistical perspective, and potentially study it from a substantive perspective.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8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800" dirty="0"/>
              <a:t>Are the differences between levels the same as the differences within levels? Which explanatory variables operate at which level?</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8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800" dirty="0"/>
              <a:t>There is no need to estimate a MLM when there is no dependency in the data. The research design / data structure determines whether it is applicable.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8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800" dirty="0"/>
              <a:t>MLMs allow us to model the </a:t>
            </a:r>
            <a:r>
              <a:rPr lang="en-GB" sz="1800" i="1" dirty="0"/>
              <a:t>dependency</a:t>
            </a:r>
            <a:r>
              <a:rPr lang="en-GB" sz="1800" dirty="0"/>
              <a:t> (e.g., more conservative standard errors), </a:t>
            </a:r>
            <a:r>
              <a:rPr lang="en-GB" sz="1800" i="1" dirty="0"/>
              <a:t>contextuality</a:t>
            </a:r>
            <a:r>
              <a:rPr lang="en-GB" sz="1800" dirty="0"/>
              <a:t> (e.g., coefficients for higher-level units) and </a:t>
            </a:r>
            <a:r>
              <a:rPr lang="en-GB" sz="1800" i="1" dirty="0"/>
              <a:t>heterogeneity</a:t>
            </a:r>
            <a:r>
              <a:rPr lang="en-GB" sz="1800" dirty="0"/>
              <a:t> (e.g., varying coefficients).</a:t>
            </a:r>
          </a:p>
          <a:p>
            <a:pPr algn="l" rtl="0" fontAlgn="base"/>
            <a:endParaRPr lang="en-GB"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6</a:t>
            </a:fld>
            <a:endParaRPr lang="en-GB"/>
          </a:p>
        </p:txBody>
      </p:sp>
    </p:spTree>
    <p:extLst>
      <p:ext uri="{BB962C8B-B14F-4D97-AF65-F5344CB8AC3E}">
        <p14:creationId xmlns:p14="http://schemas.microsoft.com/office/powerpoint/2010/main" val="417711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By longitudinal we mean repeated contacts = the same units are observed over time. This is different from repeated cross-sectional = different units from the same population are observed over time.</a:t>
            </a:r>
          </a:p>
        </p:txBody>
      </p:sp>
      <p:sp>
        <p:nvSpPr>
          <p:cNvPr id="4" name="Slide Number Placeholder 3"/>
          <p:cNvSpPr>
            <a:spLocks noGrp="1"/>
          </p:cNvSpPr>
          <p:nvPr>
            <p:ph type="sldNum" sz="quarter" idx="10"/>
          </p:nvPr>
        </p:nvSpPr>
        <p:spPr/>
        <p:txBody>
          <a:bodyPr/>
          <a:lstStyle/>
          <a:p>
            <a:fld id="{20D021B4-9A0E-45AF-8058-F8002B27CDBD}" type="slidenum">
              <a:rPr lang="en-GB" smtClean="0"/>
              <a:pPr/>
              <a:t>7</a:t>
            </a:fld>
            <a:endParaRPr lang="en-GB"/>
          </a:p>
        </p:txBody>
      </p:sp>
    </p:spTree>
    <p:extLst>
      <p:ext uri="{BB962C8B-B14F-4D97-AF65-F5344CB8AC3E}">
        <p14:creationId xmlns:p14="http://schemas.microsoft.com/office/powerpoint/2010/main" val="122430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Though note that the intercept can vary randomly between subjects also e.g., infants can have different initial birth weights.</a:t>
            </a:r>
          </a:p>
        </p:txBody>
      </p:sp>
      <p:sp>
        <p:nvSpPr>
          <p:cNvPr id="4" name="Slide Number Placeholder 3"/>
          <p:cNvSpPr>
            <a:spLocks noGrp="1"/>
          </p:cNvSpPr>
          <p:nvPr>
            <p:ph type="sldNum" sz="quarter" idx="10"/>
          </p:nvPr>
        </p:nvSpPr>
        <p:spPr/>
        <p:txBody>
          <a:bodyPr/>
          <a:lstStyle/>
          <a:p>
            <a:fld id="{20D021B4-9A0E-45AF-8058-F8002B27CDBD}" type="slidenum">
              <a:rPr lang="en-GB" smtClean="0"/>
              <a:pPr/>
              <a:t>8</a:t>
            </a:fld>
            <a:endParaRPr lang="en-GB"/>
          </a:p>
        </p:txBody>
      </p:sp>
    </p:spTree>
    <p:extLst>
      <p:ext uri="{BB962C8B-B14F-4D97-AF65-F5344CB8AC3E}">
        <p14:creationId xmlns:p14="http://schemas.microsoft.com/office/powerpoint/2010/main" val="3224157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A lot going on here so let’s unpack.</a:t>
            </a:r>
          </a:p>
        </p:txBody>
      </p:sp>
      <p:sp>
        <p:nvSpPr>
          <p:cNvPr id="4" name="Slide Number Placeholder 3"/>
          <p:cNvSpPr>
            <a:spLocks noGrp="1"/>
          </p:cNvSpPr>
          <p:nvPr>
            <p:ph type="sldNum" sz="quarter" idx="10"/>
          </p:nvPr>
        </p:nvSpPr>
        <p:spPr/>
        <p:txBody>
          <a:bodyPr/>
          <a:lstStyle/>
          <a:p>
            <a:fld id="{20D021B4-9A0E-45AF-8058-F8002B27CDBD}" type="slidenum">
              <a:rPr lang="en-GB" smtClean="0"/>
              <a:pPr/>
              <a:t>9</a:t>
            </a:fld>
            <a:endParaRPr lang="en-GB"/>
          </a:p>
        </p:txBody>
      </p:sp>
    </p:spTree>
    <p:extLst>
      <p:ext uri="{BB962C8B-B14F-4D97-AF65-F5344CB8AC3E}">
        <p14:creationId xmlns:p14="http://schemas.microsoft.com/office/powerpoint/2010/main" val="515576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6" name="Picture 6" descr="UWS black 2lin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67400" y="6021388"/>
            <a:ext cx="29479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35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5" name="Rectangle 5"/>
          <p:cNvSpPr>
            <a:spLocks noGrp="1" noChangeArrowheads="1"/>
          </p:cNvSpPr>
          <p:nvPr>
            <p:ph type="sldNum" sz="quarter" idx="11"/>
          </p:nvPr>
        </p:nvSpPr>
        <p:spPr>
          <a:ln/>
        </p:spPr>
        <p:txBody>
          <a:bodyPr/>
          <a:lstStyle>
            <a:lvl1pPr>
              <a:defRPr/>
            </a:lvl1pPr>
          </a:lstStyle>
          <a:p>
            <a:pPr>
              <a:defRPr/>
            </a:pPr>
            <a:fld id="{FE535A17-011D-4B2B-AB83-7D76D66F6758}"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85099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57150"/>
            <a:ext cx="1852613" cy="5886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6400" y="57150"/>
            <a:ext cx="5410200" cy="5886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5" name="Rectangle 5"/>
          <p:cNvSpPr>
            <a:spLocks noGrp="1" noChangeArrowheads="1"/>
          </p:cNvSpPr>
          <p:nvPr>
            <p:ph type="sldNum" sz="quarter" idx="11"/>
          </p:nvPr>
        </p:nvSpPr>
        <p:spPr>
          <a:ln/>
        </p:spPr>
        <p:txBody>
          <a:bodyPr/>
          <a:lstStyle>
            <a:lvl1pPr>
              <a:defRPr/>
            </a:lvl1pPr>
          </a:lstStyle>
          <a:p>
            <a:pPr>
              <a:defRPr/>
            </a:pPr>
            <a:fld id="{DF893294-9AC9-46C1-9C83-98D86725D369}"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30902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7251700" y="5715000"/>
            <a:ext cx="15367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en-US" altLang="en-US" dirty="0">
              <a:solidFill>
                <a:prstClr val="black"/>
              </a:solidFill>
            </a:endParaRPr>
          </a:p>
        </p:txBody>
      </p:sp>
      <p:sp>
        <p:nvSpPr>
          <p:cNvPr id="3" name="Rectangle 3"/>
          <p:cNvSpPr>
            <a:spLocks noChangeArrowheads="1"/>
          </p:cNvSpPr>
          <p:nvPr userDrawn="1"/>
        </p:nvSpPr>
        <p:spPr bwMode="auto">
          <a:xfrm>
            <a:off x="241300" y="228600"/>
            <a:ext cx="8661400" cy="6350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en-US" altLang="en-US" dirty="0">
              <a:solidFill>
                <a:prstClr val="black"/>
              </a:solidFill>
            </a:endParaRPr>
          </a:p>
        </p:txBody>
      </p:sp>
      <p:sp>
        <p:nvSpPr>
          <p:cNvPr id="4" name="Rectangle 4"/>
          <p:cNvSpPr>
            <a:spLocks noChangeArrowheads="1"/>
          </p:cNvSpPr>
          <p:nvPr userDrawn="1"/>
        </p:nvSpPr>
        <p:spPr bwMode="auto">
          <a:xfrm>
            <a:off x="8661400" y="825500"/>
            <a:ext cx="482600" cy="3187700"/>
          </a:xfrm>
          <a:prstGeom prst="rect">
            <a:avLst/>
          </a:prstGeom>
          <a:solidFill>
            <a:srgbClr val="883377"/>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en-US" altLang="en-US" sz="2400" dirty="0">
              <a:solidFill>
                <a:srgbClr val="F8F8F8"/>
              </a:solidFill>
            </a:endParaRPr>
          </a:p>
        </p:txBody>
      </p:sp>
      <p:pic>
        <p:nvPicPr>
          <p:cNvPr id="5" name="Picture 5" descr="UWS black 2lin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 y="620713"/>
            <a:ext cx="71278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285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p:txBody>
          <a:bodyPr/>
          <a:lstStyle>
            <a:lvl1pPr>
              <a:defRPr smtClean="0"/>
            </a:lvl1pPr>
          </a:lstStyle>
          <a:p>
            <a:pPr>
              <a:defRPr/>
            </a:pPr>
            <a:fld id="{6034D34E-7B00-4C01-9C63-1829D54F613D}" type="slidenum">
              <a:rPr lang="en-US">
                <a:solidFill>
                  <a:prstClr val="black"/>
                </a:solidFill>
              </a:rPr>
              <a:pPr>
                <a:defRPr/>
              </a:pPr>
              <a:t>‹#›</a:t>
            </a:fld>
            <a:endParaRPr lang="en-US" dirty="0">
              <a:solidFill>
                <a:prstClr val="black"/>
              </a:solidFill>
            </a:endParaRPr>
          </a:p>
        </p:txBody>
      </p:sp>
      <p:sp>
        <p:nvSpPr>
          <p:cNvPr id="5" name="Rectangle 4"/>
          <p:cNvSpPr>
            <a:spLocks noChangeArrowheads="1"/>
          </p:cNvSpPr>
          <p:nvPr userDrawn="1"/>
        </p:nvSpPr>
        <p:spPr bwMode="auto">
          <a:xfrm>
            <a:off x="8661400" y="825500"/>
            <a:ext cx="482600" cy="3187700"/>
          </a:xfrm>
          <a:prstGeom prst="rect">
            <a:avLst/>
          </a:prstGeom>
          <a:solidFill>
            <a:srgbClr val="883377"/>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en-US" altLang="en-US" sz="2400" dirty="0">
              <a:solidFill>
                <a:srgbClr val="F8F8F8"/>
              </a:solidFill>
            </a:endParaRPr>
          </a:p>
        </p:txBody>
      </p:sp>
    </p:spTree>
    <p:extLst>
      <p:ext uri="{BB962C8B-B14F-4D97-AF65-F5344CB8AC3E}">
        <p14:creationId xmlns:p14="http://schemas.microsoft.com/office/powerpoint/2010/main" val="36416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5" name="Rectangle 5"/>
          <p:cNvSpPr>
            <a:spLocks noGrp="1" noChangeArrowheads="1"/>
          </p:cNvSpPr>
          <p:nvPr>
            <p:ph type="sldNum" sz="quarter" idx="11"/>
          </p:nvPr>
        </p:nvSpPr>
        <p:spPr>
          <a:ln/>
        </p:spPr>
        <p:txBody>
          <a:bodyPr/>
          <a:lstStyle>
            <a:lvl1pPr>
              <a:defRPr/>
            </a:lvl1pPr>
          </a:lstStyle>
          <a:p>
            <a:pPr>
              <a:defRPr/>
            </a:pPr>
            <a:fld id="{2D996346-6F64-499F-934B-09B598F4167D}"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32349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6400" y="1524000"/>
            <a:ext cx="3543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524000"/>
            <a:ext cx="3543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6" name="Rectangle 5"/>
          <p:cNvSpPr>
            <a:spLocks noGrp="1" noChangeArrowheads="1"/>
          </p:cNvSpPr>
          <p:nvPr>
            <p:ph type="sldNum" sz="quarter" idx="11"/>
          </p:nvPr>
        </p:nvSpPr>
        <p:spPr>
          <a:ln/>
        </p:spPr>
        <p:txBody>
          <a:bodyPr/>
          <a:lstStyle>
            <a:lvl1pPr>
              <a:defRPr/>
            </a:lvl1pPr>
          </a:lstStyle>
          <a:p>
            <a:pPr>
              <a:defRPr/>
            </a:pPr>
            <a:fld id="{2F5A6777-CDF4-4B7E-8C27-4B2AC8843198}"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68578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8" name="Rectangle 5"/>
          <p:cNvSpPr>
            <a:spLocks noGrp="1" noChangeArrowheads="1"/>
          </p:cNvSpPr>
          <p:nvPr>
            <p:ph type="sldNum" sz="quarter" idx="11"/>
          </p:nvPr>
        </p:nvSpPr>
        <p:spPr>
          <a:ln/>
        </p:spPr>
        <p:txBody>
          <a:bodyPr/>
          <a:lstStyle>
            <a:lvl1pPr>
              <a:defRPr/>
            </a:lvl1pPr>
          </a:lstStyle>
          <a:p>
            <a:pPr>
              <a:defRPr/>
            </a:pPr>
            <a:fld id="{57699EF1-D356-40B9-AE0E-2FA8A832ACBD}"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76135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4" name="Rectangle 5"/>
          <p:cNvSpPr>
            <a:spLocks noGrp="1" noChangeArrowheads="1"/>
          </p:cNvSpPr>
          <p:nvPr>
            <p:ph type="sldNum" sz="quarter" idx="11"/>
          </p:nvPr>
        </p:nvSpPr>
        <p:spPr>
          <a:ln/>
        </p:spPr>
        <p:txBody>
          <a:bodyPr/>
          <a:lstStyle>
            <a:lvl1pPr>
              <a:defRPr/>
            </a:lvl1pPr>
          </a:lstStyle>
          <a:p>
            <a:pPr>
              <a:defRPr/>
            </a:pPr>
            <a:fld id="{6772514C-F70C-4AEB-8C94-E4CDC5EE7822}"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0455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3" name="Rectangle 5"/>
          <p:cNvSpPr>
            <a:spLocks noGrp="1" noChangeArrowheads="1"/>
          </p:cNvSpPr>
          <p:nvPr>
            <p:ph type="sldNum" sz="quarter" idx="11"/>
          </p:nvPr>
        </p:nvSpPr>
        <p:spPr>
          <a:ln/>
        </p:spPr>
        <p:txBody>
          <a:bodyPr/>
          <a:lstStyle>
            <a:lvl1pPr>
              <a:defRPr/>
            </a:lvl1pPr>
          </a:lstStyle>
          <a:p>
            <a:pPr>
              <a:defRPr/>
            </a:pPr>
            <a:fld id="{6811AEA9-389A-4888-AF5E-0F36D95D57E3}"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63137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6" name="Rectangle 5"/>
          <p:cNvSpPr>
            <a:spLocks noGrp="1" noChangeArrowheads="1"/>
          </p:cNvSpPr>
          <p:nvPr>
            <p:ph type="sldNum" sz="quarter" idx="11"/>
          </p:nvPr>
        </p:nvSpPr>
        <p:spPr>
          <a:ln/>
        </p:spPr>
        <p:txBody>
          <a:bodyPr/>
          <a:lstStyle>
            <a:lvl1pPr>
              <a:defRPr/>
            </a:lvl1pPr>
          </a:lstStyle>
          <a:p>
            <a:pPr>
              <a:defRPr/>
            </a:pPr>
            <a:fld id="{487C723D-FA52-4730-A313-FA59E9F4A59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74706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6" name="Rectangle 5"/>
          <p:cNvSpPr>
            <a:spLocks noGrp="1" noChangeArrowheads="1"/>
          </p:cNvSpPr>
          <p:nvPr>
            <p:ph type="sldNum" sz="quarter" idx="11"/>
          </p:nvPr>
        </p:nvSpPr>
        <p:spPr>
          <a:ln/>
        </p:spPr>
        <p:txBody>
          <a:bodyPr/>
          <a:lstStyle>
            <a:lvl1pPr>
              <a:defRPr/>
            </a:lvl1pPr>
          </a:lstStyle>
          <a:p>
            <a:pPr>
              <a:defRPr/>
            </a:pPr>
            <a:fld id="{B24DD9FD-E6B2-4F70-98D0-A3653F5E51C5}"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17622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752600" y="57150"/>
            <a:ext cx="7339013" cy="108585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3076" name="Rectangle 4"/>
          <p:cNvSpPr>
            <a:spLocks noGrp="1" noChangeArrowheads="1"/>
          </p:cNvSpPr>
          <p:nvPr>
            <p:ph type="ftr" sz="quarter" idx="3"/>
          </p:nvPr>
        </p:nvSpPr>
        <p:spPr bwMode="auto">
          <a:xfrm>
            <a:off x="3810000" y="6486525"/>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atin typeface="+mn-lt"/>
              </a:defRPr>
            </a:lvl1pPr>
          </a:lstStyle>
          <a:p>
            <a:pPr fontAlgn="base">
              <a:spcBef>
                <a:spcPct val="0"/>
              </a:spcBef>
              <a:spcAft>
                <a:spcPct val="0"/>
              </a:spcAft>
              <a:defRPr/>
            </a:pPr>
            <a:r>
              <a:rPr lang="en-US" dirty="0">
                <a:solidFill>
                  <a:prstClr val="black"/>
                </a:solidFill>
              </a:rPr>
              <a:t>Copyright 2006 Jack M. Kaplan &amp; Anthony C. Warren</a:t>
            </a:r>
          </a:p>
        </p:txBody>
      </p:sp>
      <p:sp>
        <p:nvSpPr>
          <p:cNvPr id="3077" name="Rectangle 5"/>
          <p:cNvSpPr>
            <a:spLocks noGrp="1" noChangeArrowheads="1"/>
          </p:cNvSpPr>
          <p:nvPr>
            <p:ph type="sldNum" sz="quarter" idx="4"/>
          </p:nvPr>
        </p:nvSpPr>
        <p:spPr bwMode="auto">
          <a:xfrm>
            <a:off x="8320088" y="641985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smtClean="0">
                <a:latin typeface="Times New Roman" pitchFamily="18" charset="0"/>
              </a:defRPr>
            </a:lvl1pPr>
          </a:lstStyle>
          <a:p>
            <a:pPr fontAlgn="base">
              <a:spcBef>
                <a:spcPct val="0"/>
              </a:spcBef>
              <a:spcAft>
                <a:spcPct val="0"/>
              </a:spcAft>
              <a:defRPr/>
            </a:pPr>
            <a:fld id="{5C3D0753-DD4D-47E3-B154-3D54A522D10D}" type="slidenum">
              <a:rPr lang="en-US">
                <a:solidFill>
                  <a:prstClr val="black"/>
                </a:solidFill>
              </a:rPr>
              <a:pPr fontAlgn="base">
                <a:spcBef>
                  <a:spcPct val="0"/>
                </a:spcBef>
                <a:spcAft>
                  <a:spcPct val="0"/>
                </a:spcAft>
                <a:defRPr/>
              </a:pPr>
              <a:t>‹#›</a:t>
            </a:fld>
            <a:endParaRPr lang="en-US" dirty="0">
              <a:solidFill>
                <a:prstClr val="black"/>
              </a:solidFill>
            </a:endParaRPr>
          </a:p>
        </p:txBody>
      </p:sp>
      <p:sp>
        <p:nvSpPr>
          <p:cNvPr id="1030" name="Rectangle 6"/>
          <p:cNvSpPr>
            <a:spLocks noGrp="1" noChangeArrowheads="1"/>
          </p:cNvSpPr>
          <p:nvPr>
            <p:ph type="body" idx="1"/>
          </p:nvPr>
        </p:nvSpPr>
        <p:spPr bwMode="auto">
          <a:xfrm>
            <a:off x="1676400" y="1524000"/>
            <a:ext cx="72390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6990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0" fontAlgn="base" hangingPunct="0">
        <a:spcBef>
          <a:spcPct val="0"/>
        </a:spcBef>
        <a:spcAft>
          <a:spcPct val="0"/>
        </a:spcAft>
        <a:defRPr sz="4400" b="1">
          <a:solidFill>
            <a:srgbClr val="FF0000"/>
          </a:solidFill>
          <a:latin typeface="+mn-lt"/>
          <a:ea typeface="+mj-ea"/>
          <a:cs typeface="+mj-cs"/>
        </a:defRPr>
      </a:lvl1pPr>
      <a:lvl2pPr algn="ctr" rtl="0" eaLnBrk="0" fontAlgn="base" hangingPunct="0">
        <a:spcBef>
          <a:spcPct val="0"/>
        </a:spcBef>
        <a:spcAft>
          <a:spcPct val="0"/>
        </a:spcAft>
        <a:defRPr sz="3600" b="1">
          <a:solidFill>
            <a:srgbClr val="FF0000"/>
          </a:solidFill>
          <a:latin typeface="Comic Sans MS" pitchFamily="66" charset="0"/>
        </a:defRPr>
      </a:lvl2pPr>
      <a:lvl3pPr algn="ctr" rtl="0" eaLnBrk="0" fontAlgn="base" hangingPunct="0">
        <a:spcBef>
          <a:spcPct val="0"/>
        </a:spcBef>
        <a:spcAft>
          <a:spcPct val="0"/>
        </a:spcAft>
        <a:defRPr sz="3600" b="1">
          <a:solidFill>
            <a:srgbClr val="FF0000"/>
          </a:solidFill>
          <a:latin typeface="Comic Sans MS" pitchFamily="66" charset="0"/>
        </a:defRPr>
      </a:lvl3pPr>
      <a:lvl4pPr algn="ctr" rtl="0" eaLnBrk="0" fontAlgn="base" hangingPunct="0">
        <a:spcBef>
          <a:spcPct val="0"/>
        </a:spcBef>
        <a:spcAft>
          <a:spcPct val="0"/>
        </a:spcAft>
        <a:defRPr sz="3600" b="1">
          <a:solidFill>
            <a:srgbClr val="FF0000"/>
          </a:solidFill>
          <a:latin typeface="Comic Sans MS" pitchFamily="66" charset="0"/>
        </a:defRPr>
      </a:lvl4pPr>
      <a:lvl5pPr algn="ctr" rtl="0" eaLnBrk="0" fontAlgn="base" hangingPunct="0">
        <a:spcBef>
          <a:spcPct val="0"/>
        </a:spcBef>
        <a:spcAft>
          <a:spcPct val="0"/>
        </a:spcAft>
        <a:defRPr sz="3600" b="1">
          <a:solidFill>
            <a:srgbClr val="FF0000"/>
          </a:solidFill>
          <a:latin typeface="Comic Sans MS" pitchFamily="66" charset="0"/>
        </a:defRPr>
      </a:lvl5pPr>
      <a:lvl6pPr marL="457200" algn="ctr" rtl="0" fontAlgn="base">
        <a:spcBef>
          <a:spcPct val="0"/>
        </a:spcBef>
        <a:spcAft>
          <a:spcPct val="0"/>
        </a:spcAft>
        <a:defRPr sz="3600" b="1">
          <a:solidFill>
            <a:srgbClr val="FF0000"/>
          </a:solidFill>
          <a:latin typeface="Comic Sans MS" pitchFamily="66" charset="0"/>
        </a:defRPr>
      </a:lvl6pPr>
      <a:lvl7pPr marL="914400" algn="ctr" rtl="0" fontAlgn="base">
        <a:spcBef>
          <a:spcPct val="0"/>
        </a:spcBef>
        <a:spcAft>
          <a:spcPct val="0"/>
        </a:spcAft>
        <a:defRPr sz="3600" b="1">
          <a:solidFill>
            <a:srgbClr val="FF0000"/>
          </a:solidFill>
          <a:latin typeface="Comic Sans MS" pitchFamily="66" charset="0"/>
        </a:defRPr>
      </a:lvl7pPr>
      <a:lvl8pPr marL="1371600" algn="ctr" rtl="0" fontAlgn="base">
        <a:spcBef>
          <a:spcPct val="0"/>
        </a:spcBef>
        <a:spcAft>
          <a:spcPct val="0"/>
        </a:spcAft>
        <a:defRPr sz="3600" b="1">
          <a:solidFill>
            <a:srgbClr val="FF0000"/>
          </a:solidFill>
          <a:latin typeface="Comic Sans MS" pitchFamily="66" charset="0"/>
        </a:defRPr>
      </a:lvl8pPr>
      <a:lvl9pPr marL="1828800" algn="ctr" rtl="0" fontAlgn="base">
        <a:spcBef>
          <a:spcPct val="0"/>
        </a:spcBef>
        <a:spcAft>
          <a:spcPct val="0"/>
        </a:spcAft>
        <a:defRPr sz="3600" b="1">
          <a:solidFill>
            <a:srgbClr val="FF0000"/>
          </a:solidFill>
          <a:latin typeface="Comic Sans MS" pitchFamily="66"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SzPct val="100000"/>
        <a:buChar char="–"/>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SzPct val="100000"/>
        <a:buChar char="•"/>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SzPct val="100000"/>
        <a:buChar char="–"/>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SzPct val="100000"/>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SzPct val="100000"/>
        <a:buChar char="•"/>
        <a:defRPr sz="2000">
          <a:solidFill>
            <a:schemeClr val="tx1"/>
          </a:solidFill>
          <a:latin typeface="+mn-lt"/>
        </a:defRPr>
      </a:lvl6pPr>
      <a:lvl7pPr marL="2971800" indent="-228600" algn="l" rtl="0" fontAlgn="base">
        <a:spcBef>
          <a:spcPct val="20000"/>
        </a:spcBef>
        <a:spcAft>
          <a:spcPct val="0"/>
        </a:spcAft>
        <a:buSzPct val="100000"/>
        <a:buChar char="•"/>
        <a:defRPr sz="2000">
          <a:solidFill>
            <a:schemeClr val="tx1"/>
          </a:solidFill>
          <a:latin typeface="+mn-lt"/>
        </a:defRPr>
      </a:lvl7pPr>
      <a:lvl8pPr marL="3429000" indent="-228600" algn="l" rtl="0" fontAlgn="base">
        <a:spcBef>
          <a:spcPct val="20000"/>
        </a:spcBef>
        <a:spcAft>
          <a:spcPct val="0"/>
        </a:spcAft>
        <a:buSzPct val="100000"/>
        <a:buChar char="•"/>
        <a:defRPr sz="2000">
          <a:solidFill>
            <a:schemeClr val="tx1"/>
          </a:solidFill>
          <a:latin typeface="+mn-lt"/>
        </a:defRPr>
      </a:lvl8pPr>
      <a:lvl9pPr marL="3886200" indent="-228600" algn="l" rtl="0" fontAlgn="base">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bwMode="auto">
          <a:xfrm>
            <a:off x="685800" y="2130425"/>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r>
              <a:rPr lang="en-GB" altLang="en-US" dirty="0">
                <a:latin typeface="Arial" charset="0"/>
              </a:rPr>
            </a:br>
            <a:endParaRPr lang="en-GB" altLang="en-US" dirty="0">
              <a:latin typeface="Arial" charset="0"/>
            </a:endParaRPr>
          </a:p>
        </p:txBody>
      </p:sp>
      <p:sp>
        <p:nvSpPr>
          <p:cNvPr id="4099" name="Rectangle 5"/>
          <p:cNvSpPr>
            <a:spLocks noGrp="1" noChangeArrowheads="1"/>
          </p:cNvSpPr>
          <p:nvPr>
            <p:ph type="subTitle" idx="4294967295"/>
          </p:nvPr>
        </p:nvSpPr>
        <p:spPr bwMode="auto">
          <a:xfrm>
            <a:off x="395536" y="1988840"/>
            <a:ext cx="8136904" cy="45119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Tx/>
              <a:buNone/>
            </a:pPr>
            <a:endParaRPr lang="en-GB" altLang="en-US" sz="2800" dirty="0">
              <a:latin typeface="Arial" charset="0"/>
            </a:endParaRPr>
          </a:p>
          <a:p>
            <a:pPr marL="0" indent="0" algn="ctr" eaLnBrk="1" hangingPunct="1">
              <a:lnSpc>
                <a:spcPct val="80000"/>
              </a:lnSpc>
              <a:buFontTx/>
              <a:buNone/>
            </a:pPr>
            <a:endParaRPr lang="en-GB" altLang="en-US" sz="3000" b="1" dirty="0">
              <a:solidFill>
                <a:srgbClr val="FF0000"/>
              </a:solidFill>
              <a:latin typeface="Arial" charset="0"/>
            </a:endParaRPr>
          </a:p>
          <a:p>
            <a:pPr marL="0" indent="0" algn="ctr" eaLnBrk="1" hangingPunct="1">
              <a:lnSpc>
                <a:spcPct val="80000"/>
              </a:lnSpc>
              <a:buFontTx/>
              <a:buNone/>
            </a:pPr>
            <a:endParaRPr lang="en-GB" altLang="en-US" sz="3000" b="1" dirty="0">
              <a:solidFill>
                <a:srgbClr val="FF0000"/>
              </a:solidFill>
              <a:latin typeface="Arial" charset="0"/>
            </a:endParaRPr>
          </a:p>
          <a:p>
            <a:pPr marL="0" indent="0" algn="ctr" eaLnBrk="1" hangingPunct="1">
              <a:lnSpc>
                <a:spcPct val="80000"/>
              </a:lnSpc>
              <a:buFontTx/>
              <a:buNone/>
            </a:pPr>
            <a:r>
              <a:rPr lang="en-GB" altLang="en-US" sz="3000" b="1" dirty="0">
                <a:solidFill>
                  <a:srgbClr val="00B0F0"/>
                </a:solidFill>
                <a:latin typeface="Arial" charset="0"/>
              </a:rPr>
              <a:t>Understanding and </a:t>
            </a:r>
            <a:r>
              <a:rPr lang="en-GB" altLang="en-US" sz="3000" b="1" dirty="0" err="1">
                <a:solidFill>
                  <a:srgbClr val="00B0F0"/>
                </a:solidFill>
                <a:latin typeface="Arial" charset="0"/>
              </a:rPr>
              <a:t>Modeling</a:t>
            </a:r>
            <a:r>
              <a:rPr lang="en-GB" altLang="en-US" sz="3000" b="1" dirty="0">
                <a:solidFill>
                  <a:srgbClr val="00B0F0"/>
                </a:solidFill>
                <a:latin typeface="Arial" charset="0"/>
              </a:rPr>
              <a:t> Trajectories in the Social Sciences</a:t>
            </a:r>
          </a:p>
          <a:p>
            <a:pPr marL="0" indent="0" algn="ctr" eaLnBrk="1" hangingPunct="1">
              <a:lnSpc>
                <a:spcPct val="80000"/>
              </a:lnSpc>
              <a:buFontTx/>
              <a:buNone/>
            </a:pPr>
            <a:endParaRPr lang="en-GB" altLang="en-US" sz="3000" b="1" dirty="0">
              <a:solidFill>
                <a:srgbClr val="00B0F0"/>
              </a:solidFill>
              <a:latin typeface="Arial" charset="0"/>
            </a:endParaRPr>
          </a:p>
          <a:p>
            <a:pPr marL="0" indent="0" algn="ctr" eaLnBrk="1" hangingPunct="1">
              <a:lnSpc>
                <a:spcPct val="80000"/>
              </a:lnSpc>
              <a:buFontTx/>
              <a:buNone/>
            </a:pPr>
            <a:r>
              <a:rPr lang="en-GB" altLang="en-US" sz="2200" b="1" dirty="0">
                <a:solidFill>
                  <a:srgbClr val="00B0F0"/>
                </a:solidFill>
                <a:latin typeface="Arial" charset="0"/>
              </a:rPr>
              <a:t>2024-06-05</a:t>
            </a:r>
          </a:p>
          <a:p>
            <a:pPr marL="0" indent="0" algn="ctr" eaLnBrk="1" hangingPunct="1">
              <a:lnSpc>
                <a:spcPct val="80000"/>
              </a:lnSpc>
              <a:buFontTx/>
              <a:buNone/>
            </a:pPr>
            <a:r>
              <a:rPr lang="en-GB" altLang="en-US" sz="2200" b="1" dirty="0">
                <a:solidFill>
                  <a:srgbClr val="00B0F0"/>
                </a:solidFill>
                <a:latin typeface="Arial" charset="0"/>
              </a:rPr>
              <a:t>Dr Diarmuid McDonnell</a:t>
            </a:r>
          </a:p>
          <a:p>
            <a:pPr marL="0" indent="0" algn="ctr" eaLnBrk="1" hangingPunct="1">
              <a:lnSpc>
                <a:spcPct val="80000"/>
              </a:lnSpc>
              <a:buFontTx/>
              <a:buNone/>
            </a:pPr>
            <a:r>
              <a:rPr lang="en-GB" altLang="en-US" sz="2200" b="1" dirty="0">
                <a:solidFill>
                  <a:srgbClr val="00B0F0"/>
                </a:solidFill>
                <a:latin typeface="Arial" charset="0"/>
              </a:rPr>
              <a:t>SGSSS Summer School 2024</a:t>
            </a:r>
            <a:endParaRPr lang="en-GB" altLang="en-US" sz="2200" b="1" dirty="0">
              <a:latin typeface="Arial" charset="0"/>
            </a:endParaRPr>
          </a:p>
        </p:txBody>
      </p:sp>
    </p:spTree>
    <p:extLst>
      <p:ext uri="{BB962C8B-B14F-4D97-AF65-F5344CB8AC3E}">
        <p14:creationId xmlns:p14="http://schemas.microsoft.com/office/powerpoint/2010/main" val="289691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Growth-curve Models</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Growth-curve models can estimate:</a:t>
            </a:r>
          </a:p>
          <a:p>
            <a:pPr marL="342900" indent="-342900" algn="l">
              <a:lnSpc>
                <a:spcPct val="150000"/>
              </a:lnSpc>
              <a:buFont typeface="Arial" panose="020B0604020202020204" pitchFamily="34" charset="0"/>
              <a:buChar char="•"/>
            </a:pPr>
            <a:r>
              <a:rPr lang="en-GB" sz="2400" dirty="0"/>
              <a:t>Average level at beginning of period (baseline)</a:t>
            </a:r>
          </a:p>
          <a:p>
            <a:pPr marL="342900" indent="-342900" algn="l">
              <a:lnSpc>
                <a:spcPct val="150000"/>
              </a:lnSpc>
              <a:buFont typeface="Arial" panose="020B0604020202020204" pitchFamily="34" charset="0"/>
              <a:buChar char="•"/>
            </a:pPr>
            <a:r>
              <a:rPr lang="en-GB" sz="2400" dirty="0"/>
              <a:t>Average change over time</a:t>
            </a:r>
          </a:p>
          <a:p>
            <a:pPr marL="342900" indent="-342900" algn="l">
              <a:lnSpc>
                <a:spcPct val="150000"/>
              </a:lnSpc>
              <a:buFont typeface="Arial" panose="020B0604020202020204" pitchFamily="34" charset="0"/>
              <a:buChar char="•"/>
            </a:pPr>
            <a:r>
              <a:rPr lang="en-GB" sz="2400" dirty="0"/>
              <a:t>Correlation between level and change</a:t>
            </a:r>
          </a:p>
          <a:p>
            <a:pPr marL="342900" indent="-342900" algn="l">
              <a:lnSpc>
                <a:spcPct val="150000"/>
              </a:lnSpc>
              <a:buFont typeface="Arial" panose="020B0604020202020204" pitchFamily="34" charset="0"/>
              <a:buChar char="•"/>
            </a:pPr>
            <a:r>
              <a:rPr lang="en-GB" sz="2400" dirty="0"/>
              <a:t>Variation around baseline</a:t>
            </a:r>
          </a:p>
          <a:p>
            <a:pPr marL="342900" indent="-342900" algn="l">
              <a:lnSpc>
                <a:spcPct val="150000"/>
              </a:lnSpc>
              <a:buFont typeface="Arial" panose="020B0604020202020204" pitchFamily="34" charset="0"/>
              <a:buChar char="•"/>
            </a:pPr>
            <a:r>
              <a:rPr lang="en-GB" sz="2400" dirty="0"/>
              <a:t>Variation around change</a:t>
            </a:r>
          </a:p>
          <a:p>
            <a:pPr marL="342900" indent="-342900" algn="l">
              <a:lnSpc>
                <a:spcPct val="150000"/>
              </a:lnSpc>
              <a:buFont typeface="Arial" panose="020B0604020202020204" pitchFamily="34" charset="0"/>
              <a:buChar char="•"/>
            </a:pPr>
            <a:r>
              <a:rPr lang="en-GB" sz="2400" dirty="0"/>
              <a:t>Predictors of baseline and change</a:t>
            </a:r>
          </a:p>
          <a:p>
            <a:pPr algn="l">
              <a:lnSpc>
                <a:spcPct val="150000"/>
              </a:lnSpc>
            </a:pPr>
            <a:endParaRPr lang="en-GB" sz="2400" dirty="0"/>
          </a:p>
        </p:txBody>
      </p:sp>
    </p:spTree>
    <p:extLst>
      <p:ext uri="{BB962C8B-B14F-4D97-AF65-F5344CB8AC3E}">
        <p14:creationId xmlns:p14="http://schemas.microsoft.com/office/powerpoint/2010/main" val="407700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Extensions and Considerations</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i="1" dirty="0"/>
              <a:t>Unbalanced data</a:t>
            </a:r>
            <a:r>
              <a:rPr lang="en-GB" sz="2400" dirty="0"/>
              <a:t> = units are not observed the same number of times / at the same times.</a:t>
            </a:r>
          </a:p>
          <a:p>
            <a:pPr algn="l">
              <a:lnSpc>
                <a:spcPct val="150000"/>
              </a:lnSpc>
            </a:pPr>
            <a:r>
              <a:rPr lang="en-GB" sz="2400" i="1" dirty="0"/>
              <a:t>Functional form = </a:t>
            </a:r>
            <a:r>
              <a:rPr lang="en-GB" sz="2400" dirty="0"/>
              <a:t>is change a linear / curvilinear process?</a:t>
            </a:r>
            <a:endParaRPr lang="en-GB" sz="2400" i="1" dirty="0"/>
          </a:p>
          <a:p>
            <a:pPr algn="l">
              <a:lnSpc>
                <a:spcPct val="150000"/>
              </a:lnSpc>
            </a:pPr>
            <a:r>
              <a:rPr lang="en-GB" sz="2400" i="1" dirty="0"/>
              <a:t>Autocorrelation</a:t>
            </a:r>
            <a:r>
              <a:rPr lang="en-GB" sz="2400" dirty="0"/>
              <a:t> = differences from expected values are probably correlated over time.</a:t>
            </a:r>
          </a:p>
          <a:p>
            <a:pPr algn="l">
              <a:lnSpc>
                <a:spcPct val="150000"/>
              </a:lnSpc>
            </a:pPr>
            <a:r>
              <a:rPr lang="en-GB" sz="2400" i="1" dirty="0"/>
              <a:t>Variance functions</a:t>
            </a:r>
            <a:r>
              <a:rPr lang="en-GB" sz="2400" dirty="0"/>
              <a:t> = changes in variance over time.</a:t>
            </a:r>
          </a:p>
          <a:p>
            <a:pPr algn="l">
              <a:lnSpc>
                <a:spcPct val="150000"/>
              </a:lnSpc>
            </a:pPr>
            <a:r>
              <a:rPr lang="en-GB" sz="2400" i="1" dirty="0"/>
              <a:t>Binary / count outcomes </a:t>
            </a:r>
            <a:r>
              <a:rPr lang="en-GB" sz="2400" dirty="0"/>
              <a:t>= estimating logistic or count regression models.</a:t>
            </a:r>
            <a:endParaRPr lang="en-GB" sz="2400" i="1" dirty="0"/>
          </a:p>
        </p:txBody>
      </p:sp>
    </p:spTree>
    <p:extLst>
      <p:ext uri="{BB962C8B-B14F-4D97-AF65-F5344CB8AC3E}">
        <p14:creationId xmlns:p14="http://schemas.microsoft.com/office/powerpoint/2010/main" val="6182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2"/>
            <a:ext cx="7889530" cy="552694"/>
          </a:xfrm>
        </p:spPr>
        <p:txBody>
          <a:bodyPr/>
          <a:lstStyle/>
          <a:p>
            <a:r>
              <a:rPr lang="en-GB" sz="4000" dirty="0"/>
              <a:t>Questions and Comments</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340768"/>
            <a:ext cx="8143932" cy="5302942"/>
          </a:xfrm>
        </p:spPr>
        <p:txBody>
          <a:bodyPr/>
          <a:lstStyle/>
          <a:p>
            <a:pPr algn="just">
              <a:lnSpc>
                <a:spcPct val="150000"/>
              </a:lnSpc>
            </a:pPr>
            <a:endParaRPr lang="en-GB" sz="2200" dirty="0">
              <a:latin typeface="+mn-lt"/>
            </a:endParaRPr>
          </a:p>
        </p:txBody>
      </p:sp>
    </p:spTree>
    <p:extLst>
      <p:ext uri="{BB962C8B-B14F-4D97-AF65-F5344CB8AC3E}">
        <p14:creationId xmlns:p14="http://schemas.microsoft.com/office/powerpoint/2010/main" val="22247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Outline</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marL="457200" indent="-457200" algn="l">
              <a:lnSpc>
                <a:spcPct val="150000"/>
              </a:lnSpc>
              <a:buFont typeface="+mj-lt"/>
              <a:buAutoNum type="arabicPeriod"/>
            </a:pPr>
            <a:r>
              <a:rPr lang="en-GB" sz="2400" dirty="0"/>
              <a:t>Recap of statistical </a:t>
            </a:r>
            <a:r>
              <a:rPr lang="en-GB" sz="2400" dirty="0" err="1"/>
              <a:t>modeling</a:t>
            </a:r>
            <a:endParaRPr lang="en-GB" sz="2400" dirty="0"/>
          </a:p>
          <a:p>
            <a:pPr marL="457200" indent="-457200" algn="l">
              <a:lnSpc>
                <a:spcPct val="150000"/>
              </a:lnSpc>
              <a:buFont typeface="+mj-lt"/>
              <a:buAutoNum type="arabicPeriod"/>
            </a:pPr>
            <a:r>
              <a:rPr lang="en-GB" sz="2400" dirty="0"/>
              <a:t>Multilevel statistical </a:t>
            </a:r>
            <a:r>
              <a:rPr lang="en-GB" sz="2400" dirty="0" err="1"/>
              <a:t>modeling</a:t>
            </a:r>
            <a:endParaRPr lang="en-GB" sz="2400" dirty="0"/>
          </a:p>
          <a:p>
            <a:pPr marL="457200" indent="-457200" algn="l">
              <a:lnSpc>
                <a:spcPct val="150000"/>
              </a:lnSpc>
              <a:buFont typeface="+mj-lt"/>
              <a:buAutoNum type="arabicPeriod"/>
            </a:pPr>
            <a:r>
              <a:rPr lang="en-GB" sz="2400" dirty="0"/>
              <a:t>Growth-curve models</a:t>
            </a:r>
          </a:p>
          <a:p>
            <a:pPr marL="457200" indent="-457200" algn="l">
              <a:lnSpc>
                <a:spcPct val="150000"/>
              </a:lnSpc>
              <a:buFont typeface="+mj-lt"/>
              <a:buAutoNum type="arabicPeriod"/>
            </a:pPr>
            <a:r>
              <a:rPr lang="en-GB" sz="2400" dirty="0"/>
              <a:t>Examples</a:t>
            </a:r>
          </a:p>
          <a:p>
            <a:pPr marL="457200" indent="-457200" algn="l">
              <a:lnSpc>
                <a:spcPct val="150000"/>
              </a:lnSpc>
              <a:buFont typeface="+mj-lt"/>
              <a:buAutoNum type="arabicPeriod"/>
            </a:pPr>
            <a:r>
              <a:rPr lang="en-GB" sz="2400" dirty="0"/>
              <a:t>Extensions</a:t>
            </a:r>
          </a:p>
          <a:p>
            <a:pPr algn="l">
              <a:lnSpc>
                <a:spcPct val="150000"/>
              </a:lnSpc>
            </a:pPr>
            <a:endParaRPr lang="en-GB" sz="2400" dirty="0"/>
          </a:p>
        </p:txBody>
      </p:sp>
    </p:spTree>
    <p:extLst>
      <p:ext uri="{BB962C8B-B14F-4D97-AF65-F5344CB8AC3E}">
        <p14:creationId xmlns:p14="http://schemas.microsoft.com/office/powerpoint/2010/main" val="346524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Statistical </a:t>
            </a:r>
            <a:r>
              <a:rPr lang="en-GB" sz="4000" dirty="0" err="1">
                <a:latin typeface="Arial" panose="020B0604020202020204" pitchFamily="34" charset="0"/>
                <a:cs typeface="Arial" panose="020B0604020202020204" pitchFamily="34" charset="0"/>
              </a:rPr>
              <a:t>Modeling</a:t>
            </a:r>
            <a:endParaRPr lang="en-GB"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5445224"/>
                <a:ext cx="8143932" cy="1198486"/>
              </a:xfrm>
            </p:spPr>
            <p:txBody>
              <a:bodyPr/>
              <a:lstStyle/>
              <a:p>
                <a:pPr algn="l">
                  <a:lnSpc>
                    <a:spcPct val="150000"/>
                  </a:lnSpc>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rPr>
                            <m:t>0</m:t>
                          </m:r>
                        </m:sub>
                      </m:sSub>
                    </m:oMath>
                  </m:oMathPara>
                </a14:m>
                <a:endParaRPr lang="en-GB" sz="2400" dirty="0"/>
              </a:p>
            </p:txBody>
          </p:sp>
        </mc:Choice>
        <mc:Fallback xmlns="">
          <p:sp>
            <p:nvSpPr>
              <p:cNvPr id="3" name="Subtitle 2">
                <a:extLst>
                  <a:ext uri="{FF2B5EF4-FFF2-40B4-BE49-F238E27FC236}">
                    <a16:creationId xmlns:a16="http://schemas.microsoft.com/office/drawing/2014/main" id="{51671955-1BAF-429E-916D-F54BA86ABBAC}"/>
                  </a:ext>
                </a:extLst>
              </p:cNvPr>
              <p:cNvSpPr>
                <a:spLocks noGrp="1" noRot="1" noChangeAspect="1" noMove="1" noResize="1" noEditPoints="1" noAdjustHandles="1" noChangeArrowheads="1" noChangeShapeType="1" noTextEdit="1"/>
              </p:cNvSpPr>
              <p:nvPr>
                <p:ph type="subTitle" idx="1"/>
              </p:nvPr>
            </p:nvSpPr>
            <p:spPr>
              <a:xfrm>
                <a:off x="642910" y="5445224"/>
                <a:ext cx="8143932" cy="1198486"/>
              </a:xfrm>
              <a:blipFill>
                <a:blip r:embed="rId3"/>
                <a:stretch>
                  <a:fillRect/>
                </a:stretch>
              </a:blipFill>
            </p:spPr>
            <p:txBody>
              <a:bodyPr/>
              <a:lstStyle/>
              <a:p>
                <a:r>
                  <a:rPr lang="en-GB">
                    <a:noFill/>
                  </a:rPr>
                  <a:t> </a:t>
                </a:r>
              </a:p>
            </p:txBody>
          </p:sp>
        </mc:Fallback>
      </mc:AlternateContent>
      <p:pic>
        <p:nvPicPr>
          <p:cNvPr id="5" name="Picture 4" descr="A graph with blue dots&#10;&#10;Description automatically generated">
            <a:extLst>
              <a:ext uri="{FF2B5EF4-FFF2-40B4-BE49-F238E27FC236}">
                <a16:creationId xmlns:a16="http://schemas.microsoft.com/office/drawing/2014/main" id="{2354D3F5-98BF-C03D-DFD1-E9FC26D1B2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000" y="1268736"/>
            <a:ext cx="6480000" cy="4320527"/>
          </a:xfrm>
          <a:prstGeom prst="rect">
            <a:avLst/>
          </a:prstGeom>
        </p:spPr>
      </p:pic>
    </p:spTree>
    <p:extLst>
      <p:ext uri="{BB962C8B-B14F-4D97-AF65-F5344CB8AC3E}">
        <p14:creationId xmlns:p14="http://schemas.microsoft.com/office/powerpoint/2010/main" val="352889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Statistical </a:t>
            </a:r>
            <a:r>
              <a:rPr lang="en-GB" sz="4000" dirty="0" err="1">
                <a:latin typeface="Arial" panose="020B0604020202020204" pitchFamily="34" charset="0"/>
                <a:cs typeface="Arial" panose="020B0604020202020204" pitchFamily="34" charset="0"/>
              </a:rPr>
              <a:t>Modeling</a:t>
            </a:r>
            <a:endParaRPr lang="en-GB"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5445224"/>
                <a:ext cx="8143932" cy="1198486"/>
              </a:xfrm>
            </p:spPr>
            <p:txBody>
              <a:bodyPr/>
              <a:lstStyle/>
              <a:p>
                <a:pPr algn="l">
                  <a:lnSpc>
                    <a:spcPct val="150000"/>
                  </a:lnSpc>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𝑌</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0</m:t>
                          </m:r>
                        </m:sub>
                      </m:sSub>
                      <m:r>
                        <a:rPr lang="en-GB" sz="2400" b="0" i="0"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ea typeface="Cambria Math" panose="02040503050406030204" pitchFamily="18" charset="0"/>
                            </a:rPr>
                            <m:t>1 </m:t>
                          </m:r>
                        </m:sub>
                      </m:sSub>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𝑋</m:t>
                          </m:r>
                        </m:e>
                        <m:sub>
                          <m:r>
                            <a:rPr lang="en-GB" sz="2400" b="0" i="1" smtClean="0">
                              <a:latin typeface="Cambria Math" panose="02040503050406030204" pitchFamily="18" charset="0"/>
                            </a:rPr>
                            <m:t>𝑖</m:t>
                          </m:r>
                        </m:sub>
                      </m:sSub>
                    </m:oMath>
                  </m:oMathPara>
                </a14:m>
                <a:endParaRPr lang="en-GB" sz="2400" dirty="0"/>
              </a:p>
            </p:txBody>
          </p:sp>
        </mc:Choice>
        <mc:Fallback xmlns="">
          <p:sp>
            <p:nvSpPr>
              <p:cNvPr id="3" name="Subtitle 2">
                <a:extLst>
                  <a:ext uri="{FF2B5EF4-FFF2-40B4-BE49-F238E27FC236}">
                    <a16:creationId xmlns:a16="http://schemas.microsoft.com/office/drawing/2014/main" id="{51671955-1BAF-429E-916D-F54BA86ABBAC}"/>
                  </a:ext>
                </a:extLst>
              </p:cNvPr>
              <p:cNvSpPr>
                <a:spLocks noGrp="1" noRot="1" noChangeAspect="1" noMove="1" noResize="1" noEditPoints="1" noAdjustHandles="1" noChangeArrowheads="1" noChangeShapeType="1" noTextEdit="1"/>
              </p:cNvSpPr>
              <p:nvPr>
                <p:ph type="subTitle" idx="1"/>
              </p:nvPr>
            </p:nvSpPr>
            <p:spPr>
              <a:xfrm>
                <a:off x="642910" y="5445224"/>
                <a:ext cx="8143932" cy="1198486"/>
              </a:xfrm>
              <a:blipFill>
                <a:blip r:embed="rId3"/>
                <a:stretch>
                  <a:fillRect/>
                </a:stretch>
              </a:blipFill>
            </p:spPr>
            <p:txBody>
              <a:bodyPr/>
              <a:lstStyle/>
              <a:p>
                <a:r>
                  <a:rPr lang="en-GB">
                    <a:noFill/>
                  </a:rPr>
                  <a:t> </a:t>
                </a:r>
              </a:p>
            </p:txBody>
          </p:sp>
        </mc:Fallback>
      </mc:AlternateContent>
      <p:pic>
        <p:nvPicPr>
          <p:cNvPr id="6" name="Picture 5" descr="A graph with blue dots and a line&#10;&#10;Description automatically generated">
            <a:extLst>
              <a:ext uri="{FF2B5EF4-FFF2-40B4-BE49-F238E27FC236}">
                <a16:creationId xmlns:a16="http://schemas.microsoft.com/office/drawing/2014/main" id="{7792CFA7-D3A5-FCFC-28E3-2FF97D4D1C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876" y="1268736"/>
            <a:ext cx="6480000" cy="4320527"/>
          </a:xfrm>
          <a:prstGeom prst="rect">
            <a:avLst/>
          </a:prstGeom>
        </p:spPr>
      </p:pic>
    </p:spTree>
    <p:extLst>
      <p:ext uri="{BB962C8B-B14F-4D97-AF65-F5344CB8AC3E}">
        <p14:creationId xmlns:p14="http://schemas.microsoft.com/office/powerpoint/2010/main" val="35362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Substantive Example</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5445224"/>
            <a:ext cx="8143932" cy="1198486"/>
          </a:xfrm>
        </p:spPr>
        <p:txBody>
          <a:bodyPr/>
          <a:lstStyle/>
          <a:p>
            <a:pPr algn="l">
              <a:lnSpc>
                <a:spcPct val="150000"/>
              </a:lnSpc>
            </a:pPr>
            <a:endParaRPr lang="en-GB" sz="1600" dirty="0"/>
          </a:p>
        </p:txBody>
      </p:sp>
      <p:pic>
        <p:nvPicPr>
          <p:cNvPr id="5" name="Picture 4" descr="A white paper with black lines&#10;&#10;Description automatically generated">
            <a:extLst>
              <a:ext uri="{FF2B5EF4-FFF2-40B4-BE49-F238E27FC236}">
                <a16:creationId xmlns:a16="http://schemas.microsoft.com/office/drawing/2014/main" id="{8AB07D42-DA79-F28F-D329-EECDB8E592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2000250" y="357207"/>
            <a:ext cx="5143500" cy="6858000"/>
          </a:xfrm>
          <a:prstGeom prst="rect">
            <a:avLst/>
          </a:prstGeom>
        </p:spPr>
      </p:pic>
    </p:spTree>
    <p:extLst>
      <p:ext uri="{BB962C8B-B14F-4D97-AF65-F5344CB8AC3E}">
        <p14:creationId xmlns:p14="http://schemas.microsoft.com/office/powerpoint/2010/main" val="314764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err="1">
                <a:latin typeface="Arial" panose="020B0604020202020204" pitchFamily="34" charset="0"/>
                <a:cs typeface="Arial" panose="020B0604020202020204" pitchFamily="34" charset="0"/>
              </a:rPr>
              <a:t>Modeling</a:t>
            </a:r>
            <a:r>
              <a:rPr lang="en-GB" sz="4000" dirty="0">
                <a:latin typeface="Arial" panose="020B0604020202020204" pitchFamily="34" charset="0"/>
                <a:cs typeface="Arial" panose="020B0604020202020204" pitchFamily="34" charset="0"/>
              </a:rPr>
              <a:t> Framework</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Multilevel model (MLM) for change.</a:t>
            </a:r>
          </a:p>
          <a:p>
            <a:pPr algn="l">
              <a:lnSpc>
                <a:spcPct val="150000"/>
              </a:lnSpc>
            </a:pPr>
            <a:r>
              <a:rPr lang="en-GB" sz="2400" dirty="0"/>
              <a:t>​MLM respects and studies dependency in the data.</a:t>
            </a:r>
          </a:p>
          <a:p>
            <a:pPr algn="l">
              <a:lnSpc>
                <a:spcPct val="150000"/>
              </a:lnSpc>
            </a:pPr>
            <a:r>
              <a:rPr lang="en-GB" sz="2400" dirty="0"/>
              <a:t>Special interest lies in disentangling social processes operating at different levels of analysis.</a:t>
            </a:r>
          </a:p>
          <a:p>
            <a:pPr algn="l">
              <a:lnSpc>
                <a:spcPct val="150000"/>
              </a:lnSpc>
            </a:pPr>
            <a:r>
              <a:rPr lang="en-GB" sz="2400" dirty="0"/>
              <a:t>Data structures motivate the need for MLM.</a:t>
            </a:r>
          </a:p>
          <a:p>
            <a:pPr algn="l">
              <a:lnSpc>
                <a:spcPct val="150000"/>
              </a:lnSpc>
            </a:pPr>
            <a:r>
              <a:rPr lang="en-GB" sz="2400" dirty="0"/>
              <a:t>MLMs allow us to model the </a:t>
            </a:r>
            <a:r>
              <a:rPr lang="en-GB" sz="2400" i="1" dirty="0"/>
              <a:t>dependency</a:t>
            </a:r>
            <a:r>
              <a:rPr lang="en-GB" sz="2400" dirty="0"/>
              <a:t>, </a:t>
            </a:r>
            <a:r>
              <a:rPr lang="en-GB" sz="2400" i="1" dirty="0"/>
              <a:t>contextuality</a:t>
            </a:r>
            <a:r>
              <a:rPr lang="en-GB" sz="2400" dirty="0"/>
              <a:t> and </a:t>
            </a:r>
            <a:r>
              <a:rPr lang="en-GB" sz="2400" i="1" dirty="0"/>
              <a:t>heterogeneity </a:t>
            </a:r>
            <a:r>
              <a:rPr lang="en-GB" sz="2400" dirty="0"/>
              <a:t>in the data. (Leckie &amp; Browne, 2023)</a:t>
            </a:r>
          </a:p>
        </p:txBody>
      </p:sp>
    </p:spTree>
    <p:extLst>
      <p:ext uri="{BB962C8B-B14F-4D97-AF65-F5344CB8AC3E}">
        <p14:creationId xmlns:p14="http://schemas.microsoft.com/office/powerpoint/2010/main" val="411073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err="1">
                <a:latin typeface="Arial" panose="020B0604020202020204" pitchFamily="34" charset="0"/>
                <a:cs typeface="Arial" panose="020B0604020202020204" pitchFamily="34" charset="0"/>
              </a:rPr>
              <a:t>Modeling</a:t>
            </a:r>
            <a:r>
              <a:rPr lang="en-GB" sz="4000" dirty="0">
                <a:latin typeface="Arial" panose="020B0604020202020204" pitchFamily="34" charset="0"/>
                <a:cs typeface="Arial" panose="020B0604020202020204" pitchFamily="34" charset="0"/>
              </a:rPr>
              <a:t> Framework</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Longitudinal data are also multilevel:</a:t>
            </a:r>
          </a:p>
          <a:p>
            <a:pPr marL="342900" indent="-342900" algn="l">
              <a:lnSpc>
                <a:spcPct val="150000"/>
              </a:lnSpc>
              <a:buFont typeface="Arial" panose="020B0604020202020204" pitchFamily="34" charset="0"/>
              <a:buChar char="•"/>
            </a:pPr>
            <a:r>
              <a:rPr lang="en-GB" sz="2400" dirty="0"/>
              <a:t>Repeated measures within individuals</a:t>
            </a:r>
          </a:p>
          <a:p>
            <a:pPr marL="342900" indent="-342900" algn="l">
              <a:lnSpc>
                <a:spcPct val="150000"/>
              </a:lnSpc>
              <a:buFont typeface="Arial" panose="020B0604020202020204" pitchFamily="34" charset="0"/>
              <a:buChar char="•"/>
            </a:pPr>
            <a:r>
              <a:rPr lang="en-GB" sz="2400" dirty="0"/>
              <a:t>Waves within households</a:t>
            </a:r>
          </a:p>
          <a:p>
            <a:pPr marL="342900" indent="-342900" algn="l">
              <a:lnSpc>
                <a:spcPct val="150000"/>
              </a:lnSpc>
              <a:buFont typeface="Arial" panose="020B0604020202020204" pitchFamily="34" charset="0"/>
              <a:buChar char="•"/>
            </a:pPr>
            <a:r>
              <a:rPr lang="en-GB" sz="2400" dirty="0"/>
              <a:t>Years within countries</a:t>
            </a:r>
          </a:p>
          <a:p>
            <a:pPr algn="l">
              <a:lnSpc>
                <a:spcPct val="150000"/>
              </a:lnSpc>
            </a:pPr>
            <a:r>
              <a:rPr lang="en-GB" sz="2400" dirty="0"/>
              <a:t>Growth-curve models are concerned with differences in initial levels (i.e., intercepts) and growth rates (i.e., slopes). We want to use these models to describe growth and explain patterns in relation to relevant covariates.</a:t>
            </a:r>
          </a:p>
        </p:txBody>
      </p:sp>
    </p:spTree>
    <p:extLst>
      <p:ext uri="{BB962C8B-B14F-4D97-AF65-F5344CB8AC3E}">
        <p14:creationId xmlns:p14="http://schemas.microsoft.com/office/powerpoint/2010/main" val="234760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Growth-curve Models</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“Growth-curve models are a special case of random-coefficient models where it is the coefficient of time that varies randomly between subjects.” (Rabe-Hesketh &amp; </a:t>
            </a:r>
            <a:r>
              <a:rPr lang="en-GB" sz="2400" dirty="0" err="1"/>
              <a:t>Skrondal</a:t>
            </a:r>
            <a:r>
              <a:rPr lang="en-GB" sz="2400" dirty="0"/>
              <a:t>, 2021)</a:t>
            </a:r>
          </a:p>
          <a:p>
            <a:pPr algn="l">
              <a:lnSpc>
                <a:spcPct val="150000"/>
              </a:lnSpc>
            </a:pPr>
            <a:r>
              <a:rPr lang="en-GB" sz="2400" dirty="0"/>
              <a:t>“…the contemporary use of the term growth curve model typically refers to statistical methods that allow for the estimation of inter-individual variability in intra-individual patterns of change over time” (Curran et al., 2010)</a:t>
            </a:r>
          </a:p>
        </p:txBody>
      </p:sp>
    </p:spTree>
    <p:extLst>
      <p:ext uri="{BB962C8B-B14F-4D97-AF65-F5344CB8AC3E}">
        <p14:creationId xmlns:p14="http://schemas.microsoft.com/office/powerpoint/2010/main" val="64008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Growth-curve Models</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LEVEL 1		</a:t>
                </a:r>
                <a14:m>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𝑌</m:t>
                        </m:r>
                      </m:e>
                      <m:sub>
                        <m:r>
                          <a:rPr lang="en-GB" sz="2400" i="1">
                            <a:latin typeface="Cambria Math" panose="02040503050406030204" pitchFamily="18" charset="0"/>
                          </a:rPr>
                          <m:t>𝑖</m:t>
                        </m:r>
                        <m:r>
                          <a:rPr lang="en-US" sz="2400" b="0" i="1" smtClean="0">
                            <a:latin typeface="Cambria Math" panose="02040503050406030204" pitchFamily="18" charset="0"/>
                          </a:rPr>
                          <m:t>𝑡</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0</m:t>
                        </m:r>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𝑖𝑡</m:t>
                        </m:r>
                      </m:sub>
                    </m:sSub>
                  </m:oMath>
                </a14:m>
                <a:endParaRPr lang="en-GB" sz="2400" dirty="0"/>
              </a:p>
              <a:p>
                <a:pPr algn="l">
                  <a:lnSpc>
                    <a:spcPct val="150000"/>
                  </a:lnSpc>
                </a:pPr>
                <a:r>
                  <a:rPr lang="en-GB" sz="2400" dirty="0"/>
                  <a:t>LEVEL 2a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0</m:t>
                        </m:r>
                        <m:r>
                          <a:rPr lang="en-US"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𝛾</m:t>
                        </m:r>
                      </m:e>
                      <m:sub>
                        <m:r>
                          <a:rPr lang="en-GB"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𝜁</m:t>
                        </m:r>
                      </m:e>
                      <m: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sub>
                    </m:sSub>
                  </m:oMath>
                </a14:m>
                <a:endParaRPr lang="en-GB" sz="2400" dirty="0"/>
              </a:p>
              <a:p>
                <a:pPr algn="l">
                  <a:lnSpc>
                    <a:spcPct val="150000"/>
                  </a:lnSpc>
                </a:pPr>
                <a:r>
                  <a:rPr lang="en-GB" sz="2400" dirty="0"/>
                  <a:t>LEVEL 2b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𝜁</m:t>
                        </m:r>
                      </m:e>
                      <m:sub>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oMath>
                </a14:m>
                <a:endParaRPr lang="en-GB" sz="2400" dirty="0"/>
              </a:p>
              <a:p>
                <a:pPr algn="l">
                  <a:lnSpc>
                    <a:spcPct val="150000"/>
                  </a:lnSpc>
                </a:pPr>
                <a:endParaRPr lang="en-GB" sz="2400" dirty="0"/>
              </a:p>
              <a:p>
                <a:pPr algn="l">
                  <a:lnSpc>
                    <a:spcPct val="150000"/>
                  </a:lnSpc>
                </a:pPr>
                <a:r>
                  <a:rPr lang="en-GB" sz="2400" dirty="0"/>
                  <a:t>SINGLE EQ.		</a:t>
                </a:r>
                <a14:m>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𝑌</m:t>
                        </m:r>
                      </m:e>
                      <m:sub>
                        <m:r>
                          <a:rPr lang="en-GB" sz="2400" i="1">
                            <a:latin typeface="Cambria Math" panose="02040503050406030204" pitchFamily="18" charset="0"/>
                          </a:rPr>
                          <m:t>𝑖</m:t>
                        </m:r>
                        <m:r>
                          <a:rPr lang="en-US" sz="2400" i="1">
                            <a:latin typeface="Cambria Math" panose="02040503050406030204" pitchFamily="18" charset="0"/>
                          </a:rPr>
                          <m:t>𝑡</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US" sz="2400" b="0" i="1" smtClean="0">
                            <a:latin typeface="Cambria Math" panose="02040503050406030204" pitchFamily="18" charset="0"/>
                          </a:rPr>
                          <m:t>{</m:t>
                        </m:r>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0</m:t>
                        </m:r>
                      </m:sub>
                    </m:sSub>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𝑖𝑡</m:t>
                        </m:r>
                      </m:sub>
                    </m:sSub>
                    <m:r>
                      <a:rPr lang="en-US" sz="2400" b="0" i="1" smtClean="0">
                        <a:latin typeface="Cambria Math" panose="02040503050406030204" pitchFamily="18" charset="0"/>
                      </a:rPr>
                      <m:t>}</m:t>
                    </m:r>
                  </m:oMath>
                </a14:m>
                <a:endParaRPr lang="en-GB" sz="2400" dirty="0"/>
              </a:p>
            </p:txBody>
          </p:sp>
        </mc:Choice>
        <mc:Fallback>
          <p:sp>
            <p:nvSpPr>
              <p:cNvPr id="3" name="Subtitle 2">
                <a:extLst>
                  <a:ext uri="{FF2B5EF4-FFF2-40B4-BE49-F238E27FC236}">
                    <a16:creationId xmlns:a16="http://schemas.microsoft.com/office/drawing/2014/main" id="{51671955-1BAF-429E-916D-F54BA86ABBAC}"/>
                  </a:ext>
                </a:extLst>
              </p:cNvPr>
              <p:cNvSpPr>
                <a:spLocks noGrp="1" noRot="1" noChangeAspect="1" noMove="1" noResize="1" noEditPoints="1" noAdjustHandles="1" noChangeArrowheads="1" noChangeShapeType="1" noTextEdit="1"/>
              </p:cNvSpPr>
              <p:nvPr>
                <p:ph type="subTitle" idx="1"/>
              </p:nvPr>
            </p:nvSpPr>
            <p:spPr>
              <a:xfrm>
                <a:off x="642910" y="1268760"/>
                <a:ext cx="8143932" cy="5374950"/>
              </a:xfrm>
              <a:blipFill>
                <a:blip r:embed="rId3"/>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30679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Winwor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Winword">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nword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Winwo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Winword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Winwor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Winword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Winword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Winword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1818</TotalTime>
  <Words>973</Words>
  <Application>Microsoft Office PowerPoint</Application>
  <PresentationFormat>On-screen Show (4:3)</PresentationFormat>
  <Paragraphs>107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Comic Sans MS</vt:lpstr>
      <vt:lpstr>Times New Roman</vt:lpstr>
      <vt:lpstr>1_Winword</vt:lpstr>
      <vt:lpstr> </vt:lpstr>
      <vt:lpstr>Outline</vt:lpstr>
      <vt:lpstr>Statistical Modeling</vt:lpstr>
      <vt:lpstr>Statistical Modeling</vt:lpstr>
      <vt:lpstr>Substantive Example</vt:lpstr>
      <vt:lpstr>Modeling Framework</vt:lpstr>
      <vt:lpstr>Modeling Framework</vt:lpstr>
      <vt:lpstr>Growth-curve Models</vt:lpstr>
      <vt:lpstr>Growth-curve Models</vt:lpstr>
      <vt:lpstr>Growth-curve Models</vt:lpstr>
      <vt:lpstr>Extensions and Considerations</vt:lpstr>
      <vt:lpstr>Questions and Comments</vt:lpstr>
    </vt:vector>
  </TitlesOfParts>
  <Company>uws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Ideas</dc:title>
  <dc:creator>Dr. Dina Nziku</dc:creator>
  <cp:lastModifiedBy>Diarmuid McDonnell</cp:lastModifiedBy>
  <cp:revision>128</cp:revision>
  <cp:lastPrinted>2014-06-17T13:25:53Z</cp:lastPrinted>
  <dcterms:created xsi:type="dcterms:W3CDTF">2012-02-20T09:39:15Z</dcterms:created>
  <dcterms:modified xsi:type="dcterms:W3CDTF">2024-06-04T18:12:22Z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21a15a-c71d-40d3-b0cd-3b0ec0033fdd_Enabled">
    <vt:lpwstr>true</vt:lpwstr>
  </property>
  <property fmtid="{D5CDD505-2E9C-101B-9397-08002B2CF9AE}" pid="3" name="MSIP_Label_a321a15a-c71d-40d3-b0cd-3b0ec0033fdd_SetDate">
    <vt:lpwstr>2024-05-08T09:49:21Z</vt:lpwstr>
  </property>
  <property fmtid="{D5CDD505-2E9C-101B-9397-08002B2CF9AE}" pid="4" name="MSIP_Label_a321a15a-c71d-40d3-b0cd-3b0ec0033fdd_Method">
    <vt:lpwstr>Standard</vt:lpwstr>
  </property>
  <property fmtid="{D5CDD505-2E9C-101B-9397-08002B2CF9AE}" pid="5" name="MSIP_Label_a321a15a-c71d-40d3-b0cd-3b0ec0033fdd_Name">
    <vt:lpwstr>Restricted</vt:lpwstr>
  </property>
  <property fmtid="{D5CDD505-2E9C-101B-9397-08002B2CF9AE}" pid="6" name="MSIP_Label_a321a15a-c71d-40d3-b0cd-3b0ec0033fdd_SiteId">
    <vt:lpwstr>f89944b7-4a4e-4ea7-9156-3299f3411647</vt:lpwstr>
  </property>
  <property fmtid="{D5CDD505-2E9C-101B-9397-08002B2CF9AE}" pid="7" name="MSIP_Label_a321a15a-c71d-40d3-b0cd-3b0ec0033fdd_ActionId">
    <vt:lpwstr>a7158be2-84c3-4099-8dbe-5e8a544bf5f5</vt:lpwstr>
  </property>
  <property fmtid="{D5CDD505-2E9C-101B-9397-08002B2CF9AE}" pid="8" name="MSIP_Label_a321a15a-c71d-40d3-b0cd-3b0ec0033fdd_ContentBits">
    <vt:lpwstr>0</vt:lpwstr>
  </property>
</Properties>
</file>