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72" r:id="rId7"/>
    <p:sldId id="273" r:id="rId8"/>
    <p:sldId id="263" r:id="rId9"/>
    <p:sldId id="264" r:id="rId10"/>
    <p:sldId id="26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1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4F206-F89E-408F-AE17-5A26CF9F1299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3238-C462-461D-AA83-8FAD10D03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6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lsc.com/" TargetMode="External"/><Relationship Id="rId2" Type="http://schemas.openxmlformats.org/officeDocument/2006/relationships/hyperlink" Target="https://www.lsizh.ch/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hworld.com/" TargetMode="External"/><Relationship Id="rId5" Type="http://schemas.openxmlformats.org/officeDocument/2006/relationships/hyperlink" Target="https://www.languagecoursesuk.co.uk/" TargetMode="External"/><Relationship Id="rId4" Type="http://schemas.openxmlformats.org/officeDocument/2006/relationships/hyperlink" Target="https://www.langports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>
            <a:extLst>
              <a:ext uri="{FF2B5EF4-FFF2-40B4-BE49-F238E27FC236}">
                <a16:creationId xmlns:a16="http://schemas.microsoft.com/office/drawing/2014/main" id="{FCFEEB19-76F6-43E5-9541-BCF8E81CCE9A}"/>
              </a:ext>
            </a:extLst>
          </p:cNvPr>
          <p:cNvSpPr txBox="1">
            <a:spLocks/>
          </p:cNvSpPr>
          <p:nvPr/>
        </p:nvSpPr>
        <p:spPr>
          <a:xfrm>
            <a:off x="403297" y="160152"/>
            <a:ext cx="11577207" cy="15191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</a:t>
            </a:r>
            <a:b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СЕВЕРО-КАЗАХСТАНСКИЙ УНИВЕРСИТЕТ </a:t>
            </a:r>
            <a:endParaRPr lang="ru-RU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ИМ. М. КОЗЫБАЕВА</a:t>
            </a:r>
            <a:b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ФАКУЛЬТЕТ ИНЖЕНЕРИИ И ЦИФРОВЫХ ТЕХНОЛОГИЙ</a:t>
            </a:r>
            <a:b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r>
              <a:rPr lang="ru-KZ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KZ" sz="1400" kern="100" dirty="0"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KZ" sz="1400" dirty="0">
              <a:cs typeface="Times New Roman" panose="02020603050405020304" pitchFamily="18" charset="0"/>
            </a:endParaRPr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33EF8C98-1EC2-4290-BC10-91ACFFB70C12}"/>
              </a:ext>
            </a:extLst>
          </p:cNvPr>
          <p:cNvSpPr txBox="1">
            <a:spLocks/>
          </p:cNvSpPr>
          <p:nvPr/>
        </p:nvSpPr>
        <p:spPr>
          <a:xfrm>
            <a:off x="403298" y="1679331"/>
            <a:ext cx="11577207" cy="4852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500" dirty="0">
              <a:cs typeface="Times New Roman" panose="02020603050405020304" pitchFamily="18" charset="0"/>
            </a:endParaRPr>
          </a:p>
          <a:p>
            <a:endParaRPr lang="ru-RU" sz="1600" dirty="0">
              <a:cs typeface="Times New Roman" panose="02020603050405020304" pitchFamily="18" charset="0"/>
            </a:endParaRPr>
          </a:p>
          <a:p>
            <a:r>
              <a:rPr lang="ru-RU" sz="1600" cap="all" dirty="0">
                <a:cs typeface="Times New Roman" panose="02020603050405020304" pitchFamily="18" charset="0"/>
              </a:rPr>
              <a:t>Творческий экзамен </a:t>
            </a:r>
          </a:p>
          <a:p>
            <a:r>
              <a:rPr lang="ru-RU" sz="1600" cap="all" dirty="0">
                <a:cs typeface="Times New Roman" panose="02020603050405020304" pitchFamily="18" charset="0"/>
              </a:rPr>
              <a:t>по Дисциплине </a:t>
            </a:r>
            <a:r>
              <a:rPr lang="ru-RU" sz="1600" cap="all" dirty="0" smtClean="0">
                <a:cs typeface="Times New Roman" panose="02020603050405020304" pitchFamily="18" charset="0"/>
              </a:rPr>
              <a:t>«Протоколы и интерфейсы компьютерных систем»</a:t>
            </a:r>
            <a:endParaRPr lang="ru-RU" sz="1600" cap="all" dirty="0">
              <a:cs typeface="Times New Roman" panose="02020603050405020304" pitchFamily="18" charset="0"/>
            </a:endParaRP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endParaRPr lang="en-US" sz="1600" dirty="0"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Выполнил</a:t>
            </a:r>
            <a:r>
              <a:rPr lang="ru-RU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студент</a:t>
            </a:r>
            <a:r>
              <a:rPr lang="en-US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ru-RU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       	</a:t>
            </a:r>
            <a:r>
              <a:rPr lang="en-US" sz="1600" kern="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600" kern="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Еслямов </a:t>
            </a:r>
            <a:r>
              <a:rPr lang="ru-RU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Д.К.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r>
              <a:rPr lang="ru-KZ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группы </a:t>
            </a:r>
            <a:r>
              <a:rPr lang="ru-RU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ВтиПО-22</a:t>
            </a:r>
            <a:r>
              <a:rPr lang="en-US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  <a:endParaRPr lang="ru-RU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endParaRPr lang="ru-RU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endParaRPr lang="ru-RU" sz="1600" kern="1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endParaRPr lang="ru-RU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904875" algn="l"/>
              </a:tabLst>
            </a:pPr>
            <a:r>
              <a:rPr lang="ru-RU" sz="1600" kern="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Петропавловск</a:t>
            </a:r>
            <a:r>
              <a:rPr lang="ru-RU" sz="16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600" kern="1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endParaRPr lang="ru-KZ" sz="16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9426"/>
            <a:ext cx="10515600" cy="62699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QR-</a:t>
            </a:r>
            <a:r>
              <a:rPr lang="ru-RU" sz="3600" dirty="0" smtClean="0"/>
              <a:t>код</a:t>
            </a:r>
            <a:endParaRPr lang="en-US" sz="36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pPr algn="ctr"/>
            <a:fld id="{1FE8DF1E-33BB-4377-9A26-35481BA06C7C}" type="slidenum">
              <a:rPr lang="en-US" sz="2000">
                <a:solidFill>
                  <a:schemeClr val="tx1"/>
                </a:solidFill>
              </a:rPr>
              <a:pPr algn="ctr"/>
              <a:t>10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22989" y="2545923"/>
            <a:ext cx="7886698" cy="99874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577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/>
              <a:t>Актуальность проекта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языковой школы зависит от нескольких факторов. Во-первых, мировая глобализация делает знание иностранных языков все более востребованным. Люди нуждаются в навыках общения на различных языках для работы, путешествий, образования и культурного обмена.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Во-вторых, с развитием технологий и интернета возможности изучения языков стали более доступными. Языковые школы могут предложить не только традиционные курсы в аудиториях, но и онлайн-обучение, что удобно для людей со всего мира.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Также, учитывая изменчивость требований на рынке труда, многие работодатели ценят знание нескольких языков как важный конкурентный преимущества при найме персонала.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fld id="{1FE8DF1E-33BB-4377-9A26-35481BA06C7C}" type="slidenum">
              <a:rPr lang="en-US" sz="2000">
                <a:solidFill>
                  <a:schemeClr val="tx1"/>
                </a:solidFill>
              </a:rPr>
              <a:t>2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14" y="161131"/>
            <a:ext cx="10515600" cy="69353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Цель и задачи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0424" y="1058655"/>
            <a:ext cx="10588690" cy="4889709"/>
          </a:xfrm>
        </p:spPr>
        <p:txBody>
          <a:bodyPr>
            <a:noAutofit/>
          </a:bodyPr>
          <a:lstStyle/>
          <a:p>
            <a:pPr marL="0" indent="540000" algn="just">
              <a:spcBef>
                <a:spcPts val="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Выработать и реализовать набор стратегических факторов успеха, способствующих укреплению конкурентных позиций языковой школы на рынке образовательных услуг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540000" algn="just">
              <a:spcBef>
                <a:spcPts val="0"/>
              </a:spcBef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рынка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конкурентов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целевой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аудитории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качественные образовательные программы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Нахождение способов повышения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обучения и услуг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fld id="{1FE8DF1E-33BB-4377-9A26-35481BA06C7C}" type="slidenum">
              <a:rPr lang="en-US" sz="2000">
                <a:solidFill>
                  <a:schemeClr val="tx1"/>
                </a:solidFill>
              </a:rPr>
              <a:t>3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4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395" y="91101"/>
            <a:ext cx="9753211" cy="1034316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Практическая значимость проекта</a:t>
            </a:r>
            <a:endParaRPr lang="en-US" sz="36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pPr algn="ctr"/>
            <a:fld id="{1FE8DF1E-33BB-4377-9A26-35481BA06C7C}" type="slidenum">
              <a:rPr lang="en-US" sz="2000">
                <a:solidFill>
                  <a:schemeClr val="tx1"/>
                </a:solidFill>
              </a:rPr>
              <a:pPr algn="ctr"/>
              <a:t>4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0424" y="1058655"/>
            <a:ext cx="10588690" cy="4889709"/>
          </a:xfrm>
        </p:spPr>
        <p:txBody>
          <a:bodyPr>
            <a:noAutofit/>
          </a:bodyPr>
          <a:lstStyle/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Образовательные возможности: Предоставление студентам доступных и качественных образовательных программ, которые помогут им приобрести необходимые языковые навыки для успешной карьеры и личного развития.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конкурентоспособности: Развитие языковых навыков с помощью языковой школы увеличит конкурентоспособность студентов на рынке труда, так как знание иностранных языков сегодня является важным требованием многих работодателей.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Межкультурное понимание: Языковая школа способствует развитию межкультурного понимания, так как она предоставляет студентам возможность погрузиться в язык и культуру страны, язык которой они изучают.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образовательного рынка: Создание новых и качественных образовательных возможностей способствует развитию образовательного рынка в целом, что благоприятно сказывается на социальном и экономическом развитии общества.</a:t>
            </a:r>
          </a:p>
          <a:p>
            <a:pPr indent="540000" algn="just"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мобильности: Знание иностранных языков, полученное в языковой школе, позволит студентам легче адаптироваться к новым средам и культурам, расширять свой кругозор и международные связи.</a:t>
            </a:r>
          </a:p>
        </p:txBody>
      </p:sp>
    </p:spTree>
    <p:extLst>
      <p:ext uri="{BB962C8B-B14F-4D97-AF65-F5344CB8AC3E}">
        <p14:creationId xmlns:p14="http://schemas.microsoft.com/office/powerpoint/2010/main" val="216452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2569"/>
            <a:ext cx="10515600" cy="672072"/>
          </a:xfrm>
        </p:spPr>
        <p:txBody>
          <a:bodyPr>
            <a:noAutofit/>
          </a:bodyPr>
          <a:lstStyle/>
          <a:p>
            <a:pPr algn="ctr" fontAlgn="base"/>
            <a:r>
              <a:rPr lang="ru-RU" sz="4000" dirty="0"/>
              <a:t>С</a:t>
            </a:r>
            <a:r>
              <a:rPr lang="ru-RU" sz="4000" dirty="0" smtClean="0"/>
              <a:t>равнительный </a:t>
            </a:r>
            <a:r>
              <a:rPr lang="ru-RU" sz="4000" dirty="0"/>
              <a:t>анализ аналогичных </a:t>
            </a:r>
            <a:r>
              <a:rPr lang="ru-RU" sz="4000" dirty="0" smtClean="0"/>
              <a:t>проектов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16000" y="6272378"/>
            <a:ext cx="360000" cy="360000"/>
          </a:xfrm>
        </p:spPr>
        <p:txBody>
          <a:bodyPr/>
          <a:lstStyle/>
          <a:p>
            <a:pPr algn="ctr"/>
            <a:fld id="{1FE8DF1E-33BB-4377-9A26-35481BA06C7C}" type="slidenum">
              <a:rPr lang="en-US" sz="1800">
                <a:solidFill>
                  <a:schemeClr val="tx1"/>
                </a:solidFill>
              </a:rPr>
              <a:pPr algn="ctr"/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0424" y="1058655"/>
            <a:ext cx="10588690" cy="4889709"/>
          </a:xfrm>
        </p:spPr>
        <p:txBody>
          <a:bodyPr>
            <a:noAutofit/>
          </a:bodyPr>
          <a:lstStyle/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сперва быль проведен анализ рынка и конкурентов. При анализе конкурентов проводилось два анализа визуальный и технологический. При визуальном анализе оценивалось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привлекательност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ь, дизайн, сервисы и целевая аудитория сайта. А при технологическом анализе оценивалось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росс-браузерность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даптивность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роизводительность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(YSlow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скорость загрузки сайта.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Проводился анализ следующих сайтов:</a:t>
            </a:r>
          </a:p>
          <a:p>
            <a:pPr lvl="1"/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Zurich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(Швейцария):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https://www.lsizh.ch/de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ILSC Language Schools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Канада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https://www.ilsc.com/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Langports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(Австралия):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https://www.langports.com/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Cactus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(Великобритания):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https://www.languagecoursesuk.co.uk/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House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Испания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https://ihworld.com/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2569"/>
            <a:ext cx="10515600" cy="672072"/>
          </a:xfrm>
        </p:spPr>
        <p:txBody>
          <a:bodyPr>
            <a:noAutofit/>
          </a:bodyPr>
          <a:lstStyle/>
          <a:p>
            <a:pPr algn="ctr" fontAlgn="base"/>
            <a:r>
              <a:rPr lang="ru-RU" dirty="0"/>
              <a:t>С</a:t>
            </a:r>
            <a:r>
              <a:rPr lang="ru-RU" dirty="0" smtClean="0"/>
              <a:t>равнительный </a:t>
            </a:r>
            <a:r>
              <a:rPr lang="ru-RU" dirty="0"/>
              <a:t>анализ аналогичных </a:t>
            </a:r>
            <a:r>
              <a:rPr lang="ru-RU" dirty="0" smtClean="0"/>
              <a:t>проектов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16000" y="6272378"/>
            <a:ext cx="360000" cy="360000"/>
          </a:xfrm>
        </p:spPr>
        <p:txBody>
          <a:bodyPr/>
          <a:lstStyle/>
          <a:p>
            <a:pPr algn="ctr"/>
            <a:fld id="{1FE8DF1E-33BB-4377-9A26-35481BA06C7C}" type="slidenum">
              <a:rPr lang="en-US" sz="2000">
                <a:solidFill>
                  <a:schemeClr val="tx1"/>
                </a:solidFill>
              </a:rPr>
              <a:pPr algn="ctr"/>
              <a:t>6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0424" y="1058655"/>
            <a:ext cx="10588690" cy="4889709"/>
          </a:xfrm>
        </p:spPr>
        <p:txBody>
          <a:bodyPr>
            <a:noAutofit/>
          </a:bodyPr>
          <a:lstStyle/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сайта языковой школы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LSI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Zurich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ориентирован на свою целевую аудиторию, предоставляя информацию о курсах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(функционал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основную информацию о курсах и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услугах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возможно,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дополнительны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не быть.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авигация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интуитивно понятна, меню находится в удобном месте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и его яркие элементы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сайта выполнен просто и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аккуратно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привлекательности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8/10 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kk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функционирует на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kk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азличных браузерах.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ысокая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адаптивность, позволяющая легко просматривать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различных устройствах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(YSlow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агружается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 быстро, благодаря хорошей оптимизации и эффективному использованию контента.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загрузки (</a:t>
            </a:r>
            <a:r>
              <a:rPr lang="ru-K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9/10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54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2569"/>
            <a:ext cx="10515600" cy="672072"/>
          </a:xfrm>
        </p:spPr>
        <p:txBody>
          <a:bodyPr>
            <a:noAutofit/>
          </a:bodyPr>
          <a:lstStyle/>
          <a:p>
            <a:pPr algn="ctr" fontAlgn="base"/>
            <a:r>
              <a:rPr lang="ru-RU" dirty="0"/>
              <a:t>С</a:t>
            </a:r>
            <a:r>
              <a:rPr lang="ru-RU" dirty="0" smtClean="0"/>
              <a:t>равнительный </a:t>
            </a:r>
            <a:r>
              <a:rPr lang="ru-RU" dirty="0"/>
              <a:t>анализ аналогичных </a:t>
            </a:r>
            <a:r>
              <a:rPr lang="ru-RU" dirty="0" smtClean="0"/>
              <a:t>проектов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16000" y="6272378"/>
            <a:ext cx="360000" cy="360000"/>
          </a:xfrm>
        </p:spPr>
        <p:txBody>
          <a:bodyPr/>
          <a:lstStyle/>
          <a:p>
            <a:pPr algn="ctr"/>
            <a:fld id="{1FE8DF1E-33BB-4377-9A26-35481BA06C7C}" type="slidenum">
              <a:rPr lang="en-US" sz="2000">
                <a:solidFill>
                  <a:schemeClr val="tx1"/>
                </a:solidFill>
              </a:rPr>
              <a:pPr algn="ctr"/>
              <a:t>7</a:t>
            </a:fld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838200" y="1158655"/>
            <a:ext cx="10588690" cy="4889709"/>
          </a:xfrm>
        </p:spPr>
        <p:txBody>
          <a:bodyPr>
            <a:noAutofit/>
          </a:bodyPr>
          <a:lstStyle/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сайта языковой школы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ILSC Language Schools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обращается к широкой аудитории студентов, включая как начинающих, так и опытных учащихся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Сервисы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(функционал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обширную информацию о курсах, включая возможность онлайн-регистрации, услуги по получению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визы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размещению и дополнительным сервисам для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понятная навигация, позволяющая быстро найти нужную информацию о курсах и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услугах.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и его яркие элементы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Современный дизайн с использованием качественных изображений, которые привлекают внимание пользователей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привлекательности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9/10 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Кросс-браузерность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kk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айт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хорошо функционирует на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kk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азличных браузерах.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ысокая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адаптивность, позволяющая легко просматривать </a:t>
            </a:r>
            <a:r>
              <a:rPr lang="kk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различных устройствах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(YSlow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Загружается дольше чем, надо из-за неэффективного использования 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контента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</a:t>
            </a:r>
            <a:r>
              <a:rPr lang="ru-KZ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 (</a:t>
            </a:r>
            <a:r>
              <a:rPr lang="ru-KZ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KZ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8/10</a:t>
            </a: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40000" algn="just"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1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1685"/>
            <a:ext cx="10515600" cy="561684"/>
          </a:xfrm>
        </p:spPr>
        <p:txBody>
          <a:bodyPr>
            <a:noAutofit/>
          </a:bodyPr>
          <a:lstStyle/>
          <a:p>
            <a:pPr algn="ctr" fontAlgn="base"/>
            <a:r>
              <a:rPr lang="ru-RU" dirty="0"/>
              <a:t>С</a:t>
            </a:r>
            <a:r>
              <a:rPr lang="ru-RU" dirty="0" smtClean="0"/>
              <a:t>труктурная </a:t>
            </a:r>
            <a:r>
              <a:rPr lang="ru-RU" dirty="0"/>
              <a:t>схема </a:t>
            </a:r>
            <a:r>
              <a:rPr lang="ru-RU" dirty="0" smtClean="0"/>
              <a:t>проекта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fld id="{1FE8DF1E-33BB-4377-9A26-35481BA06C7C}" type="slidenum">
              <a:rPr lang="en-US" sz="2000">
                <a:solidFill>
                  <a:schemeClr val="tx1"/>
                </a:solidFill>
              </a:rPr>
              <a:t>8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32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2651" y="1"/>
            <a:ext cx="7886698" cy="651995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Интерфейс</a:t>
            </a:r>
            <a:endParaRPr lang="en-US" sz="36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5916000" y="6356353"/>
            <a:ext cx="360000" cy="360000"/>
          </a:xfrm>
        </p:spPr>
        <p:txBody>
          <a:bodyPr/>
          <a:lstStyle/>
          <a:p>
            <a:fld id="{1FE8DF1E-33BB-4377-9A26-35481BA06C7C}" type="slidenum">
              <a:rPr lang="en-US" sz="2000">
                <a:solidFill>
                  <a:schemeClr val="tx1"/>
                </a:solidFill>
              </a:rPr>
              <a:t>9</a:t>
            </a:fld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702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проекта</vt:lpstr>
      <vt:lpstr>Цель и задачи</vt:lpstr>
      <vt:lpstr>Практическая значимость проекта</vt:lpstr>
      <vt:lpstr>Сравнительный анализ аналогичных проектов</vt:lpstr>
      <vt:lpstr>Сравнительный анализ аналогичных проектов</vt:lpstr>
      <vt:lpstr>Сравнительный анализ аналогичных проектов</vt:lpstr>
      <vt:lpstr>Структурная схема проекта</vt:lpstr>
      <vt:lpstr>Интерфейс</vt:lpstr>
      <vt:lpstr>QR-код</vt:lpstr>
      <vt:lpstr>Спасибо за внимание!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Диас Еслямов</dc:creator>
  <cp:lastModifiedBy>Диас Еслямов</cp:lastModifiedBy>
  <cp:revision>14</cp:revision>
  <dcterms:created xsi:type="dcterms:W3CDTF">2023-12-12T10:36:35Z</dcterms:created>
  <dcterms:modified xsi:type="dcterms:W3CDTF">2024-05-04T06:45:40Z</dcterms:modified>
</cp:coreProperties>
</file>