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6"/>
  </p:notesMasterIdLst>
  <p:sldIdLst>
    <p:sldId id="313" r:id="rId2"/>
    <p:sldId id="275" r:id="rId3"/>
    <p:sldId id="271" r:id="rId4"/>
    <p:sldId id="276" r:id="rId5"/>
    <p:sldId id="277" r:id="rId6"/>
    <p:sldId id="281" r:id="rId7"/>
    <p:sldId id="282" r:id="rId8"/>
    <p:sldId id="284" r:id="rId9"/>
    <p:sldId id="286" r:id="rId10"/>
    <p:sldId id="287" r:id="rId11"/>
    <p:sldId id="295" r:id="rId12"/>
    <p:sldId id="298" r:id="rId13"/>
    <p:sldId id="312" r:id="rId14"/>
    <p:sldId id="31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>
      <p:cViewPr varScale="1">
        <p:scale>
          <a:sx n="113" d="100"/>
          <a:sy n="113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1EC5A-BD44-4339-A8E2-29A6F180D616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78790-271A-4EB3-820B-886EAA598E6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244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48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5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39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79805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44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44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72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1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969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310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385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B0B5EF8-CD7A-467C-8B2E-EE08F185CBFD}"/>
              </a:ext>
            </a:extLst>
          </p:cNvPr>
          <p:cNvSpPr/>
          <p:nvPr/>
        </p:nvSpPr>
        <p:spPr>
          <a:xfrm>
            <a:off x="2411760" y="1916832"/>
            <a:ext cx="45603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Темперамент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33EFCE-B2E3-410E-8A8E-841A0AAB7EDE}"/>
              </a:ext>
            </a:extLst>
          </p:cNvPr>
          <p:cNvSpPr/>
          <p:nvPr/>
        </p:nvSpPr>
        <p:spPr>
          <a:xfrm>
            <a:off x="2411760" y="4725144"/>
            <a:ext cx="64500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Уразов Диас </a:t>
            </a:r>
            <a:r>
              <a:rPr lang="ru-RU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Втипо</a:t>
            </a:r>
            <a:r>
              <a:rPr lang="ru-RU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22</a:t>
            </a:r>
          </a:p>
        </p:txBody>
      </p:sp>
    </p:spTree>
    <p:extLst>
      <p:ext uri="{BB962C8B-B14F-4D97-AF65-F5344CB8AC3E}">
        <p14:creationId xmlns:p14="http://schemas.microsoft.com/office/powerpoint/2010/main" val="261597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84615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1"/>
                </a:solidFill>
                <a:latin typeface="Cambria" pitchFamily="18" charset="0"/>
              </a:rPr>
              <a:t>Флегматик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sz="half" idx="1"/>
          </p:nvPr>
        </p:nvSpPr>
        <p:spPr>
          <a:xfrm>
            <a:off x="457200" y="928670"/>
            <a:ext cx="4038600" cy="5072098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latin typeface="Cambria" pitchFamily="18" charset="0"/>
              </a:rPr>
              <a:t>Если в организме человека преобладает </a:t>
            </a:r>
            <a:r>
              <a:rPr lang="ru-RU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itchFamily="18" charset="0"/>
              </a:rPr>
              <a:t>лимфа</a:t>
            </a:r>
            <a:r>
              <a:rPr lang="ru-RU" dirty="0">
                <a:latin typeface="Cambria" pitchFamily="18" charset="0"/>
              </a:rPr>
              <a:t>, он является </a:t>
            </a:r>
            <a:r>
              <a:rPr lang="ru-RU" b="1" dirty="0">
                <a:solidFill>
                  <a:schemeClr val="accent1"/>
                </a:solidFill>
                <a:latin typeface="Cambria" pitchFamily="18" charset="0"/>
              </a:rPr>
              <a:t>флегматиком.</a:t>
            </a:r>
            <a:r>
              <a:rPr lang="ru-RU" dirty="0">
                <a:solidFill>
                  <a:schemeClr val="accent1"/>
                </a:solidFill>
                <a:latin typeface="Cambria" pitchFamily="18" charset="0"/>
              </a:rPr>
              <a:t> </a:t>
            </a:r>
          </a:p>
          <a:p>
            <a:r>
              <a:rPr lang="ru-RU" dirty="0">
                <a:latin typeface="Cambria" pitchFamily="18" charset="0"/>
              </a:rPr>
              <a:t>Люди данного </a:t>
            </a:r>
            <a:r>
              <a:rPr lang="ru-RU" dirty="0" err="1">
                <a:latin typeface="Cambria" pitchFamily="18" charset="0"/>
              </a:rPr>
              <a:t>психотипа</a:t>
            </a:r>
            <a:r>
              <a:rPr lang="ru-RU" dirty="0">
                <a:latin typeface="Cambria" pitchFamily="18" charset="0"/>
              </a:rPr>
              <a:t> спокойны и невозмутимы. Они выглядят немного ленивыми, но на самом деле они скорее медлительны и более стабильны в своих эмоциях. </a:t>
            </a:r>
          </a:p>
          <a:p>
            <a:r>
              <a:rPr lang="ru-RU" dirty="0">
                <a:latin typeface="Cambria" pitchFamily="18" charset="0"/>
              </a:rPr>
              <a:t>Флегматики могут быть очень даже упорными и настойчивыми в выбранном ими занятии. Свою неторопливость они компенсируют усидчивостью и прилежанием.</a:t>
            </a:r>
          </a:p>
          <a:p>
            <a:pPr>
              <a:buNone/>
            </a:pPr>
            <a:endParaRPr lang="ru-RU" dirty="0">
              <a:latin typeface="Cambria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b="1" i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У флегматика - сильная, уравновешенная, инертная нервная система.</a:t>
            </a:r>
            <a:r>
              <a:rPr lang="ru-RU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lang="ru-RU" sz="2400" b="1" dirty="0">
              <a:solidFill>
                <a:schemeClr val="accent1"/>
              </a:solidFill>
              <a:latin typeface="Calibri"/>
              <a:ea typeface="Times New Roman"/>
              <a:cs typeface="Times New Roman"/>
            </a:endParaRPr>
          </a:p>
          <a:p>
            <a:endParaRPr lang="ru-RU" dirty="0">
              <a:latin typeface="Cambria" pitchFamily="18" charset="0"/>
            </a:endParaRPr>
          </a:p>
          <a:p>
            <a:endParaRPr lang="ru-RU" dirty="0"/>
          </a:p>
        </p:txBody>
      </p:sp>
      <p:pic>
        <p:nvPicPr>
          <p:cNvPr id="5" name="Содержимое 4" descr="woman4545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86548" y="1000125"/>
            <a:ext cx="3428579" cy="2376488"/>
          </a:xfrm>
        </p:spPr>
      </p:pic>
      <p:pic>
        <p:nvPicPr>
          <p:cNvPr id="6" name="Содержимое 4" descr="woman45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8" y="1000108"/>
            <a:ext cx="3428579" cy="2376488"/>
          </a:xfrm>
          <a:prstGeom prst="rect">
            <a:avLst/>
          </a:prstGeom>
        </p:spPr>
      </p:pic>
      <p:pic>
        <p:nvPicPr>
          <p:cNvPr id="8" name="Содержимое 4" descr="woman454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111" y="3714752"/>
            <a:ext cx="2376488" cy="23764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t>Теории темперамента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mbria" pitchFamily="18" charset="0"/>
              </a:rPr>
              <a:t>Выделяют </a:t>
            </a:r>
            <a:r>
              <a:rPr lang="ru-RU" b="1" u="sng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t>конституциональные</a:t>
            </a:r>
            <a:r>
              <a:rPr lang="ru-RU" dirty="0">
                <a:latin typeface="Cambria" pitchFamily="18" charset="0"/>
              </a:rPr>
              <a:t> и </a:t>
            </a:r>
            <a:r>
              <a:rPr lang="ru-RU" b="1" u="sng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t>факторные </a:t>
            </a:r>
            <a:r>
              <a:rPr lang="ru-RU" dirty="0">
                <a:latin typeface="Cambria" pitchFamily="18" charset="0"/>
              </a:rPr>
              <a:t>теории о темпераменте</a:t>
            </a:r>
          </a:p>
          <a:p>
            <a:endParaRPr lang="ru-RU" dirty="0">
              <a:latin typeface="Cambria" pitchFamily="18" charset="0"/>
            </a:endParaRPr>
          </a:p>
          <a:p>
            <a:r>
              <a:rPr lang="ru-RU" dirty="0">
                <a:latin typeface="Cambria" pitchFamily="18" charset="0"/>
              </a:rPr>
              <a:t>Конституциональные направлены на обнаружение взаимосвязи между </a:t>
            </a:r>
            <a:r>
              <a:rPr lang="ru-RU" b="1" u="sng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t>психическими свойствами</a:t>
            </a:r>
            <a:r>
              <a:rPr lang="ru-RU" dirty="0">
                <a:latin typeface="Cambria" pitchFamily="18" charset="0"/>
              </a:rPr>
              <a:t> и </a:t>
            </a:r>
            <a:r>
              <a:rPr lang="ru-RU" b="1" u="sng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t>строением тела </a:t>
            </a:r>
            <a:r>
              <a:rPr lang="ru-RU" dirty="0">
                <a:latin typeface="Cambria" pitchFamily="18" charset="0"/>
              </a:rPr>
              <a:t>человека(Типология </a:t>
            </a:r>
            <a:r>
              <a:rPr lang="ru-RU" dirty="0" err="1">
                <a:latin typeface="Cambria" pitchFamily="18" charset="0"/>
              </a:rPr>
              <a:t>Кречмера</a:t>
            </a:r>
            <a:r>
              <a:rPr lang="ru-RU" dirty="0">
                <a:latin typeface="Cambria" pitchFamily="18" charset="0"/>
              </a:rPr>
              <a:t> и типология </a:t>
            </a:r>
            <a:r>
              <a:rPr lang="ru-RU" dirty="0" err="1">
                <a:latin typeface="Cambria" pitchFamily="18" charset="0"/>
              </a:rPr>
              <a:t>Шелдона</a:t>
            </a:r>
            <a:r>
              <a:rPr lang="ru-RU" dirty="0">
                <a:latin typeface="Cambria" pitchFamily="18" charset="0"/>
              </a:rPr>
              <a:t>)</a:t>
            </a:r>
          </a:p>
          <a:p>
            <a:r>
              <a:rPr lang="ru-RU" dirty="0">
                <a:latin typeface="Cambria" pitchFamily="18" charset="0"/>
              </a:rPr>
              <a:t>Факторные теории (теория К. </a:t>
            </a:r>
            <a:r>
              <a:rPr lang="ru-RU">
                <a:latin typeface="Cambria" pitchFamily="18" charset="0"/>
              </a:rPr>
              <a:t>Юнга)</a:t>
            </a:r>
            <a:endParaRPr lang="ru-RU" dirty="0">
              <a:latin typeface="Cambria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36986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t>Типология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t>Кречмера</a:t>
            </a:r>
            <a:endParaRPr lang="ru-RU" dirty="0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sz="half" idx="2"/>
          </p:nvPr>
        </p:nvGraphicFramePr>
        <p:xfrm>
          <a:off x="457200" y="714375"/>
          <a:ext cx="7543824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itchFamily="18" charset="0"/>
                        </a:rPr>
                        <a:t>Конституционный тип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itchFamily="18" charset="0"/>
                        </a:rPr>
                        <a:t>Особенности телосложения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itchFamily="18" charset="0"/>
                        </a:rPr>
                        <a:t>Тип темперамента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" pitchFamily="18" charset="0"/>
                        </a:rPr>
                        <a:t>Астеник</a:t>
                      </a:r>
                      <a:r>
                        <a:rPr lang="ru-RU" sz="1400" b="1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" pitchFamily="18" charset="0"/>
                        </a:rPr>
                        <a:t>(</a:t>
                      </a:r>
                      <a:r>
                        <a:rPr lang="ru-RU" sz="14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" pitchFamily="18" charset="0"/>
                        </a:rPr>
                        <a:t>Лептосоматик</a:t>
                      </a:r>
                      <a:r>
                        <a:rPr lang="ru-RU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" pitchFamily="18" charset="0"/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Cambria" pitchFamily="18" charset="0"/>
                        </a:rPr>
                        <a:t>Тип телосложения - хрупкий, высокий, плоская грудь, узкие плечи, конечности длинные и худые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Cambria" pitchFamily="18" charset="0"/>
                        </a:rPr>
                        <a:t>"</a:t>
                      </a:r>
                      <a:r>
                        <a:rPr lang="ru-RU" sz="1400" b="0" dirty="0" err="1">
                          <a:latin typeface="Cambria" pitchFamily="18" charset="0"/>
                        </a:rPr>
                        <a:t>шизотимик</a:t>
                      </a:r>
                      <a:r>
                        <a:rPr lang="ru-RU" sz="1400" b="0" dirty="0">
                          <a:latin typeface="Cambria" pitchFamily="18" charset="0"/>
                        </a:rPr>
                        <a:t>" (замкнутость, склонность к колебаниям, </a:t>
                      </a:r>
                      <a:r>
                        <a:rPr lang="ru-RU" sz="1400" b="0" dirty="0" err="1">
                          <a:latin typeface="Cambria" pitchFamily="18" charset="0"/>
                        </a:rPr>
                        <a:t>упрямость</a:t>
                      </a:r>
                      <a:r>
                        <a:rPr lang="ru-RU" sz="1400" b="0" dirty="0">
                          <a:latin typeface="Cambria" pitchFamily="18" charset="0"/>
                        </a:rPr>
                        <a:t>, </a:t>
                      </a:r>
                      <a:r>
                        <a:rPr lang="ru-RU" sz="1400" b="0" dirty="0" err="1">
                          <a:latin typeface="Cambria" pitchFamily="18" charset="0"/>
                        </a:rPr>
                        <a:t>малоподатливость</a:t>
                      </a:r>
                      <a:r>
                        <a:rPr lang="ru-RU" sz="1400" b="0" dirty="0">
                          <a:latin typeface="Cambria" pitchFamily="18" charset="0"/>
                        </a:rPr>
                        <a:t> к изменениям).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sz="14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Пикник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sz="1400" b="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Тип телосложения - толстый, тучный, средний рост, большой живот, короткая шея, круглая голова.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sz="1400" b="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ru-RU" sz="1400" b="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циклотимик</a:t>
                      </a:r>
                      <a:r>
                        <a:rPr kumimoji="0" lang="ru-RU" sz="1400" b="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" (частые и глубокие перепады между печалью и радостью, легкость в установлении контактов с другими людьми)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sz="14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Атлетик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sz="1400" b="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Тип телосложения - мускулистый, крепкий, высокий, широкоплечий.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sz="1400" b="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темперамент "</a:t>
                      </a:r>
                      <a:r>
                        <a:rPr kumimoji="0" lang="ru-RU" sz="1400" b="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иксотимик</a:t>
                      </a:r>
                      <a:r>
                        <a:rPr kumimoji="0" lang="ru-RU" sz="1400" b="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" (спокойный, </a:t>
                      </a:r>
                      <a:r>
                        <a:rPr kumimoji="0" lang="ru-RU" sz="1400" b="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маловпечатлительный</a:t>
                      </a:r>
                      <a:r>
                        <a:rPr kumimoji="0" lang="ru-RU" sz="1400" b="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, невысокая гибкость мышления)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kern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Диспластик</a:t>
                      </a:r>
                      <a:endParaRPr kumimoji="0" lang="ru-RU" sz="1400" b="1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endParaRPr kumimoji="0" lang="ru-RU" sz="1400" b="1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sz="1400" b="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Тип телосложения - строение бесформенное, неправильное, непропорциональное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sz="1400" b="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ru-RU" sz="1400" b="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шизотимик</a:t>
                      </a:r>
                      <a:r>
                        <a:rPr kumimoji="0" lang="ru-RU" sz="1400" b="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" (замкнутость, склонность к колебаниям, </a:t>
                      </a:r>
                      <a:r>
                        <a:rPr kumimoji="0" lang="ru-RU" sz="1400" b="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упрямость</a:t>
                      </a:r>
                      <a:r>
                        <a:rPr kumimoji="0" lang="ru-RU" sz="1400" b="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ru-RU" sz="1400" b="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малоподатливость</a:t>
                      </a:r>
                      <a:r>
                        <a:rPr kumimoji="0" lang="ru-RU" sz="1400" b="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к изменениям)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Содержимое 7" descr="i_061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001024" y="1643050"/>
            <a:ext cx="590677" cy="1170779"/>
          </a:xfrm>
        </p:spPr>
      </p:pic>
      <p:pic>
        <p:nvPicPr>
          <p:cNvPr id="9" name="Содержимое 7" descr="i_06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24" y="2981274"/>
            <a:ext cx="590677" cy="1066099"/>
          </a:xfrm>
          <a:prstGeom prst="rect">
            <a:avLst/>
          </a:prstGeom>
          <a:ln>
            <a:noFill/>
            <a:prstDash val="sysDash"/>
            <a:miter lim="800000"/>
          </a:ln>
        </p:spPr>
      </p:pic>
      <p:pic>
        <p:nvPicPr>
          <p:cNvPr id="10" name="Содержимое 7" descr="i_06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479" y="4286256"/>
            <a:ext cx="580643" cy="1066099"/>
          </a:xfrm>
          <a:prstGeom prst="rect">
            <a:avLst/>
          </a:prstGeom>
          <a:ln>
            <a:noFill/>
            <a:prstDash val="sysDash"/>
            <a:miter lim="800000"/>
          </a:ln>
        </p:spPr>
      </p:pic>
      <p:pic>
        <p:nvPicPr>
          <p:cNvPr id="11" name="Содержимое 7" descr="i_06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462" y="5458189"/>
            <a:ext cx="580643" cy="1008248"/>
          </a:xfrm>
          <a:prstGeom prst="rect">
            <a:avLst/>
          </a:prstGeom>
          <a:ln>
            <a:noFill/>
            <a:prstDash val="sysDash"/>
            <a:miter lim="800000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t>Теория Юнга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Известный психолог К. Юнг подразделяет людей по складу личности на</a:t>
            </a:r>
          </a:p>
          <a:p>
            <a:r>
              <a:rPr lang="ru-RU" b="1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экстравертов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 ("обращенных вовне") </a:t>
            </a:r>
            <a:r>
              <a:rPr lang="ru-RU" b="1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интровертов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  ("обращенных  внутрь себя"). </a:t>
            </a:r>
          </a:p>
          <a:p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У экстравертов ведущим полушарием является правое полушарие,  что частично может проявляться даже во внешности -  у них более развит левый глаз, т.е. левый глаз больше открыт и более осмыслен </a:t>
            </a:r>
          </a:p>
          <a:p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У интровертов ведущим является левое полушарие.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357166"/>
            <a:ext cx="8472518" cy="565012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Тип нервной системы хотя и определяется  наследственностью, но не является абсолютно неизменным.  В каждом человеке могут одновременно сочетаться несколько типов темперамента, но один всегда будет доминантным.</a:t>
            </a:r>
          </a:p>
          <a:p>
            <a:r>
              <a:rPr lang="ru-RU" b="1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С возрастом, а также под действием систематических тренировок,  воспитания,  жизненных обстоятельств нервные процессы могут ослабеть или усилиться, может ускориться или замедлиться их переключаемость.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t>Что такое темперамент?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57200" y="1444294"/>
            <a:ext cx="8401080" cy="2270458"/>
          </a:xfrm>
        </p:spPr>
        <p:txBody>
          <a:bodyPr>
            <a:noAutofit/>
          </a:bodyPr>
          <a:lstStyle/>
          <a:p>
            <a:pPr algn="just"/>
            <a:r>
              <a:rPr lang="ru-RU" b="1" u="sng" dirty="0">
                <a:latin typeface="Cambria" pitchFamily="18" charset="0"/>
                <a:ea typeface="Batang" pitchFamily="18" charset="-127"/>
              </a:rPr>
              <a:t>Темперамент</a:t>
            </a:r>
            <a:r>
              <a:rPr lang="ru-RU" b="1" dirty="0">
                <a:latin typeface="Cambria" pitchFamily="18" charset="0"/>
                <a:ea typeface="Batang" pitchFamily="18" charset="-127"/>
              </a:rPr>
              <a:t> </a:t>
            </a:r>
            <a:r>
              <a:rPr lang="ru-RU" dirty="0">
                <a:latin typeface="Cambria" pitchFamily="18" charset="0"/>
                <a:ea typeface="Batang" pitchFamily="18" charset="-127"/>
              </a:rPr>
              <a:t>(в переводе с лат. </a:t>
            </a:r>
            <a:r>
              <a:rPr lang="ru-RU" i="1" dirty="0" err="1">
                <a:latin typeface="Cambria" pitchFamily="18" charset="0"/>
                <a:ea typeface="Batang" pitchFamily="18" charset="-127"/>
              </a:rPr>
              <a:t>temperamentum</a:t>
            </a:r>
            <a:r>
              <a:rPr lang="ru-RU" b="1" dirty="0">
                <a:latin typeface="Cambria" pitchFamily="18" charset="0"/>
                <a:ea typeface="Batang" pitchFamily="18" charset="-127"/>
              </a:rPr>
              <a:t> — </a:t>
            </a:r>
            <a:r>
              <a:rPr lang="ru-RU" dirty="0">
                <a:latin typeface="Cambria" pitchFamily="18" charset="0"/>
                <a:ea typeface="Batang" pitchFamily="18" charset="-127"/>
              </a:rPr>
              <a:t>соразмерность, надлежащее соотношение частей) </a:t>
            </a:r>
          </a:p>
          <a:p>
            <a:pPr algn="just">
              <a:buNone/>
            </a:pPr>
            <a:r>
              <a:rPr lang="ru-RU" b="1" dirty="0">
                <a:latin typeface="Cambria" pitchFamily="18" charset="0"/>
                <a:ea typeface="Batang" pitchFamily="18" charset="-127"/>
              </a:rPr>
              <a:t>    это устойчивая совокупность индивидуальных психофизиологических особенностей личности, связанных с динамическими, а не содержательными аспектами деятельности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0034" y="3786190"/>
            <a:ext cx="8358246" cy="2500330"/>
          </a:xfrm>
        </p:spPr>
        <p:txBody>
          <a:bodyPr>
            <a:normAutofit/>
          </a:bodyPr>
          <a:lstStyle/>
          <a:p>
            <a:r>
              <a:rPr lang="ru-RU" b="1" dirty="0">
                <a:latin typeface="Cambria" pitchFamily="18" charset="0"/>
                <a:ea typeface="Batang" pitchFamily="18" charset="-127"/>
              </a:rPr>
              <a:t>Темперамент составляет основу развития характера</a:t>
            </a:r>
          </a:p>
          <a:p>
            <a:pPr>
              <a:buNone/>
            </a:pPr>
            <a:endParaRPr lang="ru-RU" b="1" dirty="0">
              <a:latin typeface="Cambria" pitchFamily="18" charset="0"/>
              <a:ea typeface="Batang" pitchFamily="18" charset="-127"/>
            </a:endParaRPr>
          </a:p>
          <a:p>
            <a:r>
              <a:rPr lang="ru-RU" b="1" dirty="0">
                <a:latin typeface="Cambria" pitchFamily="18" charset="0"/>
                <a:ea typeface="Batang" pitchFamily="18" charset="-127"/>
              </a:rPr>
              <a:t>С физиологической точки зрения он обусловлен типом высшей нервной деятельности человека, и проявляется в поведении человека (характера), в степени его жизненной активности.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3664" y="428604"/>
            <a:ext cx="7772400" cy="1214446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bg2">
                    <a:lumMod val="25000"/>
                  </a:schemeClr>
                </a:solidFill>
              </a:rPr>
              <a:t>Гиппократ и темперамент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714488"/>
            <a:ext cx="5672150" cy="309682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Творцом теории о типах темперамента по праву можно назвать Гиппократа – древнегреческого врача</a:t>
            </a:r>
          </a:p>
        </p:txBody>
      </p:sp>
      <p:pic>
        <p:nvPicPr>
          <p:cNvPr id="2050" name="Picture 2" descr="N:\300px-Gippokra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1643050"/>
            <a:ext cx="2113772" cy="30861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772400" cy="1214446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bg2">
                    <a:lumMod val="25000"/>
                  </a:schemeClr>
                </a:solidFill>
              </a:rPr>
              <a:t>Гиппократ и темперамент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714488"/>
            <a:ext cx="5672150" cy="35004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2800" dirty="0">
                <a:solidFill>
                  <a:schemeClr val="tx1"/>
                </a:solidFill>
                <a:latin typeface="Cambria" pitchFamily="18" charset="0"/>
              </a:rPr>
              <a:t>Гиппократ утверждал, что индивиды разделяются в зависимости от соотношения</a:t>
            </a:r>
          </a:p>
          <a:p>
            <a:pPr algn="l"/>
            <a:r>
              <a:rPr lang="ru-RU" sz="2800" dirty="0">
                <a:solidFill>
                  <a:schemeClr val="tx1"/>
                </a:solidFill>
                <a:latin typeface="Cambria" pitchFamily="18" charset="0"/>
              </a:rPr>
              <a:t> 4-х главных жидкостей, находящихся в теле человека:</a:t>
            </a:r>
          </a:p>
          <a:p>
            <a:pPr lvl="1" algn="l">
              <a:buFont typeface="Wingdings" pitchFamily="2" charset="2"/>
              <a:buChar char="v"/>
            </a:pPr>
            <a:r>
              <a:rPr lang="ru-RU" sz="2400" b="1" dirty="0">
                <a:solidFill>
                  <a:schemeClr val="tx1"/>
                </a:solidFill>
                <a:latin typeface="Cambria" pitchFamily="18" charset="0"/>
              </a:rPr>
              <a:t>Лимфы,</a:t>
            </a:r>
          </a:p>
          <a:p>
            <a:pPr lvl="1" algn="l">
              <a:buFont typeface="Wingdings" pitchFamily="2" charset="2"/>
              <a:buChar char="v"/>
            </a:pPr>
            <a:r>
              <a:rPr lang="ru-RU" sz="2400" b="1" dirty="0">
                <a:solidFill>
                  <a:schemeClr val="tx1"/>
                </a:solidFill>
                <a:latin typeface="Cambria" pitchFamily="18" charset="0"/>
              </a:rPr>
              <a:t>Крови,</a:t>
            </a:r>
            <a:r>
              <a:rPr lang="ru-RU" sz="2400" dirty="0">
                <a:solidFill>
                  <a:schemeClr val="tx1"/>
                </a:solidFill>
                <a:latin typeface="Cambria" pitchFamily="18" charset="0"/>
              </a:rPr>
              <a:t> </a:t>
            </a:r>
          </a:p>
          <a:p>
            <a:pPr lvl="1" algn="l">
              <a:buFont typeface="Wingdings" pitchFamily="2" charset="2"/>
              <a:buChar char="v"/>
            </a:pPr>
            <a:r>
              <a:rPr lang="ru-RU" sz="2400" b="1" dirty="0">
                <a:latin typeface="Cambria" pitchFamily="18" charset="0"/>
              </a:rPr>
              <a:t>Жё</a:t>
            </a:r>
            <a:r>
              <a:rPr lang="ru-RU" sz="2400" b="1" dirty="0">
                <a:solidFill>
                  <a:schemeClr val="tx1"/>
                </a:solidFill>
                <a:latin typeface="Cambria" pitchFamily="18" charset="0"/>
              </a:rPr>
              <a:t>лтой желчи</a:t>
            </a:r>
          </a:p>
          <a:p>
            <a:pPr lvl="1" algn="l">
              <a:buFont typeface="Wingdings" pitchFamily="2" charset="2"/>
              <a:buChar char="v"/>
            </a:pPr>
            <a:r>
              <a:rPr lang="ru-RU" sz="2400" b="1" dirty="0">
                <a:solidFill>
                  <a:schemeClr val="tx1"/>
                </a:solidFill>
                <a:latin typeface="Cambria" pitchFamily="18" charset="0"/>
              </a:rPr>
              <a:t>Чёрной желчи</a:t>
            </a:r>
          </a:p>
        </p:txBody>
      </p:sp>
      <p:pic>
        <p:nvPicPr>
          <p:cNvPr id="2050" name="Picture 2" descr="N:\300px-Gippokra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1643050"/>
            <a:ext cx="2113772" cy="30861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21553" y="188640"/>
            <a:ext cx="72009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Типы темперамента</a:t>
            </a:r>
            <a:br>
              <a:rPr lang="ru-RU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(согласно теории Гиппократа)</a:t>
            </a:r>
            <a:endParaRPr lang="ru-RU" dirty="0"/>
          </a:p>
        </p:txBody>
      </p:sp>
      <p:pic>
        <p:nvPicPr>
          <p:cNvPr id="6" name="Содержимое 5" descr="холерик ги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571612"/>
            <a:ext cx="1800225" cy="3810013"/>
          </a:xfrm>
        </p:spPr>
      </p:pic>
      <p:sp>
        <p:nvSpPr>
          <p:cNvPr id="4" name="Содержимое 1"/>
          <p:cNvSpPr txBox="1">
            <a:spLocks/>
          </p:cNvSpPr>
          <p:nvPr/>
        </p:nvSpPr>
        <p:spPr>
          <a:xfrm>
            <a:off x="500034" y="1500174"/>
            <a:ext cx="1928826" cy="41434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ru-RU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285720" y="5357826"/>
            <a:ext cx="1928826" cy="500066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Холерик</a:t>
            </a:r>
          </a:p>
        </p:txBody>
      </p:sp>
      <p:pic>
        <p:nvPicPr>
          <p:cNvPr id="9" name="Содержимое 5" descr="холерик ги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1571612"/>
            <a:ext cx="1754430" cy="3810013"/>
          </a:xfrm>
          <a:prstGeom prst="rect">
            <a:avLst/>
          </a:prstGeom>
        </p:spPr>
      </p:pic>
      <p:pic>
        <p:nvPicPr>
          <p:cNvPr id="10" name="Содержимое 5" descr="холерик ги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298" y="1571612"/>
            <a:ext cx="1785950" cy="3786213"/>
          </a:xfrm>
          <a:prstGeom prst="rect">
            <a:avLst/>
          </a:prstGeom>
        </p:spPr>
      </p:pic>
      <p:pic>
        <p:nvPicPr>
          <p:cNvPr id="11" name="Содержимое 5" descr="холерик ги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5206" y="1571612"/>
            <a:ext cx="1714512" cy="3810013"/>
          </a:xfrm>
          <a:prstGeom prst="rect">
            <a:avLst/>
          </a:prstGeom>
        </p:spPr>
      </p:pic>
      <p:sp>
        <p:nvSpPr>
          <p:cNvPr id="12" name="Заголовок 2"/>
          <p:cNvSpPr txBox="1">
            <a:spLocks/>
          </p:cNvSpPr>
          <p:nvPr/>
        </p:nvSpPr>
        <p:spPr>
          <a:xfrm>
            <a:off x="2428860" y="5357826"/>
            <a:ext cx="2071702" cy="500066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Сангвиник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Заголовок 2"/>
          <p:cNvSpPr txBox="1">
            <a:spLocks/>
          </p:cNvSpPr>
          <p:nvPr/>
        </p:nvSpPr>
        <p:spPr>
          <a:xfrm>
            <a:off x="4786314" y="5357826"/>
            <a:ext cx="2428892" cy="500066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Меланхолик</a:t>
            </a:r>
          </a:p>
        </p:txBody>
      </p:sp>
      <p:sp>
        <p:nvSpPr>
          <p:cNvPr id="14" name="Заголовок 2"/>
          <p:cNvSpPr txBox="1">
            <a:spLocks/>
          </p:cNvSpPr>
          <p:nvPr/>
        </p:nvSpPr>
        <p:spPr>
          <a:xfrm>
            <a:off x="7215174" y="5357826"/>
            <a:ext cx="1928826" cy="500066"/>
          </a:xfrm>
          <a:prstGeom prst="rect">
            <a:avLst/>
          </a:prstGeom>
        </p:spPr>
        <p:txBody>
          <a:bodyPr vert="horz" rtlCol="0" anchor="ctr">
            <a:normAutofit fontScale="7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Флегматик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2"/>
                </a:solidFill>
                <a:latin typeface="Cambria" pitchFamily="18" charset="0"/>
              </a:rPr>
              <a:t>Холерик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864307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ru-RU" dirty="0">
                <a:latin typeface="Cambria" pitchFamily="18" charset="0"/>
              </a:rPr>
              <a:t>     В организме данного типа преобладает </a:t>
            </a:r>
            <a:r>
              <a:rPr lang="ru-RU" b="1" u="sng" dirty="0">
                <a:solidFill>
                  <a:srgbClr val="FFC000"/>
                </a:solidFill>
                <a:latin typeface="Cambria" pitchFamily="18" charset="0"/>
              </a:rPr>
              <a:t>желтая желчь</a:t>
            </a:r>
          </a:p>
          <a:p>
            <a:pPr>
              <a:spcBef>
                <a:spcPts val="0"/>
              </a:spcBef>
              <a:buNone/>
            </a:pPr>
            <a:endParaRPr lang="ru-RU" b="1" u="sng" dirty="0">
              <a:latin typeface="Cambria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>
                <a:latin typeface="Cambria" pitchFamily="18" charset="0"/>
              </a:rPr>
              <a:t>     Отличительная черта </a:t>
            </a:r>
            <a:r>
              <a:rPr lang="ru-RU" b="1" dirty="0">
                <a:solidFill>
                  <a:schemeClr val="accent2"/>
                </a:solidFill>
                <a:latin typeface="Cambria" pitchFamily="18" charset="0"/>
              </a:rPr>
              <a:t>холерика</a:t>
            </a:r>
            <a:r>
              <a:rPr lang="ru-RU" b="1" dirty="0">
                <a:latin typeface="Cambria" pitchFamily="18" charset="0"/>
              </a:rPr>
              <a:t> </a:t>
            </a:r>
            <a:r>
              <a:rPr lang="ru-RU" dirty="0">
                <a:latin typeface="Cambria" pitchFamily="18" charset="0"/>
              </a:rPr>
              <a:t>- это сильные эмоции и быстрая смена настроений. Такие люди всегда очень эмоциональные и зачастую неуравновешенные. Их легко заставить плакать или смеяться. Они всегда куда-то спешат.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b="1" dirty="0">
                <a:latin typeface="Times New Roman"/>
                <a:ea typeface="Times New Roman"/>
                <a:cs typeface="Times New Roman"/>
              </a:rPr>
              <a:t>     </a:t>
            </a:r>
            <a:r>
              <a:rPr lang="ru-RU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</a:rPr>
              <a:t>У холерика - сильная, неуравновешенная, подвижная нервная система. </a:t>
            </a:r>
            <a:endParaRPr lang="ru-RU" sz="2400" b="1" dirty="0">
              <a:solidFill>
                <a:schemeClr val="accent2"/>
              </a:solidFill>
              <a:latin typeface="Calibri"/>
              <a:ea typeface="Times New Roman"/>
              <a:cs typeface="Times New Roman"/>
            </a:endParaRPr>
          </a:p>
          <a:p>
            <a:endParaRPr lang="ru-RU" dirty="0"/>
          </a:p>
        </p:txBody>
      </p:sp>
      <p:pic>
        <p:nvPicPr>
          <p:cNvPr id="5" name="Содержимое 4" descr="ab0c7f9670_1000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93468" y="1143000"/>
            <a:ext cx="3543301" cy="2214563"/>
          </a:xfrm>
        </p:spPr>
      </p:pic>
      <p:pic>
        <p:nvPicPr>
          <p:cNvPr id="6" name="Содержимое 4" descr="ab0c7f9670_10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3758005"/>
            <a:ext cx="3543301" cy="21280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14290"/>
            <a:ext cx="7972452" cy="1500198"/>
          </a:xfrm>
        </p:spPr>
        <p:txBody>
          <a:bodyPr>
            <a:noAutofit/>
          </a:bodyPr>
          <a:lstStyle/>
          <a:p>
            <a:pPr algn="ctr"/>
            <a:r>
              <a:rPr lang="ru-RU" sz="2400" dirty="0" err="1">
                <a:solidFill>
                  <a:schemeClr val="tx1"/>
                </a:solidFill>
                <a:latin typeface="Cambria" pitchFamily="18" charset="0"/>
              </a:rPr>
              <a:t>Херлуф</a:t>
            </a:r>
            <a:r>
              <a:rPr lang="ru-RU" sz="24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mbria" pitchFamily="18" charset="0"/>
              </a:rPr>
              <a:t>Бидструп</a:t>
            </a:r>
            <a:r>
              <a:rPr lang="ru-RU" sz="2400" dirty="0">
                <a:solidFill>
                  <a:schemeClr val="tx1"/>
                </a:solidFill>
                <a:latin typeface="Cambria" pitchFamily="18" charset="0"/>
              </a:rPr>
              <a:t> известный датский художник-карикатурист,  автор самой известной карикатуры «Четыре типа темперамента» представил типы темперамента следующим образом</a:t>
            </a:r>
            <a:br>
              <a:rPr lang="ru-RU" sz="2400" dirty="0">
                <a:solidFill>
                  <a:schemeClr val="tx1"/>
                </a:solidFill>
              </a:rPr>
            </a:b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" name="Содержимое 5" descr="ХОЛЕРИК ПО БЕЛОВУ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571612"/>
            <a:ext cx="7680232" cy="2857520"/>
          </a:xfrm>
        </p:spPr>
      </p:pic>
      <p:sp>
        <p:nvSpPr>
          <p:cNvPr id="7" name="Заголовок 2"/>
          <p:cNvSpPr txBox="1">
            <a:spLocks/>
          </p:cNvSpPr>
          <p:nvPr/>
        </p:nvSpPr>
        <p:spPr>
          <a:xfrm>
            <a:off x="500034" y="4071942"/>
            <a:ext cx="7972452" cy="35719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mbria" pitchFamily="18" charset="0"/>
                <a:ea typeface="+mj-ea"/>
                <a:cs typeface="+mj-cs"/>
              </a:rPr>
              <a:t>Холерик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mbria" pitchFamily="18" charset="0"/>
                <a:ea typeface="+mj-ea"/>
                <a:cs typeface="+mj-cs"/>
              </a:rPr>
            </a:b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Заголовок 2"/>
          <p:cNvSpPr txBox="1">
            <a:spLocks/>
          </p:cNvSpPr>
          <p:nvPr/>
        </p:nvSpPr>
        <p:spPr>
          <a:xfrm>
            <a:off x="500034" y="4572008"/>
            <a:ext cx="7972452" cy="178595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ru-RU" sz="2000" b="1" dirty="0">
                <a:latin typeface="Cambria" pitchFamily="18" charset="0"/>
              </a:rPr>
              <a:t>Движения резкие, голос громкий, речь быстрая. Быстро загорается что-либо делать и так же быстро может бросить. Подвижность нервной системы холерика больше её торможения. Начиная что-то, вкладывает туда всю свою энергию, быстро истощается и бросает это дело, потому что сил больше не остается</a:t>
            </a:r>
            <a:b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93978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Сангвиник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sz="half" idx="1"/>
          </p:nvPr>
        </p:nvSpPr>
        <p:spPr>
          <a:xfrm>
            <a:off x="457200" y="1214422"/>
            <a:ext cx="4329114" cy="4792869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Cambria" pitchFamily="18" charset="0"/>
              </a:rPr>
              <a:t>В организме </a:t>
            </a: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сангвиников</a:t>
            </a:r>
            <a:r>
              <a:rPr lang="ru-RU" sz="2000" dirty="0">
                <a:latin typeface="Cambria" pitchFamily="18" charset="0"/>
              </a:rPr>
              <a:t> преобладает </a:t>
            </a:r>
            <a:r>
              <a:rPr lang="ru-RU" sz="2000" u="sng" dirty="0">
                <a:solidFill>
                  <a:srgbClr val="FF0000"/>
                </a:solidFill>
                <a:latin typeface="Cambria" pitchFamily="18" charset="0"/>
              </a:rPr>
              <a:t>кровь</a:t>
            </a:r>
            <a:r>
              <a:rPr lang="ru-RU" sz="2000" dirty="0">
                <a:latin typeface="Cambria" pitchFamily="18" charset="0"/>
              </a:rPr>
              <a:t>, делающая представителей данного </a:t>
            </a:r>
            <a:r>
              <a:rPr lang="ru-RU" sz="2000" dirty="0" err="1">
                <a:latin typeface="Cambria" pitchFamily="18" charset="0"/>
              </a:rPr>
              <a:t>психотипа</a:t>
            </a:r>
            <a:r>
              <a:rPr lang="ru-RU" sz="2000" dirty="0">
                <a:latin typeface="Cambria" pitchFamily="18" charset="0"/>
              </a:rPr>
              <a:t> очень живыми и общительными.</a:t>
            </a:r>
          </a:p>
          <a:p>
            <a:r>
              <a:rPr lang="ru-RU" sz="2000" dirty="0">
                <a:latin typeface="Cambria" pitchFamily="18" charset="0"/>
                <a:ea typeface="Times New Roman"/>
              </a:rPr>
              <a:t>Их эмоции активно сменяют одна другую, и благодаря этому сангвиники очень быстро приспосабливаются к любым переменам. Такие люди легко переносят неудачи.</a:t>
            </a:r>
          </a:p>
          <a:p>
            <a:pPr>
              <a:buNone/>
            </a:pPr>
            <a:endParaRPr lang="ru-RU" sz="1800" dirty="0">
              <a:latin typeface="Times New Roman"/>
              <a:ea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i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Сангвиник - нервная система сильная, подвижная, </a:t>
            </a:r>
            <a:r>
              <a:rPr lang="ru-RU" sz="1800" i="1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уравновешеная</a:t>
            </a:r>
            <a:r>
              <a:rPr lang="ru-RU" sz="1800" i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ru-RU" sz="18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lang="ru-RU" sz="1600" dirty="0">
              <a:solidFill>
                <a:schemeClr val="accent1"/>
              </a:solidFill>
              <a:latin typeface="Calibri"/>
              <a:ea typeface="Times New Roman"/>
              <a:cs typeface="Times New Roman"/>
            </a:endParaRPr>
          </a:p>
          <a:p>
            <a:pPr>
              <a:buNone/>
            </a:pPr>
            <a:endParaRPr lang="ru-RU" sz="1800" dirty="0">
              <a:latin typeface="Cambria" pitchFamily="18" charset="0"/>
            </a:endParaRPr>
          </a:p>
        </p:txBody>
      </p:sp>
      <p:pic>
        <p:nvPicPr>
          <p:cNvPr id="5" name="Содержимое 4" descr="features_img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72066" y="1142984"/>
            <a:ext cx="3274267" cy="2089957"/>
          </a:xfrm>
        </p:spPr>
      </p:pic>
      <p:pic>
        <p:nvPicPr>
          <p:cNvPr id="6" name="Содержимое 4" descr="features_im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2066" y="3571876"/>
            <a:ext cx="3274267" cy="2185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1"/>
                </a:solidFill>
                <a:latin typeface="Cambria" pitchFamily="18" charset="0"/>
              </a:rPr>
              <a:t>Меланхолик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864307"/>
          </a:xfrm>
        </p:spPr>
        <p:txBody>
          <a:bodyPr>
            <a:normAutofit fontScale="92500" lnSpcReduction="10000"/>
          </a:bodyPr>
          <a:lstStyle/>
          <a:p>
            <a:r>
              <a:rPr lang="ru-RU" sz="2000" b="1" dirty="0">
                <a:solidFill>
                  <a:schemeClr val="accent1"/>
                </a:solidFill>
                <a:latin typeface="Cambria" pitchFamily="18" charset="0"/>
              </a:rPr>
              <a:t>меланхолики</a:t>
            </a:r>
            <a:r>
              <a:rPr lang="ru-RU" sz="2000" dirty="0">
                <a:latin typeface="Cambria" pitchFamily="18" charset="0"/>
              </a:rPr>
              <a:t>, в организме которых преобладает </a:t>
            </a:r>
            <a:r>
              <a:rPr lang="ru-RU" sz="2000" b="1" u="sng" dirty="0">
                <a:solidFill>
                  <a:schemeClr val="bg1"/>
                </a:solidFill>
                <a:latin typeface="Cambria" pitchFamily="18" charset="0"/>
              </a:rPr>
              <a:t>черная желчь</a:t>
            </a:r>
            <a:r>
              <a:rPr lang="ru-RU" sz="2000" u="sng" dirty="0">
                <a:solidFill>
                  <a:schemeClr val="bg1"/>
                </a:solidFill>
                <a:latin typeface="Cambria" pitchFamily="18" charset="0"/>
              </a:rPr>
              <a:t>. </a:t>
            </a:r>
          </a:p>
          <a:p>
            <a:r>
              <a:rPr lang="ru-RU" sz="2000" dirty="0">
                <a:latin typeface="Cambria" pitchFamily="18" charset="0"/>
              </a:rPr>
              <a:t>Люди данного </a:t>
            </a:r>
            <a:r>
              <a:rPr lang="ru-RU" sz="2000" dirty="0" err="1">
                <a:latin typeface="Cambria" pitchFamily="18" charset="0"/>
              </a:rPr>
              <a:t>психотипа</a:t>
            </a:r>
            <a:r>
              <a:rPr lang="ru-RU" sz="2000" dirty="0">
                <a:latin typeface="Cambria" pitchFamily="18" charset="0"/>
              </a:rPr>
              <a:t> </a:t>
            </a:r>
            <a:r>
              <a:rPr lang="ru-RU" sz="2000" dirty="0" err="1">
                <a:latin typeface="Cambria" pitchFamily="18" charset="0"/>
              </a:rPr>
              <a:t>астеничны</a:t>
            </a:r>
            <a:r>
              <a:rPr lang="ru-RU" sz="2000" dirty="0">
                <a:latin typeface="Cambria" pitchFamily="18" charset="0"/>
              </a:rPr>
              <a:t>, грустны и боязливы. Они склонны к тоске и печали, депрессиям и постоянным переживаниям. Они предпочитают одиночество и стараются реже контактировать с людьми.</a:t>
            </a:r>
          </a:p>
          <a:p>
            <a:pPr>
              <a:buNone/>
            </a:pPr>
            <a:endParaRPr lang="ru-RU" sz="2000" dirty="0">
              <a:latin typeface="Cambria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b="1" i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Меланхолик - слабый, подвижный, неуравновешенный тип нервной системы.</a:t>
            </a:r>
            <a:r>
              <a:rPr lang="ru-RU" sz="2000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lang="ru-RU" sz="1800" b="1" dirty="0">
              <a:solidFill>
                <a:schemeClr val="accent1"/>
              </a:solidFill>
              <a:latin typeface="Calibri"/>
              <a:ea typeface="Times New Roman"/>
              <a:cs typeface="Times New Roman"/>
            </a:endParaRPr>
          </a:p>
          <a:p>
            <a:endParaRPr lang="ru-RU" sz="2000" dirty="0">
              <a:latin typeface="Cambria" pitchFamily="18" charset="0"/>
            </a:endParaRPr>
          </a:p>
          <a:p>
            <a:endParaRPr lang="ru-RU" dirty="0"/>
          </a:p>
        </p:txBody>
      </p:sp>
      <p:pic>
        <p:nvPicPr>
          <p:cNvPr id="5" name="Содержимое 4" descr="524745_c32b01d322d43e6d5aafe1274befba6f_large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190" y="1214422"/>
            <a:ext cx="3559890" cy="2357438"/>
          </a:xfrm>
        </p:spPr>
      </p:pic>
      <p:pic>
        <p:nvPicPr>
          <p:cNvPr id="6" name="Содержимое 4" descr="524745_c32b01d322d43e6d5aafe1274befba6f_l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13" y="3929066"/>
            <a:ext cx="1823796" cy="23574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448</TotalTime>
  <Words>729</Words>
  <Application>Microsoft Office PowerPoint</Application>
  <PresentationFormat>Экран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Calibri</vt:lpstr>
      <vt:lpstr>Cambria</vt:lpstr>
      <vt:lpstr>Franklin Gothic Book</vt:lpstr>
      <vt:lpstr>Times New Roman</vt:lpstr>
      <vt:lpstr>Wingdings</vt:lpstr>
      <vt:lpstr>Wingdings 3</vt:lpstr>
      <vt:lpstr>Уголки</vt:lpstr>
      <vt:lpstr>Презентация PowerPoint</vt:lpstr>
      <vt:lpstr>Что такое темперамент?</vt:lpstr>
      <vt:lpstr>Гиппократ и темперамент</vt:lpstr>
      <vt:lpstr>Гиппократ и темперамент</vt:lpstr>
      <vt:lpstr>Типы темперамента (согласно теории Гиппократа)</vt:lpstr>
      <vt:lpstr>Холерик</vt:lpstr>
      <vt:lpstr>Херлуф Бидструп известный датский художник-карикатурист,  автор самой известной карикатуры «Четыре типа темперамента» представил типы темперамента следующим образом </vt:lpstr>
      <vt:lpstr>Сангвиник</vt:lpstr>
      <vt:lpstr>Меланхолик</vt:lpstr>
      <vt:lpstr>Флегматик</vt:lpstr>
      <vt:lpstr>Теории темперамента</vt:lpstr>
      <vt:lpstr>Типология Кречмера</vt:lpstr>
      <vt:lpstr>Теория Юнга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Студенческий совет</dc:title>
  <dc:creator>Диас Уразов</dc:creator>
  <cp:lastModifiedBy>Диас Уразов</cp:lastModifiedBy>
  <cp:revision>74</cp:revision>
  <dcterms:modified xsi:type="dcterms:W3CDTF">2022-10-18T17:26:27Z</dcterms:modified>
</cp:coreProperties>
</file>